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s/slide139.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theme/theme14.xml" ContentType="application/vnd.openxmlformats-officedocument.them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48.xml" ContentType="application/vnd.openxmlformats-officedocument.presentationml.slide+xml"/>
  <Default Extension="vml" ContentType="application/vnd.openxmlformats-officedocument.vmlDrawing"/>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 id="2147483978" r:id="rId2"/>
    <p:sldMasterId id="2147483981" r:id="rId3"/>
    <p:sldMasterId id="2147483984" r:id="rId4"/>
    <p:sldMasterId id="2147483987" r:id="rId5"/>
    <p:sldMasterId id="2147483990" r:id="rId6"/>
    <p:sldMasterId id="2147484221" r:id="rId7"/>
    <p:sldMasterId id="2147484235" r:id="rId8"/>
    <p:sldMasterId id="2147484249" r:id="rId9"/>
    <p:sldMasterId id="2147484263" r:id="rId10"/>
    <p:sldMasterId id="2147484277" r:id="rId11"/>
    <p:sldMasterId id="2147484291" r:id="rId12"/>
    <p:sldMasterId id="2147484412" r:id="rId13"/>
  </p:sldMasterIdLst>
  <p:notesMasterIdLst>
    <p:notesMasterId r:id="rId163"/>
  </p:notesMasterIdLst>
  <p:handoutMasterIdLst>
    <p:handoutMasterId r:id="rId164"/>
  </p:handoutMasterIdLst>
  <p:sldIdLst>
    <p:sldId id="406" r:id="rId14"/>
    <p:sldId id="457" r:id="rId15"/>
    <p:sldId id="458" r:id="rId16"/>
    <p:sldId id="459" r:id="rId17"/>
    <p:sldId id="460" r:id="rId18"/>
    <p:sldId id="461" r:id="rId19"/>
    <p:sldId id="462" r:id="rId20"/>
    <p:sldId id="463" r:id="rId21"/>
    <p:sldId id="464" r:id="rId22"/>
    <p:sldId id="466" r:id="rId23"/>
    <p:sldId id="467" r:id="rId24"/>
    <p:sldId id="468" r:id="rId25"/>
    <p:sldId id="469" r:id="rId26"/>
    <p:sldId id="470" r:id="rId27"/>
    <p:sldId id="471" r:id="rId28"/>
    <p:sldId id="472" r:id="rId29"/>
    <p:sldId id="481" r:id="rId30"/>
    <p:sldId id="473" r:id="rId31"/>
    <p:sldId id="474" r:id="rId32"/>
    <p:sldId id="475" r:id="rId33"/>
    <p:sldId id="476" r:id="rId34"/>
    <p:sldId id="482" r:id="rId35"/>
    <p:sldId id="486" r:id="rId36"/>
    <p:sldId id="487" r:id="rId37"/>
    <p:sldId id="484" r:id="rId38"/>
    <p:sldId id="485" r:id="rId39"/>
    <p:sldId id="477" r:id="rId40"/>
    <p:sldId id="478" r:id="rId41"/>
    <p:sldId id="535" r:id="rId42"/>
    <p:sldId id="536" r:id="rId43"/>
    <p:sldId id="537" r:id="rId44"/>
    <p:sldId id="538" r:id="rId45"/>
    <p:sldId id="539" r:id="rId46"/>
    <p:sldId id="540" r:id="rId47"/>
    <p:sldId id="541" r:id="rId48"/>
    <p:sldId id="542" r:id="rId49"/>
    <p:sldId id="543" r:id="rId50"/>
    <p:sldId id="544" r:id="rId51"/>
    <p:sldId id="545" r:id="rId52"/>
    <p:sldId id="546" r:id="rId53"/>
    <p:sldId id="547" r:id="rId54"/>
    <p:sldId id="548" r:id="rId55"/>
    <p:sldId id="549" r:id="rId56"/>
    <p:sldId id="550" r:id="rId57"/>
    <p:sldId id="551" r:id="rId58"/>
    <p:sldId id="552" r:id="rId59"/>
    <p:sldId id="553" r:id="rId60"/>
    <p:sldId id="554" r:id="rId61"/>
    <p:sldId id="555" r:id="rId62"/>
    <p:sldId id="556" r:id="rId63"/>
    <p:sldId id="557" r:id="rId64"/>
    <p:sldId id="558" r:id="rId65"/>
    <p:sldId id="559" r:id="rId66"/>
    <p:sldId id="560" r:id="rId67"/>
    <p:sldId id="561" r:id="rId68"/>
    <p:sldId id="562" r:id="rId69"/>
    <p:sldId id="563" r:id="rId70"/>
    <p:sldId id="564" r:id="rId71"/>
    <p:sldId id="565" r:id="rId72"/>
    <p:sldId id="566" r:id="rId73"/>
    <p:sldId id="567" r:id="rId74"/>
    <p:sldId id="568" r:id="rId75"/>
    <p:sldId id="569" r:id="rId76"/>
    <p:sldId id="570" r:id="rId77"/>
    <p:sldId id="571" r:id="rId78"/>
    <p:sldId id="572" r:id="rId79"/>
    <p:sldId id="573" r:id="rId80"/>
    <p:sldId id="574" r:id="rId81"/>
    <p:sldId id="575" r:id="rId82"/>
    <p:sldId id="576" r:id="rId83"/>
    <p:sldId id="577" r:id="rId84"/>
    <p:sldId id="578" r:id="rId85"/>
    <p:sldId id="579" r:id="rId86"/>
    <p:sldId id="580" r:id="rId87"/>
    <p:sldId id="581" r:id="rId88"/>
    <p:sldId id="582" r:id="rId89"/>
    <p:sldId id="583" r:id="rId90"/>
    <p:sldId id="584" r:id="rId91"/>
    <p:sldId id="585" r:id="rId92"/>
    <p:sldId id="586" r:id="rId93"/>
    <p:sldId id="587" r:id="rId94"/>
    <p:sldId id="588" r:id="rId95"/>
    <p:sldId id="589" r:id="rId96"/>
    <p:sldId id="590" r:id="rId97"/>
    <p:sldId id="591" r:id="rId98"/>
    <p:sldId id="592" r:id="rId99"/>
    <p:sldId id="593" r:id="rId100"/>
    <p:sldId id="594" r:id="rId101"/>
    <p:sldId id="595" r:id="rId102"/>
    <p:sldId id="596" r:id="rId103"/>
    <p:sldId id="597" r:id="rId104"/>
    <p:sldId id="598" r:id="rId105"/>
    <p:sldId id="599" r:id="rId106"/>
    <p:sldId id="600" r:id="rId107"/>
    <p:sldId id="601" r:id="rId108"/>
    <p:sldId id="607" r:id="rId109"/>
    <p:sldId id="658" r:id="rId110"/>
    <p:sldId id="656" r:id="rId111"/>
    <p:sldId id="657" r:id="rId112"/>
    <p:sldId id="609" r:id="rId113"/>
    <p:sldId id="610" r:id="rId114"/>
    <p:sldId id="611" r:id="rId115"/>
    <p:sldId id="612" r:id="rId116"/>
    <p:sldId id="613" r:id="rId117"/>
    <p:sldId id="614" r:id="rId118"/>
    <p:sldId id="615" r:id="rId119"/>
    <p:sldId id="616" r:id="rId120"/>
    <p:sldId id="617" r:id="rId121"/>
    <p:sldId id="618" r:id="rId122"/>
    <p:sldId id="619" r:id="rId123"/>
    <p:sldId id="620" r:id="rId124"/>
    <p:sldId id="621" r:id="rId125"/>
    <p:sldId id="622" r:id="rId126"/>
    <p:sldId id="623" r:id="rId127"/>
    <p:sldId id="624" r:id="rId128"/>
    <p:sldId id="625" r:id="rId129"/>
    <p:sldId id="626" r:id="rId130"/>
    <p:sldId id="627" r:id="rId131"/>
    <p:sldId id="628" r:id="rId132"/>
    <p:sldId id="629" r:id="rId133"/>
    <p:sldId id="630" r:id="rId134"/>
    <p:sldId id="631" r:id="rId135"/>
    <p:sldId id="632" r:id="rId136"/>
    <p:sldId id="633" r:id="rId137"/>
    <p:sldId id="634" r:id="rId138"/>
    <p:sldId id="635" r:id="rId139"/>
    <p:sldId id="636" r:id="rId140"/>
    <p:sldId id="637" r:id="rId141"/>
    <p:sldId id="638" r:id="rId142"/>
    <p:sldId id="639" r:id="rId143"/>
    <p:sldId id="640" r:id="rId144"/>
    <p:sldId id="641" r:id="rId145"/>
    <p:sldId id="642" r:id="rId146"/>
    <p:sldId id="643" r:id="rId147"/>
    <p:sldId id="644" r:id="rId148"/>
    <p:sldId id="645" r:id="rId149"/>
    <p:sldId id="646" r:id="rId150"/>
    <p:sldId id="647" r:id="rId151"/>
    <p:sldId id="648" r:id="rId152"/>
    <p:sldId id="649" r:id="rId153"/>
    <p:sldId id="650" r:id="rId154"/>
    <p:sldId id="651" r:id="rId155"/>
    <p:sldId id="652" r:id="rId156"/>
    <p:sldId id="653" r:id="rId157"/>
    <p:sldId id="654" r:id="rId158"/>
    <p:sldId id="655" r:id="rId159"/>
    <p:sldId id="454" r:id="rId160"/>
    <p:sldId id="479" r:id="rId161"/>
    <p:sldId id="480" r:id="rId1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99CCFF"/>
    <a:srgbClr val="66CCFF"/>
    <a:srgbClr val="3399FF"/>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3266" autoAdjust="0"/>
  </p:normalViewPr>
  <p:slideViewPr>
    <p:cSldViewPr>
      <p:cViewPr varScale="1">
        <p:scale>
          <a:sx n="86" d="100"/>
          <a:sy n="86" d="100"/>
        </p:scale>
        <p:origin x="-870" y="-78"/>
      </p:cViewPr>
      <p:guideLst>
        <p:guide orient="horz" pos="2160"/>
        <p:guide pos="2880"/>
      </p:guideLst>
    </p:cSldViewPr>
  </p:slideViewPr>
  <p:outlineViewPr>
    <p:cViewPr>
      <p:scale>
        <a:sx n="33" d="100"/>
        <a:sy n="33" d="100"/>
      </p:scale>
      <p:origin x="0" y="7257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54" Type="http://schemas.openxmlformats.org/officeDocument/2006/relationships/slide" Target="slides/slide141.xml"/><Relationship Id="rId159" Type="http://schemas.openxmlformats.org/officeDocument/2006/relationships/slide" Target="slides/slide146.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slide" Target="slides/slide13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60" Type="http://schemas.openxmlformats.org/officeDocument/2006/relationships/slide" Target="slides/slide147.xml"/><Relationship Id="rId165" Type="http://schemas.openxmlformats.org/officeDocument/2006/relationships/presProps" Target="presProp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slide" Target="slides/slide14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61" Type="http://schemas.openxmlformats.org/officeDocument/2006/relationships/slide" Target="slides/slide148.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slide" Target="slides/slide130.xml"/><Relationship Id="rId148" Type="http://schemas.openxmlformats.org/officeDocument/2006/relationships/slide" Target="slides/slide135.xml"/><Relationship Id="rId151" Type="http://schemas.openxmlformats.org/officeDocument/2006/relationships/slide" Target="slides/slide138.xml"/><Relationship Id="rId156" Type="http://schemas.openxmlformats.org/officeDocument/2006/relationships/slide" Target="slides/slide143.xml"/><Relationship Id="rId16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plotArea>
      <c:layout/>
      <c:barChart>
        <c:barDir val="col"/>
        <c:grouping val="clustered"/>
        <c:ser>
          <c:idx val="0"/>
          <c:order val="0"/>
          <c:tx>
            <c:strRef>
              <c:f>Sheet1!$A$2</c:f>
              <c:strCache>
                <c:ptCount val="1"/>
                <c:pt idx="0">
                  <c:v>Total Rounds</c:v>
                </c:pt>
              </c:strCache>
            </c:strRef>
          </c:tx>
          <c:spPr>
            <a:solidFill>
              <a:srgbClr val="0000FF"/>
            </a:solidFill>
          </c:spPr>
          <c:dLbls>
            <c:showVal val="1"/>
          </c:dLbls>
          <c:cat>
            <c:strRef>
              <c:f>Sheet1!$B$1:$G$1</c:f>
              <c:strCache>
                <c:ptCount val="6"/>
                <c:pt idx="0">
                  <c:v>2003-2004</c:v>
                </c:pt>
                <c:pt idx="1">
                  <c:v>2004-2005</c:v>
                </c:pt>
                <c:pt idx="2">
                  <c:v>2005-2006</c:v>
                </c:pt>
                <c:pt idx="3">
                  <c:v>2006-2007</c:v>
                </c:pt>
                <c:pt idx="4">
                  <c:v>2007-2008</c:v>
                </c:pt>
                <c:pt idx="5">
                  <c:v>2008-2009</c:v>
                </c:pt>
              </c:strCache>
            </c:strRef>
          </c:cat>
          <c:val>
            <c:numRef>
              <c:f>Sheet1!$B$2:$G$2</c:f>
              <c:numCache>
                <c:formatCode>#,##0</c:formatCode>
                <c:ptCount val="6"/>
                <c:pt idx="0">
                  <c:v>97500</c:v>
                </c:pt>
                <c:pt idx="1">
                  <c:v>91944</c:v>
                </c:pt>
                <c:pt idx="2">
                  <c:v>100750</c:v>
                </c:pt>
                <c:pt idx="3">
                  <c:v>94825</c:v>
                </c:pt>
                <c:pt idx="4">
                  <c:v>102584</c:v>
                </c:pt>
                <c:pt idx="5">
                  <c:v>100266</c:v>
                </c:pt>
              </c:numCache>
            </c:numRef>
          </c:val>
        </c:ser>
        <c:dLbls/>
        <c:gapWidth val="244"/>
        <c:axId val="95215616"/>
        <c:axId val="95217152"/>
      </c:barChart>
      <c:catAx>
        <c:axId val="95215616"/>
        <c:scaling>
          <c:orientation val="minMax"/>
        </c:scaling>
        <c:axPos val="b"/>
        <c:tickLblPos val="nextTo"/>
        <c:txPr>
          <a:bodyPr/>
          <a:lstStyle/>
          <a:p>
            <a:pPr>
              <a:defRPr sz="1400"/>
            </a:pPr>
            <a:endParaRPr lang="en-US"/>
          </a:p>
        </c:txPr>
        <c:crossAx val="95217152"/>
        <c:crosses val="autoZero"/>
        <c:auto val="1"/>
        <c:lblAlgn val="ctr"/>
        <c:lblOffset val="100"/>
      </c:catAx>
      <c:valAx>
        <c:axId val="95217152"/>
        <c:scaling>
          <c:orientation val="minMax"/>
          <c:min val="0"/>
        </c:scaling>
        <c:axPos val="l"/>
        <c:majorGridlines/>
        <c:numFmt formatCode="#,##0" sourceLinked="1"/>
        <c:tickLblPos val="nextTo"/>
        <c:txPr>
          <a:bodyPr/>
          <a:lstStyle/>
          <a:p>
            <a:pPr>
              <a:defRPr sz="1400"/>
            </a:pPr>
            <a:endParaRPr lang="en-US"/>
          </a:p>
        </c:txPr>
        <c:crossAx val="95215616"/>
        <c:crosses val="autoZero"/>
        <c:crossBetween val="between"/>
      </c:valAx>
    </c:plotArea>
    <c:plotVisOnly val="1"/>
    <c:dispBlanksAs val="gap"/>
  </c:chart>
  <c:spPr>
    <a:noFill/>
    <a:ln>
      <a:solidFill>
        <a:schemeClr val="tx1"/>
      </a:solidFill>
    </a:ln>
  </c:spPr>
  <c:txPr>
    <a:bodyPr/>
    <a:lstStyle/>
    <a:p>
      <a:pPr>
        <a:defRPr b="1">
          <a:latin typeface="Times New Roman" pitchFamily="18" charset="0"/>
          <a:cs typeface="Times New Roman" pitchFamily="18" charset="0"/>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857" eaLnBrk="1" hangingPunct="1">
              <a:defRPr sz="1200">
                <a:latin typeface="Arial" charset="0"/>
              </a:defRPr>
            </a:lvl1pPr>
          </a:lstStyle>
          <a:p>
            <a:pPr>
              <a:defRPr/>
            </a:pPr>
            <a:endParaRPr lang="en-US"/>
          </a:p>
        </p:txBody>
      </p:sp>
      <p:sp>
        <p:nvSpPr>
          <p:cNvPr id="208899"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57" eaLnBrk="1" hangingPunct="1">
              <a:defRPr sz="1200">
                <a:latin typeface="Arial" charset="0"/>
              </a:defRPr>
            </a:lvl1pPr>
          </a:lstStyle>
          <a:p>
            <a:pPr>
              <a:defRPr/>
            </a:pPr>
            <a:endParaRPr lang="en-US"/>
          </a:p>
        </p:txBody>
      </p:sp>
      <p:sp>
        <p:nvSpPr>
          <p:cNvPr id="208900"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857" eaLnBrk="1" hangingPunct="1">
              <a:defRPr sz="1200">
                <a:latin typeface="Arial" charset="0"/>
              </a:defRPr>
            </a:lvl1pPr>
          </a:lstStyle>
          <a:p>
            <a:pPr>
              <a:defRPr/>
            </a:pPr>
            <a:endParaRPr lang="en-US"/>
          </a:p>
        </p:txBody>
      </p:sp>
      <p:sp>
        <p:nvSpPr>
          <p:cNvPr id="208901"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57" eaLnBrk="1" hangingPunct="1">
              <a:defRPr sz="1200">
                <a:latin typeface="Arial" charset="0"/>
              </a:defRPr>
            </a:lvl1pPr>
          </a:lstStyle>
          <a:p>
            <a:pPr>
              <a:defRPr/>
            </a:pPr>
            <a:fld id="{3B2D9CCB-3609-4622-84A1-2B17D77FA67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857" eaLnBrk="1" hangingPunct="1">
              <a:defRPr sz="1200">
                <a:latin typeface="Arial" charset="0"/>
              </a:defRPr>
            </a:lvl1pPr>
          </a:lstStyle>
          <a:p>
            <a:pPr>
              <a:defRPr/>
            </a:pPr>
            <a:endParaRPr lang="en-US"/>
          </a:p>
        </p:txBody>
      </p:sp>
      <p:sp>
        <p:nvSpPr>
          <p:cNvPr id="205827"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57" eaLnBrk="1" hangingPunct="1">
              <a:defRPr sz="1200">
                <a:latin typeface="Arial" charset="0"/>
              </a:defRPr>
            </a:lvl1pPr>
          </a:lstStyle>
          <a:p>
            <a:pPr>
              <a:defRPr/>
            </a:pPr>
            <a:endParaRPr lang="en-US"/>
          </a:p>
        </p:txBody>
      </p:sp>
      <p:sp>
        <p:nvSpPr>
          <p:cNvPr id="175108"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829"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83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857" eaLnBrk="1" hangingPunct="1">
              <a:defRPr sz="1200">
                <a:latin typeface="Arial" charset="0"/>
              </a:defRPr>
            </a:lvl1pPr>
          </a:lstStyle>
          <a:p>
            <a:pPr>
              <a:defRPr/>
            </a:pPr>
            <a:endParaRPr lang="en-US"/>
          </a:p>
        </p:txBody>
      </p:sp>
      <p:sp>
        <p:nvSpPr>
          <p:cNvPr id="20583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57" eaLnBrk="1" hangingPunct="1">
              <a:defRPr sz="1200">
                <a:latin typeface="Arial" charset="0"/>
              </a:defRPr>
            </a:lvl1pPr>
          </a:lstStyle>
          <a:p>
            <a:pPr>
              <a:defRPr/>
            </a:pPr>
            <a:fld id="{EB179D12-298E-44F6-A082-7B9046C5690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4EE1BAC-0365-4555-A981-C4FFC581958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536C61F-7516-43AA-A52D-37E4DF272BE3}"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2646B1B-472C-494B-835B-3C27599EE34A}"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FE07710-2AD7-4EE4-A002-EF62D919DA42}"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926BA9D-DDD8-4849-A74C-C08B7A7E5486}"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A2B8B7E-247D-449B-A8B6-2FF445C6E843}"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2E0768F-49DF-4DAF-AA0B-40AF187A3105}"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6D08896-A612-41A4-8426-9DF61D851846}"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A4A59AEB-E263-41AB-9527-3B07B951FDD3}"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51B0EDE-EDF5-4087-AF6E-D5227DC9F473}"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68B0B3A-A9F4-4439-A151-9FC983990EB1}"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85D2096-D737-46D0-BE60-6415606776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2B577A2-4AD5-419E-A7A9-6D19620ACE65}"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ED936C0-233E-4E97-B33B-15A956C2AA7A}"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7A5BF08-B1FF-41BE-AF28-28B75A9DE579}"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E4ADC27-7AE4-4070-95F3-0084B9D4E859}"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FB21FA9-C706-474C-93EC-8384FD80D0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AA83CF1-CBF3-42C2-9615-BA0F972B41D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B6D6E33-4A68-4CA6-91EC-58813F5ACCC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2FEA91F-B411-4B25-8E14-F53578AC53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F5CACC8-5AAC-41DC-9585-02B66C84871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E06FC72-2317-4180-A043-389FDDCD064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C2B28CA-2D6C-4961-B939-1698FCFCBF3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FAAD405-A9C7-4FC7-A5FF-4346275CC53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666CBE0-2B56-4F3E-B019-2EDED8D733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B597F84-E7DA-4652-9E7F-F0339E9E42A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4D382AC-B39C-4B83-99C1-E52F76D3B77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80CD19F-8938-4817-A4D2-9D2C1A17E8B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991AEEC-B582-497F-839D-B63B6D2C704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FCA5411-1BC5-4300-9B02-86657975050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B337A4F-C936-4B23-A99F-473CE53914E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4557EB1-3303-4B1B-9DAB-D2BDAEF0143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FDB9502-F632-42CA-965C-3AC00AF3B51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4C34C90-5C1E-4B5D-A9AE-FE745F79BDF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753B5BF-24AB-4926-98EF-05078742AC6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78CD421-DA16-4E5E-A8DF-9D71D9C0BA8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0438B1C-C929-4C7D-A186-A3D13D6B1F9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02BBA94-0901-4F91-AF55-C452F122AE9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77D20F8-69A5-4840-83A8-F5119CC2DA12}"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ED25E67-A90C-459E-8793-128C4BD9DB8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1CC5073-23A1-4E1C-A1B8-2162128C219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FDE84B7-5C0B-4246-98BE-A9FEFDF6116C}"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AEBD7E1-09F4-4A14-B00A-243A83867DD0}"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8A94D45-ADD0-41C8-B1B2-FAD7E2F80386}"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56E3C8C-25D5-4866-972F-7A0989294F0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EAB294E-A3B8-46C7-B94D-B7176168482C}"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A5C4D8-F456-4F05-802F-030E736172C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CA64E5E-1F71-4BE8-87E8-83C0DB96244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AA6ACE5-D4D8-4AD5-9A13-52CA8D545FA3}"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EF8B277-561E-40C1-B575-C2BE098187BD}"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D2B5FAD-FA06-4871-966B-CA7144C736BF}"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FBD8DC4-E55B-4C49-B41D-7499FC7F5019}"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38C4F6D-6962-4407-AB4A-17B187D716B7}"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3A0046F-FCD9-437A-BD52-9AB05FCC2A74}"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F001B70-3622-4F8E-83EE-239894AF484C}"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5F97ECF-16F6-441D-97FE-0C2182AE2992}"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4317ED5-3899-47F6-96FD-1BED346C097D}"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4243B3D-AD0F-4A2A-A65A-C25A321400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0AB7E279-1E0A-4EF9-A91C-3A4318679D26}"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5E08B02-BD92-4225-953C-57390368A64F}"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1D97350-AF59-46C2-A929-5A5F80664696}"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B6CFBC4-D052-490C-9DE7-4EE8BC78CDCA}"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DD0B8A67-6359-4F48-9955-455EFC841D5D}"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91346AD-39D8-4B97-9925-79D3CBED3D90}"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31BEE7F-32FD-4816-BA47-43C5AE821ADB}"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7B71DC6-3DF7-4AE9-82D7-0DAB876A1920}"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2806049-7734-4C82-8DA2-103FCE12EB78}"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8426179-C09F-4697-BE5E-37B61EEF7C10}"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9402BC2-B391-4B42-BFC9-673DA649FB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FC814EB-568F-401E-AA5F-4113F926844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473972-C3F3-428B-833A-43AA3C3A67AC}"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AB9ADF2-C578-43A9-9A73-88BD2362F4D5}"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CC83368-94C6-4D0D-B127-745F0A682580}"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F7ACE8C-4E83-4BBF-AAFC-4405D0B89571}"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A5FB966-AF9A-426B-BD92-F84935765497}"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97BE598-09C8-49DE-9C2D-E938F2FA5B12}"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CF0B8FC0-BCAE-47DE-BB53-27E1EE1AA78A}"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BAE9655-E4BE-4DE0-88F3-0B9616605225}"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646408D-433A-4112-8B89-B3A355B901FC}"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6A938A5-63E5-4777-B90A-53F887BD8AC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828CDC4-C632-45B2-92E1-ADCC649453A0}"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4DB73B9-F7AB-4878-A600-77B3A517D3CC}"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443B944-50DE-4530-8290-24BB044C157D}"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1672EB2-639F-4EDE-89B7-4FEBB2271FA1}"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3F741CE-703F-443D-8C22-0201A3A976A5}"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C1DB73B-F5EA-48C5-B0E5-978A96D88180}"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60BD563-7564-4B3E-8AD0-E6D0CC245006}"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AEC8F4B-A580-42C5-A6D2-142FDA46A54A}"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F34CD9A-C525-4F19-9AF3-69D90F53EA55}"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3256E7C-73F4-4462-A079-523AEDA5375E}"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EA94BA4-ACA6-4F22-80D9-4B1D1779420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319B0EA-CEF8-41FC-AB67-04C503ACAF66}"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8363A1D-751D-4C2D-A2AE-13C005530827}"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B180DD8E-06AC-4543-9260-B22859F0B598}"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5E9784C-BBFF-4E44-9DED-E47C7DDA910C}"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9D3E613-D895-4ED9-845C-73A35CD91318}"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4B44718-59C5-4074-AACE-6D7391FC8C54}"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8F89B7C-11EC-4382-855D-0C4CD008B628}"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172C82C-E649-4FE5-A66D-3AF764816DB4}"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ECB6CD1-C707-48DB-986F-C7354980D3F3}"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4384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649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64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616F680-3DA8-43A0-9AE7-FB6BAA61EF90}"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EF2D02A-2240-4155-97EA-21A8149A44B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4636FF0-FDF1-4B26-BAE1-4CCC3B17998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56A173E-C556-49C5-AE78-E5FE2225E516}"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DA734EE-B23A-433E-81AC-D959F2D7EAA5}"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0F640637-C7B1-4B6F-BED4-0AC6AA4CCFCF}"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A5946DC8-EAA2-4F78-A9F7-08A05B0776D4}"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5FE2161-61C7-4C66-9E42-5245104719E5}"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635BB4B-E5F8-4951-82E7-B62A6D200EFD}"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D7A03D0-1521-4DD7-8AA6-B90A50EC51D4}"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F4ACA3E-CE4A-4F99-A8CD-8138264B9DFA}"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69275F8-8378-44F4-90E3-B9EDA04EC73C}"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EF6765B-5DA9-4A0E-933F-57754B136A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414C3B6-657D-49B8-BAC7-68B032E828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4"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 id="2147486259" r:id="rId12"/>
    <p:sldLayoutId id="214748626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0245"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02CA3DA4-1062-4E46-A5A5-63CA8BE7E9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8" r:id="rId1"/>
    <p:sldLayoutId id="2147486306" r:id="rId2"/>
    <p:sldLayoutId id="2147486307" r:id="rId3"/>
    <p:sldLayoutId id="2147486308" r:id="rId4"/>
    <p:sldLayoutId id="2147486309" r:id="rId5"/>
    <p:sldLayoutId id="2147486310" r:id="rId6"/>
    <p:sldLayoutId id="2147486311" r:id="rId7"/>
    <p:sldLayoutId id="2147486312" r:id="rId8"/>
    <p:sldLayoutId id="2147486313" r:id="rId9"/>
    <p:sldLayoutId id="2147486314" r:id="rId10"/>
    <p:sldLayoutId id="2147486315" r:id="rId11"/>
    <p:sldLayoutId id="2147486316" r:id="rId12"/>
    <p:sldLayoutId id="214748631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1269"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530C7744-2ABD-4645-BB1F-279234DFAD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9" r:id="rId1"/>
    <p:sldLayoutId id="2147486318" r:id="rId2"/>
    <p:sldLayoutId id="2147486319" r:id="rId3"/>
    <p:sldLayoutId id="2147486320" r:id="rId4"/>
    <p:sldLayoutId id="2147486321" r:id="rId5"/>
    <p:sldLayoutId id="2147486322" r:id="rId6"/>
    <p:sldLayoutId id="2147486323" r:id="rId7"/>
    <p:sldLayoutId id="2147486324" r:id="rId8"/>
    <p:sldLayoutId id="2147486325" r:id="rId9"/>
    <p:sldLayoutId id="2147486326" r:id="rId10"/>
    <p:sldLayoutId id="2147486327" r:id="rId11"/>
    <p:sldLayoutId id="2147486328" r:id="rId12"/>
    <p:sldLayoutId id="214748632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2293"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F2E45FA3-89C4-458B-8065-A0F1D6B9D0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60" r:id="rId1"/>
    <p:sldLayoutId id="2147486330" r:id="rId2"/>
    <p:sldLayoutId id="2147486331" r:id="rId3"/>
    <p:sldLayoutId id="2147486332" r:id="rId4"/>
    <p:sldLayoutId id="2147486333" r:id="rId5"/>
    <p:sldLayoutId id="2147486334" r:id="rId6"/>
    <p:sldLayoutId id="2147486335" r:id="rId7"/>
    <p:sldLayoutId id="2147486336" r:id="rId8"/>
    <p:sldLayoutId id="2147486337" r:id="rId9"/>
    <p:sldLayoutId id="2147486338" r:id="rId10"/>
    <p:sldLayoutId id="2147486339" r:id="rId11"/>
    <p:sldLayoutId id="2147486340" r:id="rId12"/>
    <p:sldLayoutId id="214748634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3317"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00ADE0F6-46FE-4516-B4E3-CAA12D30FB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6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 id="2147486352" r:id="rId12"/>
    <p:sldLayoutId id="214748635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9050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1" name="Rectangle 1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2" name="Rectangle 1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8B276E06-A6FA-4B26-881C-BBEDDDA961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61" r:id="rId1"/>
    <p:sldLayoutId id="214748626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Arial" pitchFamily="34" charset="0"/>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Arial" pitchFamily="34" charset="0"/>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Arial" pitchFamily="34" charset="0"/>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Arial" pitchFamily="34" charset="0"/>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Arial" pitchFamily="34" charset="0"/>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Arial" pitchFamily="34" charset="0"/>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9050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1" name="Rectangle 1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2" name="Rectangle 1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05B2E1D6-CCA4-4494-BAC7-D03C5FC461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63" r:id="rId1"/>
    <p:sldLayoutId id="2147486264"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Arial" pitchFamily="34" charset="0"/>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Arial" pitchFamily="34" charset="0"/>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Arial" pitchFamily="34" charset="0"/>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Arial" pitchFamily="34" charset="0"/>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Arial" pitchFamily="34" charset="0"/>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Arial" pitchFamily="34" charset="0"/>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09600" y="19050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1" name="Rectangle 1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2" name="Rectangle 1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2DD9CF2D-FFF2-48BF-A9E7-0617F18F96F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65" r:id="rId1"/>
    <p:sldLayoutId id="2147486266"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Arial" pitchFamily="34" charset="0"/>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Arial" pitchFamily="34" charset="0"/>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Arial" pitchFamily="34" charset="0"/>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Arial" pitchFamily="34" charset="0"/>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Arial" pitchFamily="34" charset="0"/>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Arial" pitchFamily="34" charset="0"/>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09600" y="19050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1" name="Rectangle 1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2" name="Rectangle 1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29736062-CD1F-4A7F-A436-6A1B105DF5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67" r:id="rId1"/>
    <p:sldLayoutId id="2147486268"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Arial" pitchFamily="34" charset="0"/>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Arial" pitchFamily="34" charset="0"/>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Arial" pitchFamily="34" charset="0"/>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Arial" pitchFamily="34" charset="0"/>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Arial" pitchFamily="34" charset="0"/>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Arial" pitchFamily="34" charset="0"/>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09600" y="19050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1" name="Rectangle 1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2" name="Rectangle 1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7BFE266F-00B3-4B0F-BD95-A1AF63E120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69"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Arial" pitchFamily="34" charset="0"/>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Arial" pitchFamily="34" charset="0"/>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Arial" pitchFamily="34" charset="0"/>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Arial" pitchFamily="34" charset="0"/>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Arial" pitchFamily="34" charset="0"/>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Arial" pitchFamily="34" charset="0"/>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7173"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F9BBE923-7529-46EA-B87B-A486A9B095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5" r:id="rId1"/>
    <p:sldLayoutId id="2147486270" r:id="rId2"/>
    <p:sldLayoutId id="2147486271" r:id="rId3"/>
    <p:sldLayoutId id="2147486272" r:id="rId4"/>
    <p:sldLayoutId id="2147486273" r:id="rId5"/>
    <p:sldLayoutId id="2147486274" r:id="rId6"/>
    <p:sldLayoutId id="2147486275" r:id="rId7"/>
    <p:sldLayoutId id="2147486276" r:id="rId8"/>
    <p:sldLayoutId id="2147486277" r:id="rId9"/>
    <p:sldLayoutId id="2147486278" r:id="rId10"/>
    <p:sldLayoutId id="2147486279" r:id="rId11"/>
    <p:sldLayoutId id="2147486280" r:id="rId12"/>
    <p:sldLayoutId id="214748628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8197"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E01F73F4-06E1-475B-A4C6-934DD71185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6" r:id="rId1"/>
    <p:sldLayoutId id="2147486282" r:id="rId2"/>
    <p:sldLayoutId id="2147486283" r:id="rId3"/>
    <p:sldLayoutId id="2147486284" r:id="rId4"/>
    <p:sldLayoutId id="2147486285" r:id="rId5"/>
    <p:sldLayoutId id="2147486286" r:id="rId6"/>
    <p:sldLayoutId id="2147486287" r:id="rId7"/>
    <p:sldLayoutId id="2147486288" r:id="rId8"/>
    <p:sldLayoutId id="2147486289" r:id="rId9"/>
    <p:sldLayoutId id="2147486290" r:id="rId10"/>
    <p:sldLayoutId id="2147486291" r:id="rId11"/>
    <p:sldLayoutId id="2147486292" r:id="rId12"/>
    <p:sldLayoutId id="214748629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9221" name="Line 5"/>
          <p:cNvSpPr>
            <a:spLocks noChangeShapeType="1"/>
          </p:cNvSpPr>
          <p:nvPr/>
        </p:nvSpPr>
        <p:spPr bwMode="auto">
          <a:xfrm flipV="1">
            <a:off x="609600" y="6172200"/>
            <a:ext cx="7924800" cy="0"/>
          </a:xfrm>
          <a:prstGeom prst="line">
            <a:avLst/>
          </a:prstGeom>
          <a:noFill/>
          <a:ln w="3175">
            <a:solidFill>
              <a:srgbClr val="0033CC"/>
            </a:solidFill>
            <a:round/>
            <a:headEnd/>
            <a:tailEnd/>
          </a:ln>
        </p:spPr>
        <p:txBody>
          <a:bodyPr/>
          <a:lstStyle/>
          <a:p>
            <a:endParaRPr lang="en-US"/>
          </a:p>
        </p:txBody>
      </p:sp>
      <p:sp>
        <p:nvSpPr>
          <p:cNvPr id="105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105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374081E1-AB55-4194-B31A-E824E5F61D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7" r:id="rId1"/>
    <p:sldLayoutId id="2147486294" r:id="rId2"/>
    <p:sldLayoutId id="2147486295" r:id="rId3"/>
    <p:sldLayoutId id="2147486296" r:id="rId4"/>
    <p:sldLayoutId id="2147486297" r:id="rId5"/>
    <p:sldLayoutId id="2147486298" r:id="rId6"/>
    <p:sldLayoutId id="2147486299" r:id="rId7"/>
    <p:sldLayoutId id="2147486300" r:id="rId8"/>
    <p:sldLayoutId id="2147486301" r:id="rId9"/>
    <p:sldLayoutId id="2147486302" r:id="rId10"/>
    <p:sldLayoutId id="2147486303" r:id="rId11"/>
    <p:sldLayoutId id="2147486304" r:id="rId12"/>
    <p:sldLayoutId id="214748630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0033CC"/>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g.groundspeak.com/waymarking/0a51dd81-a668-4440-b8eb-87b4c034b6eb.jpg" TargetMode="External"/><Relationship Id="rId1" Type="http://schemas.openxmlformats.org/officeDocument/2006/relationships/slideLayout" Target="../slideLayouts/slideLayout50.xml"/><Relationship Id="rId5" Type="http://schemas.openxmlformats.org/officeDocument/2006/relationships/image" Target="../media/image23.jpeg"/><Relationship Id="rId4" Type="http://schemas.openxmlformats.org/officeDocument/2006/relationships/image" Target="../media/image22.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50.xml"/><Relationship Id="rId1" Type="http://schemas.openxmlformats.org/officeDocument/2006/relationships/vmlDrawing" Target="../drawings/vmlDrawing4.vml"/><Relationship Id="rId4" Type="http://schemas.openxmlformats.org/officeDocument/2006/relationships/oleObject" Target="../embeddings/Microsoft_Office_Excel_97-2003_Worksheet5.xls"/></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3.xml"/><Relationship Id="rId4" Type="http://schemas.openxmlformats.org/officeDocument/2006/relationships/image" Target="../media/image28.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6.xml"/><Relationship Id="rId4" Type="http://schemas.openxmlformats.org/officeDocument/2006/relationships/image" Target="../media/image32.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6.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6.xml"/><Relationship Id="rId5" Type="http://schemas.openxmlformats.org/officeDocument/2006/relationships/image" Target="../media/image39.jpeg"/><Relationship Id="rId4" Type="http://schemas.openxmlformats.org/officeDocument/2006/relationships/image" Target="../media/image38.gi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sherrillparkgolf.com/Golf/Course01Hole01.htm" TargetMode="External"/><Relationship Id="rId1" Type="http://schemas.openxmlformats.org/officeDocument/2006/relationships/slideLayout" Target="../slideLayouts/slideLayout89.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4.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idx="4294967295"/>
          </p:nvPr>
        </p:nvSpPr>
        <p:spPr>
          <a:xfrm>
            <a:off x="533400" y="2054225"/>
            <a:ext cx="5410200" cy="2593975"/>
          </a:xfrm>
        </p:spPr>
        <p:txBody>
          <a:bodyPr/>
          <a:lstStyle/>
          <a:p>
            <a:r>
              <a:rPr lang="en-US" sz="2000" b="1" smtClean="0"/>
              <a:t>City of Richardson, Texas</a:t>
            </a:r>
            <a:br>
              <a:rPr lang="en-US" sz="2000" b="1" smtClean="0"/>
            </a:br>
            <a:r>
              <a:rPr lang="en-US" sz="2400" b="1" smtClean="0"/>
              <a:t>2011-2012 Proposed Budget</a:t>
            </a:r>
            <a:br>
              <a:rPr lang="en-US" sz="2400" b="1" smtClean="0"/>
            </a:br>
            <a:r>
              <a:rPr lang="en-US" sz="1800" smtClean="0"/>
              <a:t/>
            </a:r>
            <a:br>
              <a:rPr lang="en-US" sz="1800" smtClean="0"/>
            </a:br>
            <a:r>
              <a:rPr lang="en-US" sz="4500" b="1" i="1" smtClean="0"/>
              <a:t>Keeping the Focus</a:t>
            </a:r>
            <a:r>
              <a:rPr lang="en-US" sz="4500" smtClean="0"/>
              <a:t/>
            </a:r>
            <a:br>
              <a:rPr lang="en-US" sz="4500" smtClean="0"/>
            </a:br>
            <a:endParaRPr lang="en-US" sz="4500" smtClean="0"/>
          </a:p>
        </p:txBody>
      </p:sp>
      <p:sp>
        <p:nvSpPr>
          <p:cNvPr id="22531" name="Subtitle 2"/>
          <p:cNvSpPr>
            <a:spLocks noGrp="1"/>
          </p:cNvSpPr>
          <p:nvPr>
            <p:ph type="subTitle" idx="4294967295"/>
          </p:nvPr>
        </p:nvSpPr>
        <p:spPr>
          <a:xfrm>
            <a:off x="533400" y="4156075"/>
            <a:ext cx="6783388" cy="949325"/>
          </a:xfrm>
        </p:spPr>
        <p:txBody>
          <a:bodyPr/>
          <a:lstStyle/>
          <a:p>
            <a:pPr marL="0" indent="0">
              <a:buFont typeface="Wingdings" pitchFamily="2" charset="2"/>
              <a:buNone/>
            </a:pPr>
            <a:r>
              <a:rPr lang="en-US" sz="1900" smtClean="0"/>
              <a:t>City Council Budget Work Session</a:t>
            </a:r>
          </a:p>
          <a:p>
            <a:pPr marL="0" indent="0">
              <a:buFont typeface="Wingdings" pitchFamily="2" charset="2"/>
              <a:buNone/>
            </a:pPr>
            <a:r>
              <a:rPr lang="en-US" sz="1900" smtClean="0"/>
              <a:t>Monday, August 15, 2011</a:t>
            </a:r>
          </a:p>
        </p:txBody>
      </p:sp>
      <p:pic>
        <p:nvPicPr>
          <p:cNvPr id="8197" name="Picture 3"/>
          <p:cNvPicPr>
            <a:picLocks noChangeAspect="1" noChangeArrowheads="1"/>
          </p:cNvPicPr>
          <p:nvPr/>
        </p:nvPicPr>
        <p:blipFill>
          <a:blip r:embed="rId2" cstate="print"/>
          <a:srcRect/>
          <a:stretch>
            <a:fillRect/>
          </a:stretch>
        </p:blipFill>
        <p:spPr bwMode="auto">
          <a:xfrm>
            <a:off x="5140325" y="2667000"/>
            <a:ext cx="3665538" cy="3665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4"/>
          <p:cNvPicPr>
            <a:picLocks noChangeAspect="1" noChangeArrowheads="1"/>
          </p:cNvPicPr>
          <p:nvPr/>
        </p:nvPicPr>
        <p:blipFill>
          <a:blip r:embed="rId3" cstate="print"/>
          <a:srcRect/>
          <a:stretch>
            <a:fillRect/>
          </a:stretch>
        </p:blipFill>
        <p:spPr bwMode="auto">
          <a:xfrm>
            <a:off x="835025" y="5373688"/>
            <a:ext cx="2822575" cy="121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84175" y="307975"/>
            <a:ext cx="8001000" cy="1216025"/>
          </a:xfrm>
        </p:spPr>
        <p:txBody>
          <a:bodyPr anchor="ctr"/>
          <a:lstStyle/>
          <a:p>
            <a:r>
              <a:rPr lang="en-US" sz="3600" b="1" smtClean="0">
                <a:latin typeface="Verdana" pitchFamily="34" charset="0"/>
              </a:rPr>
              <a:t>Budget Development Objectives</a:t>
            </a:r>
          </a:p>
        </p:txBody>
      </p:sp>
      <p:sp>
        <p:nvSpPr>
          <p:cNvPr id="31747" name="Content Placeholder 2"/>
          <p:cNvSpPr>
            <a:spLocks noGrp="1"/>
          </p:cNvSpPr>
          <p:nvPr>
            <p:ph idx="4294967295"/>
          </p:nvPr>
        </p:nvSpPr>
        <p:spPr>
          <a:xfrm>
            <a:off x="228600" y="1676400"/>
            <a:ext cx="8458200" cy="4800600"/>
          </a:xfrm>
        </p:spPr>
        <p:txBody>
          <a:bodyPr/>
          <a:lstStyle/>
          <a:p>
            <a:pPr marL="342900" indent="-228600">
              <a:lnSpc>
                <a:spcPct val="90000"/>
              </a:lnSpc>
            </a:pPr>
            <a:r>
              <a:rPr lang="en-US" sz="2200" smtClean="0">
                <a:latin typeface="Verdana" pitchFamily="34" charset="0"/>
              </a:rPr>
              <a:t>Continue the active implementation of the 2010 G.O. Bond Program.</a:t>
            </a:r>
          </a:p>
          <a:p>
            <a:pPr marL="342900" indent="-228600">
              <a:lnSpc>
                <a:spcPct val="90000"/>
              </a:lnSpc>
            </a:pPr>
            <a:r>
              <a:rPr lang="en-US" sz="2200" smtClean="0">
                <a:latin typeface="Verdana" pitchFamily="34" charset="0"/>
              </a:rPr>
              <a:t>Support the implementation game plan for the West Spring Valley Reinvestment Study. Evaluate the next Special Study area for review.</a:t>
            </a:r>
          </a:p>
          <a:p>
            <a:pPr marL="342900" indent="-228600">
              <a:lnSpc>
                <a:spcPct val="90000"/>
              </a:lnSpc>
            </a:pPr>
            <a:r>
              <a:rPr lang="en-US" sz="2200" smtClean="0">
                <a:latin typeface="Verdana" pitchFamily="34" charset="0"/>
              </a:rPr>
              <a:t>Support transit-oriented development initiatives around the existing and proposed DART Light Rail stations – and seek continued support of DART transit enhancements for Richardson.</a:t>
            </a:r>
          </a:p>
          <a:p>
            <a:pPr marL="342900" indent="-228600">
              <a:lnSpc>
                <a:spcPct val="90000"/>
              </a:lnSpc>
            </a:pPr>
            <a:r>
              <a:rPr lang="en-US" sz="2200" smtClean="0">
                <a:latin typeface="Verdana" pitchFamily="34" charset="0"/>
              </a:rPr>
              <a:t>Complete the activation of public safety radio and technology infrastructure enhancements.</a:t>
            </a:r>
          </a:p>
          <a:p>
            <a:pPr marL="342900" indent="-228600">
              <a:lnSpc>
                <a:spcPct val="90000"/>
              </a:lnSpc>
            </a:pPr>
            <a:r>
              <a:rPr lang="en-US" sz="2200" smtClean="0">
                <a:latin typeface="Verdana" pitchFamily="34" charset="0"/>
              </a:rPr>
              <a:t>Continue the strengthening work plan for enhanced community outreach, marketing and promotion.</a:t>
            </a:r>
          </a:p>
          <a:p>
            <a:pPr marL="342900" indent="-228600">
              <a:lnSpc>
                <a:spcPct val="90000"/>
              </a:lnSpc>
            </a:pPr>
            <a:endParaRPr lang="en-US" sz="2200" smtClean="0">
              <a:latin typeface="Verdana" pitchFamily="34" charset="0"/>
            </a:endParaRPr>
          </a:p>
        </p:txBody>
      </p:sp>
      <p:sp>
        <p:nvSpPr>
          <p:cNvPr id="31748" name="AutoShape 2" descr="data:image/jpg;base64,/9j/4AAQSkZJRgABAQAAAQABAAD/2wBDAAkGBwgHBgkIBwgKCgkLDRYPDQwMDRsUFRAWIB0iIiAdHx8kKDQsJCYxJx8fLT0tMTU3Ojo6Iys/RD84QzQ5Ojf/2wBDAQoKCg0MDRoPDxo3JR8lNzc3Nzc3Nzc3Nzc3Nzc3Nzc3Nzc3Nzc3Nzc3Nzc3Nzc3Nzc3Nzc3Nzc3Nzc3Nzc3Nzf/wAARCADhAOEDASIAAhEBAxEB/8QAGwABAQADAQEBAAAAAAAAAAAAAAUCBAYHAQP/xABGEAABAwIBBBADBQYFBQAAAAAAAQIDBAURBhIhMRUiMjVBUVJVYXF0gZGTsdETobIUQmLB8CQlNENyggcjU5LxFjPC0uH/xAAUAQEAAAAAAAAAAAAAAAAAAAAA/8QAFBEBAAAAAAAAAAAAAAAAAAAAAP/aAAwDAQACEQMRAD8AhWS0WyWzUMktvpXvdTsVznQtVVXNTSug3dhLTzbR+Q32GT+8Vv7NH9KFACfsJaebaPyG+w2EtPNtH5DfYoACfsJaebaPyG+w2EtPNtH5DfYoACfsJaebaPyG+w2EtPNtH5DfYoACfsJaebaPyG+w2EtPNtH5DfYoACfsJaebaPyG+w2EtPNtH5DfYoACfsJaebaPyG+wSyWnHe2j8hvsUAmtAIVks9sls9FJJb6V73QMVznQtVVXDWug3dhLTzbR+Q32Fg3jt/Z2eiFACfsJaebaPyG+w2EtPNtH5DfYoACfsJaebaPyG+w2EtPNtH5DfYoACfsJaebaPyG+w2EtPNtH5DfYoACfsJaebaPyG+w2EtPNtH5DfYoACfsJaebaPyG+w2EtPNtH5DfYoACfsJaebaPyG+x8dZLUjV/dtHq/0W+xRMX7h3UB4gAAPYcn94rf2aP6UKBPyf3it/Zo/pQoAAAAAAAAAAAAAAAJrQBNaAT7BvHb+zs9EKBPsG8dv7Oz0QoAAAAAAAAAAAAAAAxfuHdRkYv3DuoDxAAAew5P7xW/s0f0oUCfk/vFb+zR/ShQAAAAAAAAAAAAAAATWgCa0An2DeO39nZ6IUCfYN47f2dnohQAAAAAAAAAAAAAABi/cO6jIxfuHdQHiAAA9hyf3it/Zo/pQoE/J/eK39mj+lCgAAAAAAAAAAAAES9ZT2+0q6NzlnqE/kxrq611J69BDbV5VX7TSsSgpXan7nR1rtl7gO0lljhbnTSMjbynuRqfM0nXy1MXbXKk18EzV9DnochWSO+JcrjPPIuvMTD5uxUoxZG2RiIjqeSTpfM78sAM7FeLYy0UUT7hTNkZAxrmulRFRcNWkswzw1CYwTRyprxjejvQ5i15KWertNJNLTvSSSFrnObK5MVVOvA/OfISlRc+hrqiCRFxRXYOw70wUDrwcQ5mVli26PS40zdaKqyaPk5O7QVbNlfQXByQ1H7JULozZF2qr0O98AOiAAAAAAAAAAAxfuHdRkYv3DuoDxAAAew5P7xW/s0f0oUCfk/vFb+zR/ShQAAAAAAAAA+OcjGq5yojUTFVVcERDjbrf6y81exmTedh/MqU0aNWhfupp1614OllJcqi83H/AKftOrOwqJeDRrToROHjXR19HZbRTWejSnpkxcumSRU2z141/JOACdYclKK2I2WdEqavWsj02rV/Cn5rp6joQAATWgCa0An5P7x2/s7PRCgT8n947f2dnohQAEa+ZOUF4a58jPhVPBPGmnvT7360lkAcNR3S5ZK1TKG8NdPQuXCOZMVVqdC8X4V0p69tDLHNEyWF7XxvTOa5q4oqH5V9FT3ClfTVUaPifrThReNOJTjbdVVGSV42Nr5FdbZlxikdqbj97o4lTv6w7oHxNOlD6AAAAAADF+4d1GRi/cO6gPEAAB7Dk/vFb+zR/ShQJ+T+8Vv7NH9KFAAAAAAAETK67rabS50TsKmZfhxdHG7uT5qhbOIrW7PZcMpnbeloU26cG10r4uVEArZG2VLZbkmmb+11CI5+KaWt4G/mvT1HQgAADmq2rq75Xy221TfApIdFVVt1qvCxi8f/AN4NYbtxykoKKb7OxZKqqxw+BTNz3Y9PB+fQa7bjlFULjT2SKBvAtTPp8EwUp2u10dqgSKihazRg5+tz+teH0N1NaAcpaa2/09po1jtMFTAkLcxY5816tw0YovD3G9SZT0ck6U1dHNb6hdTKluai9TvfA3cn947f2dnohsV1DTV8CwVkLJY14HJq6l1ovUB+59OXa+oyVmZHPI+os0js1kjtLqZeBF42/roXp0VHIitVFRdKKi4ooH0l5R2hl4tj4NCTN20Ll4HcXUur/gqADmMhrq+qo32+qVUqaTa4O1qzV8l0eB05xF7TYHLCluLNrBV/93i4n+qO6ztwAAAAAAYv3DuoyMX7h3UB4gAAPYcn94rf2aP6UKBPyfT9xW/s0f0oUO5QAHco7lAAdyjuUDCWRsMT5X7mNquXqRMTkf8ADyF0kVfcJNMk0qMxXo2y/NyHQ5QOVljuDsF/h3p4oqfmT8hY8zJuBUTdve5f92H5AdAB3KO5QI2VVdLRWtWU2P2qpekEOGvF2tfD5qhuWe3RWq3xUkKJtE27kTdu4V/XBgTLq37RlbZ4F0thjknw6dSfNqHQYdCgDRkucfxnRUsM9XIx2a9IGpmsXiVzlRqL0Y4i7Pk+FDTQucySqlSLPboVjcFc5U6c1q4dKobcMTII2RQxoyNiIjWtTQiARbHcmQWigZVwT07PgsRsz2osa6Ew2yKubj+LAuazQsLUdYaBHNxRaZiKipiipmny2NWmqKm3pj8KFGyQdEbsdr3K1yJ0YcQG3V00VXTSU9Q3OilarXJ0EXJOeWFtVZ6p2dNQPzWu5Ua7lf1wKh0Hcpz8jfs+W8Lm6Eq6JzXJxq1cfREA6ADuUdygc1l/SpPYVmw21PI12PQu1X1TwK9jqXVdnoqhy4ufC3OXpRMF+aKfnlJH8WwXBqp/Ic7w0/kamRDldk1Spp2qvbq/EvuBdA7lHcoADuUdygDF+4d1GXcp8fjmO0LqA8PAAHqdks9sls1DJLb6V7307HOc6JFVVzU0qbuwdp5tpPJb7H3J/eK39mj+lCgBO2DtPNtJ5LfYbB2nm2k8lvsUQBO2DtPNtJ5LfY+7B2nm2k8lvsUABBvlltrLNXPhoKZkjYHua5sSYoqJjoNLI6226ssEEs9FTSyo57XPfGiqu2Xh6lQ6epiSop5YVwwkY5i49KYHKf4dTKlFWUb0VJIZs5UXgxTBfm0C/sHaebaTyW+w2DtPNtJ5LfYoADlK+2W6nyptka0NOlPURSMVnw0zVemKouHHpQtbB2nm2k8lvsaeV1LLJb462lTGooJUnYnGibpPz7irb6yKvooaunXGOVucnRxp1ougCTdbPbYIoallupsyCVHzNbCmmNUVHaMNOGKO/tN1tktDkarbdRqi4KipE1UVChrJ6W+amXC21SQR8EEsfxI0/p0orerHDoA0rJZ7ZLZ6KSS30z3vgYrnOiRVVcD5QWi2VNXVzpb6VaZFbDF/lJg5W457k71wx/CfbLRVFTZqJKmsclOsDP8AJgZ8NXJhqc/FV8M0uMY2NjWRtaxjURGtamCIicCIBobB2nm2k8lvsRJrZb5Mr6eljoqdIYqR0krEjTNVVVUTFO9DqZZGRRvklcjGMarnOXUiJrUgZKtfW1Fde5mq37W/MgR2tIm6E9E/2gUtg7TzbSeS32Gwdp5tpPJb7FAAQL9abXTWWumZb6Vr2wOzXNiRFRcMEVNHGamR9poKiwU81TRU8sj3PXOfEirhnKmvuNjLypSDJ6SPHbTyNjTxzl+ko5O0/wBlsVDDhgqQtcvW7bL6gNg7TzbSeS32Puwdp5tpPJb7FAAT9g7TzbSeS32Gwdp5tpPJb7FAAT9g7TzbSeS32MXWO05q/u2k1f6LSkYv3DuoDxAAAew5P7xW/s0f0oUCfk/vFb+zR/ShQAAAAAABxDHbBZdvR+1pq9NC46Nsv/umB25zuW1qW4Wv48KY1FLi9uGtW/eT5IvcB0QI2St4S72tj3uxqYsGTJw48Du/1xLIHw5h7ZclaqSaKN0tmnfnPYxMXUzl4UTk/rix6g+KiORUVEVFTBUXhA/KlqYKyBs9LKyWJ2pzFxT/AJ6D9k1oc/UZNNhndU2Srkt0zt01m2jd1t/SdAbJlTT7V8FurETU5r1Yq+OCAULBvHb+zs9EN2SRkUbpJXtYxqYuc5cEROlTl7TLlJJaqSOkpqCKFIWoyWV6uVUw0Lgi/kbLcnJq2Rst+uElZguKQM2kSL1Jr+QGvUzy5VTpSUSSMtDH/tFSuj42GC5rcU/WviRenijZDEyKJiMjYiNa1qYIiIIoo4YmxQsayNiYNa1MERDMAAaN5uUVpt0tXNguamDG47ty6k/XAigcvlO5bzlPQ2ePF0UKos2HBjpd4NRPE7XRwJh0HJ5DW+Vzai81uKz1SrmK5NObjiru9fTpOtAAAAAABi/cO6jIxfuHdQHiAAA9hyf3it/Zo/pQoE/J/eK39mj+lCgAAAAAABqAA4a70s+S14bdbexXUMy4TRpqbjrb1cKLwL8+xoK2nuFKyppJEfE/UvCi8S8Sn6zRRzRPimY18b0zXNcmKKhxFZQ3LJKqfW2rGe2uXGSJy45qfi/Jyd/SHdAl2W/UN4j/AGaTNmRNtC9cHJ7p0p8ioACa0ATWgE/J/eO39nZ6IUCfk/vHb+zs9EKAAA0brdqK0wfFrZkbim1Ymlz+pP0gGzUzxUsD56iRscUaYuc7UiHEYT5aXhH5r4rVSr9773Gn9S/JPmTZLLSqbntdSWmN2P8AV1L952voT17Sgoqe30rKakjRkTE0JwqvGvGoH7RsZGxrI2o1jURGtamCIiakQyAAAAAAABi/cO6jIxfuHdQHiAAA9hyf3it/Zo/pQoE/J/eK39mj+lCgAAAAAAAAAPmGKYKfQBzF4yOpqqRam2yfYqlFzkzdwq9257vAnpd8pLDtLpSfbIG/ztej+tP/ACTE7cAc1R5bWidE+Os1M7hR7M5PFuPoU4r/AGiREVtypv7pEb64H6VVnttW5XVNDTyOXW5WIir3ppNB+R9jcuikc3T92V/uBjZ71a6ey0LJrhTMe2BiOb8RFVFwTQqIYVeWlmgRfhyy1DuKKNU+bsDXs2StnntdJUTUznySQse7GVyIqqmPApZprFaqXBYLfToqalczOXxdiBzTsor7eVzLJb1hiXR8ZyZ2H9y4NT5mzbcjkdP9rvtS6rqFXFWZyq3HpVdK/I6zgTo1H0DGNjY2NYxrWsamDWtTBETiQyAAAAAAAAAAGL9w7qMjF+4d1AeIAAD2HJ/eK39mj+lCgT8n94rf2aP6UKAAAAAAAAAAAAAAACa0ATWgE+wbx2/s7PRCgT7BvHb+zs9EKAAAAAAAAAAAAAAAMX7h3UZGL9w7qA8QAAHsOT+8Vv7NH9KFAn5P7xW/s0f0oUAAAAAAAAAAAAAAAE1oAmtAJ9g3jt/Z2eiFAn2DeO39nZ6IUAAAAAAAAAAAAAAAYv3DuoyMX7h3UB4gAAPYcn94rf2aP6UKBOsDmpY7fpT+Gj4fwob+c3lJ4gZAxzm8pPEZzeUniBkDHObyk8RnN5SeIGQMc5vKTxGc3lJ4gZAxzm8pPEZzeUniBkDHObyk8RnN5SeIGQTWhjnN5SeJ9zm4ptk8QNCwbx2/s7PRCgTrA5uwdBpT+HZw9CG/nN5SeIGQMc5vKTxGc3lJ4gZAxzm8pPEZzeUniBkDHObyk8RnN5SeIGQMc5vKTxGc3lJ4gZAxzm8pPEZzeUniBkYv3DuoZzeUnifHubmO2yauMDxEAAfAAAAAAAAAAAAAAAAAAAAAAAAAAAAAAAAAAAAAAAAf/9k="/>
          <p:cNvSpPr>
            <a:spLocks noChangeAspect="1" noChangeArrowheads="1"/>
          </p:cNvSpPr>
          <p:nvPr/>
        </p:nvSpPr>
        <p:spPr bwMode="auto">
          <a:xfrm>
            <a:off x="73025" y="-1036638"/>
            <a:ext cx="2143125" cy="2143126"/>
          </a:xfrm>
          <a:prstGeom prst="rect">
            <a:avLst/>
          </a:prstGeom>
          <a:noFill/>
          <a:ln w="9525">
            <a:noFill/>
            <a:miter lim="800000"/>
            <a:headEnd/>
            <a:tailEnd/>
          </a:ln>
        </p:spPr>
        <p:txBody>
          <a:bodyPr/>
          <a:lstStyle/>
          <a:p>
            <a:pPr eaLnBrk="1" hangingPunct="1"/>
            <a:endParaRPr lang="en-US">
              <a:solidFill>
                <a:srgbClr val="000000"/>
              </a:solidFill>
              <a:latin typeface="Calibri" pitchFamily="34" charset="0"/>
            </a:endParaRPr>
          </a:p>
        </p:txBody>
      </p:sp>
      <p:sp>
        <p:nvSpPr>
          <p:cNvPr id="31749" name="AutoShape 7"/>
          <p:cNvSpPr>
            <a:spLocks noChangeArrowheads="1"/>
          </p:cNvSpPr>
          <p:nvPr/>
        </p:nvSpPr>
        <p:spPr bwMode="auto">
          <a:xfrm>
            <a:off x="381000" y="1524000"/>
            <a:ext cx="8229600" cy="76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1750" name="Rectangle 8"/>
          <p:cNvSpPr>
            <a:spLocks noGrp="1" noChangeArrowheads="1"/>
          </p:cNvSpPr>
          <p:nvPr>
            <p:ph type="sldNum" sz="quarter" idx="12"/>
          </p:nvPr>
        </p:nvSpPr>
        <p:spPr>
          <a:xfrm>
            <a:off x="6553200" y="6245225"/>
            <a:ext cx="1981200" cy="476250"/>
          </a:xfrm>
          <a:noFill/>
        </p:spPr>
        <p:txBody>
          <a:bodyPr/>
          <a:lstStyle/>
          <a:p>
            <a:fld id="{7613EBD1-E241-4E37-B578-5E334D1E2A5B}"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b="1" smtClean="0"/>
              <a:t>City of Richardson, Texas</a:t>
            </a:r>
            <a:endParaRPr lang="en-US" smtClean="0"/>
          </a:p>
        </p:txBody>
      </p:sp>
      <p:sp>
        <p:nvSpPr>
          <p:cNvPr id="123907" name="Content Placeholder 2"/>
          <p:cNvSpPr>
            <a:spLocks noGrp="1"/>
          </p:cNvSpPr>
          <p:nvPr>
            <p:ph idx="1"/>
          </p:nvPr>
        </p:nvSpPr>
        <p:spPr>
          <a:xfrm>
            <a:off x="566738" y="2446338"/>
            <a:ext cx="8001000" cy="1066800"/>
          </a:xfrm>
        </p:spPr>
        <p:txBody>
          <a:bodyPr/>
          <a:lstStyle/>
          <a:p>
            <a:pPr>
              <a:buFont typeface="Wingdings" pitchFamily="2" charset="2"/>
              <a:buNone/>
            </a:pPr>
            <a:r>
              <a:rPr lang="en-US" sz="4800" b="1" smtClean="0"/>
              <a:t>Water and Sewer Fund</a:t>
            </a:r>
          </a:p>
          <a:p>
            <a:pPr>
              <a:buFont typeface="Wingdings" pitchFamily="2" charset="2"/>
              <a:buNone/>
            </a:pPr>
            <a:endParaRPr lang="en-US" smtClean="0"/>
          </a:p>
        </p:txBody>
      </p:sp>
      <p:pic>
        <p:nvPicPr>
          <p:cNvPr id="4" name="Picture 2" descr="http://img.groundspeak.com/waymarking/large/0a51dd81-a668-4440-b8eb-87b4c034b6eb.jpg">
            <a:hlinkClick r:id="rId2"/>
          </p:cNvPr>
          <p:cNvPicPr>
            <a:picLocks noChangeAspect="1" noChangeArrowheads="1"/>
          </p:cNvPicPr>
          <p:nvPr/>
        </p:nvPicPr>
        <p:blipFill rotWithShape="1">
          <a:blip r:embed="rId3" cstate="print"/>
          <a:srcRect t="14265" r="13486" b="11879"/>
          <a:stretch/>
        </p:blipFill>
        <p:spPr bwMode="auto">
          <a:xfrm>
            <a:off x="3276600" y="3513138"/>
            <a:ext cx="2590800"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descr="http://t1.gstatic.com/images?q=tbn:ANd9GcTEpd3O-u621grn5XySX4nx7Au-GCZ3HJEzDIrljZMWHltOAyVr"/>
          <p:cNvPicPr>
            <a:picLocks noChangeAspect="1" noChangeArrowheads="1"/>
          </p:cNvPicPr>
          <p:nvPr/>
        </p:nvPicPr>
        <p:blipFill>
          <a:blip r:embed="rId4" cstate="print"/>
          <a:srcRect/>
          <a:stretch>
            <a:fillRect/>
          </a:stretch>
        </p:blipFill>
        <p:spPr bwMode="auto">
          <a:xfrm>
            <a:off x="449263" y="3522663"/>
            <a:ext cx="2671762"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6" descr="http://meetings.visitsweden.com/ImageVault/Images/id_322/conversionFormat_13/scope_0/ImageVaultHandler.aspx"/>
          <p:cNvPicPr>
            <a:picLocks noChangeAspect="1" noChangeArrowheads="1"/>
          </p:cNvPicPr>
          <p:nvPr/>
        </p:nvPicPr>
        <p:blipFill>
          <a:blip r:embed="rId5" cstate="print"/>
          <a:srcRect/>
          <a:stretch>
            <a:fillRect/>
          </a:stretch>
        </p:blipFill>
        <p:spPr bwMode="auto">
          <a:xfrm>
            <a:off x="6016625" y="3519488"/>
            <a:ext cx="2670175" cy="1652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23911" name="Rectangle 8"/>
          <p:cNvSpPr>
            <a:spLocks noGrp="1" noChangeArrowheads="1"/>
          </p:cNvSpPr>
          <p:nvPr>
            <p:ph type="sldNum" sz="quarter" idx="12"/>
          </p:nvPr>
        </p:nvSpPr>
        <p:spPr>
          <a:noFill/>
        </p:spPr>
        <p:txBody>
          <a:bodyPr/>
          <a:lstStyle/>
          <a:p>
            <a:fld id="{6036346A-61DB-426E-A250-FDB2F53583AB}" type="slidenum">
              <a:rPr lang="en-US" smtClean="0"/>
              <a:pPr/>
              <a:t>100</a:t>
            </a:fld>
            <a:endParaRPr lang="en-US"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z="4000" b="1" smtClean="0"/>
              <a:t>FY 2011-2012</a:t>
            </a:r>
            <a:br>
              <a:rPr lang="en-US" sz="4000" b="1" smtClean="0"/>
            </a:br>
            <a:r>
              <a:rPr lang="en-US" sz="4000" b="1" smtClean="0"/>
              <a:t>Water and Sewer Fund</a:t>
            </a:r>
            <a:endParaRPr lang="en-US" smtClean="0"/>
          </a:p>
        </p:txBody>
      </p:sp>
      <p:graphicFrame>
        <p:nvGraphicFramePr>
          <p:cNvPr id="5" name="Table 4"/>
          <p:cNvGraphicFramePr>
            <a:graphicFrameLocks noGrp="1"/>
          </p:cNvGraphicFramePr>
          <p:nvPr/>
        </p:nvGraphicFramePr>
        <p:xfrm>
          <a:off x="609600" y="1981200"/>
          <a:ext cx="7924800" cy="3124200"/>
        </p:xfrm>
        <a:graphic>
          <a:graphicData uri="http://schemas.openxmlformats.org/drawingml/2006/table">
            <a:tbl>
              <a:tblPr/>
              <a:tblGrid>
                <a:gridCol w="2793057"/>
                <a:gridCol w="1282936"/>
                <a:gridCol w="1282936"/>
                <a:gridCol w="1282936"/>
                <a:gridCol w="1282936"/>
              </a:tblGrid>
              <a:tr h="270865">
                <a:tc>
                  <a:txBody>
                    <a:bodyPr/>
                    <a:lstStyle/>
                    <a:p>
                      <a:pPr marL="0" marR="0">
                        <a:spcBef>
                          <a:spcPts val="0"/>
                        </a:spcBef>
                        <a:spcAft>
                          <a:spcPts val="0"/>
                        </a:spcAft>
                      </a:pPr>
                      <a:r>
                        <a:rPr lang="en-US" sz="1600" b="1" dirty="0">
                          <a:latin typeface="Times New Roman"/>
                          <a:ea typeface="Times New Roman"/>
                          <a:cs typeface="Times New Roman"/>
                        </a:rPr>
                        <a:t>Water &amp; Sewer Fund</a:t>
                      </a:r>
                      <a:endParaRPr lang="en-US"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solidFill>
                          <a:srgbClr val="000000"/>
                        </a:solidFill>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8247">
                <a:tc>
                  <a:txBody>
                    <a:bodyPr/>
                    <a:lstStyle/>
                    <a:p>
                      <a:pPr marL="0" marR="0" algn="ctr">
                        <a:spcBef>
                          <a:spcPts val="0"/>
                        </a:spcBef>
                        <a:spcAft>
                          <a:spcPts val="0"/>
                        </a:spcAft>
                      </a:pP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Actual</a:t>
                      </a:r>
                      <a:endParaRPr lang="en-US" sz="1600" dirty="0">
                        <a:latin typeface="Times New Roman"/>
                        <a:ea typeface="Times New Roman"/>
                        <a:cs typeface="Times New Roman"/>
                      </a:endParaRPr>
                    </a:p>
                  </a:txBody>
                  <a:tcPr marL="19050" marR="190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Budget</a:t>
                      </a:r>
                      <a:endParaRPr lang="en-US" sz="1600" dirty="0">
                        <a:latin typeface="Times New Roman"/>
                        <a:ea typeface="Times New Roman"/>
                        <a:cs typeface="Times New Roman"/>
                      </a:endParaRPr>
                    </a:p>
                  </a:txBody>
                  <a:tcPr marL="19050" marR="190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Estimated</a:t>
                      </a:r>
                      <a:endParaRPr lang="en-US" sz="1600" dirty="0">
                        <a:latin typeface="Times New Roman"/>
                        <a:ea typeface="Times New Roman"/>
                        <a:cs typeface="Times New Roman"/>
                      </a:endParaRPr>
                    </a:p>
                  </a:txBody>
                  <a:tcPr marL="19050" marR="1905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Proposed</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58247">
                <a:tc>
                  <a:txBody>
                    <a:bodyPr/>
                    <a:lstStyle/>
                    <a:p>
                      <a:pPr marL="0" marR="0" algn="ctr">
                        <a:spcBef>
                          <a:spcPts val="0"/>
                        </a:spcBef>
                        <a:spcAft>
                          <a:spcPts val="0"/>
                        </a:spcAft>
                      </a:pP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2009-2010</a:t>
                      </a:r>
                      <a:endParaRPr lang="en-US" sz="16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2010-2011</a:t>
                      </a:r>
                      <a:endParaRPr lang="en-US" sz="16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2010-2011</a:t>
                      </a:r>
                      <a:endParaRPr lang="en-US" sz="16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2011-2012</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8247">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Beginning Fund Balance</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cs typeface="Times New Roman"/>
                        </a:rPr>
                        <a:t>$10,779,732</a:t>
                      </a:r>
                      <a:endParaRPr lang="en-US" sz="1600" dirty="0">
                        <a:latin typeface="Times New Roman"/>
                        <a:ea typeface="Times New Roman"/>
                        <a:cs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cs typeface="Times New Roman"/>
                        </a:rPr>
                        <a:t>$9,679,837</a:t>
                      </a:r>
                      <a:endParaRPr lang="en-US" sz="1600" dirty="0">
                        <a:latin typeface="Times New Roman"/>
                        <a:ea typeface="Times New Roman"/>
                        <a:cs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11,716,649</a:t>
                      </a:r>
                      <a:endParaRPr lang="en-US" sz="1600" dirty="0">
                        <a:latin typeface="Times New Roman"/>
                        <a:ea typeface="Times New Roman"/>
                        <a:cs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cs typeface="Times New Roman"/>
                        </a:rPr>
                        <a:t>$12,097,322</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8247">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Total Revenues</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42,883,902</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44,035,684</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45,034,636</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46,447,459</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tcPr>
                </a:tc>
              </a:tr>
              <a:tr h="258247">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Total Funds Available</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$53,663,634</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$53,715,521</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56,751,285</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58,544,781</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tcPr>
                </a:tc>
              </a:tr>
              <a:tr h="258247">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Operating Expenditures</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$31,208,882</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$33,642,814</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33,287,327</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35,274,243</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tcPr>
                </a:tc>
              </a:tr>
              <a:tr h="258247">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Operating Transfers. </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smtClean="0">
                          <a:solidFill>
                            <a:srgbClr val="000000"/>
                          </a:solidFill>
                          <a:latin typeface="Times New Roman"/>
                          <a:ea typeface="Times New Roman"/>
                          <a:cs typeface="Times New Roman"/>
                        </a:rPr>
                        <a:t>$6,307,203</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$6,362,148</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6,446,206</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6,361,087</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tcPr>
                </a:tc>
              </a:tr>
              <a:tr h="258247">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Debt Service Transfer</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$4,430,900</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4,920,430</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4,920,430</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$5,305,972</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tcPr>
                </a:tc>
              </a:tr>
              <a:tr h="258247">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Total Expend. &amp; Transfers</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41,946,985</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44,925,392</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44,653,963</a:t>
                      </a:r>
                      <a:endParaRPr lang="en-US" sz="1600" dirty="0">
                        <a:latin typeface="Times New Roman"/>
                        <a:ea typeface="Times New Roman"/>
                        <a:cs typeface="Times New Roman"/>
                      </a:endParaRPr>
                    </a:p>
                  </a:txBody>
                  <a:tcPr marL="19050" marR="19050" marT="0" marB="0" anchor="ctr">
                    <a:lnL>
                      <a:noFill/>
                    </a:lnL>
                    <a:lnR>
                      <a:noFill/>
                    </a:lnR>
                    <a:lnT>
                      <a:noFill/>
                    </a:lnT>
                    <a:lnB>
                      <a:noFill/>
                    </a:lnB>
                  </a:tcPr>
                </a:tc>
                <a:tc>
                  <a:txBody>
                    <a:bodyPr/>
                    <a:lstStyle/>
                    <a:p>
                      <a:pPr marL="0" marR="0" algn="r">
                        <a:spcBef>
                          <a:spcPts val="0"/>
                        </a:spcBef>
                        <a:spcAft>
                          <a:spcPts val="0"/>
                        </a:spcAft>
                      </a:pPr>
                      <a:r>
                        <a:rPr lang="en-US" sz="1600" b="1" dirty="0">
                          <a:solidFill>
                            <a:srgbClr val="000000"/>
                          </a:solidFill>
                          <a:latin typeface="Times New Roman"/>
                          <a:ea typeface="Times New Roman"/>
                          <a:cs typeface="Times New Roman"/>
                        </a:rPr>
                        <a:t>$</a:t>
                      </a:r>
                      <a:r>
                        <a:rPr lang="en-US" sz="1600" b="1" dirty="0" smtClean="0">
                          <a:solidFill>
                            <a:srgbClr val="000000"/>
                          </a:solidFill>
                          <a:latin typeface="Times New Roman"/>
                          <a:ea typeface="Times New Roman"/>
                          <a:cs typeface="Times New Roman"/>
                        </a:rPr>
                        <a:t>46,941,302</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tcPr>
                </a:tc>
              </a:tr>
              <a:tr h="270865">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Ending Fund Balance</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Times New Roman"/>
                          <a:cs typeface="Times New Roman"/>
                        </a:rPr>
                        <a:t>$</a:t>
                      </a:r>
                      <a:r>
                        <a:rPr lang="en-US" sz="1600" dirty="0" smtClean="0">
                          <a:solidFill>
                            <a:srgbClr val="000000"/>
                          </a:solidFill>
                          <a:latin typeface="Times New Roman"/>
                          <a:ea typeface="Times New Roman"/>
                          <a:cs typeface="Times New Roman"/>
                        </a:rPr>
                        <a:t>11,716,649</a:t>
                      </a:r>
                      <a:endParaRPr lang="en-US" sz="1600" dirty="0">
                        <a:latin typeface="Times New Roman"/>
                        <a:ea typeface="Times New Roman"/>
                        <a:cs typeface="Times New Roman"/>
                      </a:endParaRPr>
                    </a:p>
                  </a:txBody>
                  <a:tcPr marL="19050" marR="190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$8,790,129</a:t>
                      </a:r>
                      <a:endParaRPr lang="en-US" sz="1600" dirty="0">
                        <a:latin typeface="Times New Roman"/>
                        <a:ea typeface="Times New Roman"/>
                        <a:cs typeface="Times New Roman"/>
                      </a:endParaRPr>
                    </a:p>
                  </a:txBody>
                  <a:tcPr marL="19050" marR="190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$12,097,322</a:t>
                      </a:r>
                      <a:endParaRPr lang="en-US" sz="1600" dirty="0">
                        <a:latin typeface="Times New Roman"/>
                        <a:ea typeface="Times New Roman"/>
                        <a:cs typeface="Times New Roman"/>
                      </a:endParaRPr>
                    </a:p>
                  </a:txBody>
                  <a:tcPr marL="19050" marR="1905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Times New Roman"/>
                          <a:cs typeface="Times New Roman"/>
                        </a:rPr>
                        <a:t>$11,603,479</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58247">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Days in Fund Balance</a:t>
                      </a:r>
                      <a:endParaRPr lang="en-U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99.64</a:t>
                      </a:r>
                      <a:endParaRPr lang="en-US" sz="1600" dirty="0">
                        <a:latin typeface="Times New Roman"/>
                        <a:ea typeface="Times New Roman"/>
                        <a:cs typeface="Times New Roman"/>
                      </a:endParaRPr>
                    </a:p>
                  </a:txBody>
                  <a:tcPr marL="19050" marR="190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71.42</a:t>
                      </a:r>
                      <a:endParaRPr lang="en-US" sz="1600" dirty="0">
                        <a:latin typeface="Times New Roman"/>
                        <a:ea typeface="Times New Roman"/>
                        <a:cs typeface="Times New Roman"/>
                      </a:endParaRPr>
                    </a:p>
                  </a:txBody>
                  <a:tcPr marL="19050" marR="190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98.88</a:t>
                      </a:r>
                      <a:endParaRPr lang="en-US" sz="1600" dirty="0">
                        <a:latin typeface="Times New Roman"/>
                        <a:ea typeface="Times New Roman"/>
                        <a:cs typeface="Times New Roman"/>
                      </a:endParaRPr>
                    </a:p>
                  </a:txBody>
                  <a:tcPr marL="19050" marR="190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90.22</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4999" name="Rectangle 8"/>
          <p:cNvSpPr>
            <a:spLocks noGrp="1" noChangeArrowheads="1"/>
          </p:cNvSpPr>
          <p:nvPr>
            <p:ph type="sldNum" sz="quarter" idx="12"/>
          </p:nvPr>
        </p:nvSpPr>
        <p:spPr>
          <a:noFill/>
        </p:spPr>
        <p:txBody>
          <a:bodyPr/>
          <a:lstStyle/>
          <a:p>
            <a:fld id="{3998ABB5-FC75-4E91-983A-902B83852D3D}" type="slidenum">
              <a:rPr lang="en-US" smtClean="0"/>
              <a:pPr/>
              <a:t>101</a:t>
            </a:fld>
            <a:endParaRPr lang="en-US"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z="2800" b="1" smtClean="0"/>
              <a:t>FY 2011-2012</a:t>
            </a:r>
            <a:br>
              <a:rPr lang="en-US" sz="2800" b="1" smtClean="0"/>
            </a:br>
            <a:r>
              <a:rPr lang="en-US" sz="2800" b="1" smtClean="0"/>
              <a:t>Water and Sewer Fund Expenditures</a:t>
            </a:r>
            <a:endParaRPr lang="en-US" sz="2800" smtClean="0"/>
          </a:p>
        </p:txBody>
      </p:sp>
      <p:graphicFrame>
        <p:nvGraphicFramePr>
          <p:cNvPr id="6" name="Table 5"/>
          <p:cNvGraphicFramePr>
            <a:graphicFrameLocks noGrp="1"/>
          </p:cNvGraphicFramePr>
          <p:nvPr/>
        </p:nvGraphicFramePr>
        <p:xfrm>
          <a:off x="685800" y="1676400"/>
          <a:ext cx="7848600" cy="4495800"/>
        </p:xfrm>
        <a:graphic>
          <a:graphicData uri="http://schemas.openxmlformats.org/drawingml/2006/table">
            <a:tbl>
              <a:tblPr/>
              <a:tblGrid>
                <a:gridCol w="4640594"/>
                <a:gridCol w="301957"/>
                <a:gridCol w="1507513"/>
                <a:gridCol w="301957"/>
                <a:gridCol w="1096579"/>
              </a:tblGrid>
              <a:tr h="298191">
                <a:tc gridSpan="5">
                  <a:txBody>
                    <a:bodyPr/>
                    <a:lstStyle/>
                    <a:p>
                      <a:pPr marL="0" marR="0" algn="ctr">
                        <a:spcBef>
                          <a:spcPts val="0"/>
                        </a:spcBef>
                        <a:spcAft>
                          <a:spcPts val="0"/>
                        </a:spcAft>
                      </a:pPr>
                      <a:r>
                        <a:rPr lang="en-US" sz="1600" b="1" dirty="0">
                          <a:latin typeface="Times New Roman"/>
                          <a:ea typeface="Times New Roman"/>
                          <a:cs typeface="Times New Roman"/>
                        </a:rPr>
                        <a:t>Classification of Water and Sewer Fund Expenditures</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191">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cs typeface="Times New Roman"/>
                        </a:rPr>
                        <a:t>Proposed</a:t>
                      </a:r>
                      <a:endParaRPr lang="en-US"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cs typeface="Times New Roman"/>
                        </a:rPr>
                        <a:t> </a:t>
                      </a:r>
                      <a:endParaRPr lang="en-US"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cs typeface="Times New Roman"/>
                        </a:rPr>
                        <a:t>Percent</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600" b="1" u="sng" dirty="0">
                          <a:latin typeface="Times New Roman"/>
                          <a:ea typeface="Times New Roman"/>
                          <a:cs typeface="Times New Roman"/>
                        </a:rPr>
                        <a:t>Operating Expenditures</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cs typeface="Times New Roman"/>
                        </a:rPr>
                        <a:t>Budget</a:t>
                      </a:r>
                      <a:endParaRPr lang="en-US" sz="16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cs typeface="Times New Roman"/>
                        </a:rPr>
                        <a:t>of Total</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600" dirty="0">
                          <a:latin typeface="Times New Roman"/>
                          <a:ea typeface="Times New Roman"/>
                          <a:cs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cs typeface="Times New Roman"/>
                        </a:rPr>
                        <a:t> </a:t>
                      </a:r>
                      <a:r>
                        <a:rPr lang="en-US" sz="1600" dirty="0" smtClean="0">
                          <a:latin typeface="Times New Roman"/>
                          <a:ea typeface="Times New Roman"/>
                          <a:cs typeface="Times New Roman"/>
                        </a:rPr>
                        <a:t>$6,097,760 </a:t>
                      </a:r>
                      <a:endParaRPr lang="en-US"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12.99%</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cs typeface="Times New Roman"/>
                        </a:rPr>
                        <a:t> </a:t>
                      </a:r>
                      <a:r>
                        <a:rPr lang="en-US" sz="1600" dirty="0" smtClean="0">
                          <a:latin typeface="Times New Roman"/>
                          <a:ea typeface="Times New Roman"/>
                          <a:cs typeface="Times New Roman"/>
                        </a:rPr>
                        <a:t>621,646 </a:t>
                      </a:r>
                      <a:endParaRPr lang="en-US" sz="16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1.32%</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26,394,475 </a:t>
                      </a:r>
                      <a:endParaRPr lang="en-US" sz="16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56.23%</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smtClean="0">
                          <a:latin typeface="Times New Roman"/>
                          <a:ea typeface="Times New Roman"/>
                          <a:cs typeface="Times New Roman"/>
                        </a:rPr>
                        <a:t>7,003,599 </a:t>
                      </a:r>
                      <a:endParaRPr lang="en-US" sz="16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14.92%</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1,174,772 </a:t>
                      </a:r>
                      <a:endParaRPr lang="en-US" sz="16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2.50%</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343,078 </a:t>
                      </a:r>
                      <a:endParaRPr lang="en-US" sz="16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0.73%</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600" b="1" u="sng" dirty="0">
                          <a:latin typeface="Times New Roman"/>
                          <a:ea typeface="Times New Roman"/>
                          <a:cs typeface="Times New Roman"/>
                        </a:rPr>
                        <a:t>Total Operating Expenditures</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cs typeface="Times New Roman"/>
                        </a:rPr>
                        <a:t> $ </a:t>
                      </a:r>
                      <a:r>
                        <a:rPr lang="en-US" sz="1600" b="1" dirty="0" smtClean="0">
                          <a:latin typeface="Times New Roman"/>
                          <a:ea typeface="Times New Roman"/>
                          <a:cs typeface="Times New Roman"/>
                        </a:rPr>
                        <a:t>41,635,330 </a:t>
                      </a:r>
                      <a:endParaRPr lang="en-US"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smtClean="0">
                          <a:latin typeface="Times New Roman"/>
                          <a:ea typeface="Times New Roman"/>
                          <a:cs typeface="Times New Roman"/>
                        </a:rPr>
                        <a:t>88.70%</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600" dirty="0">
                          <a:latin typeface="Times New Roman"/>
                          <a:ea typeface="Times New Roman"/>
                          <a:cs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cs typeface="Times New Roman"/>
                        </a:rPr>
                        <a:t> $   </a:t>
                      </a:r>
                      <a:r>
                        <a:rPr lang="en-US" sz="1600" dirty="0" smtClean="0">
                          <a:latin typeface="Times New Roman"/>
                          <a:ea typeface="Times New Roman"/>
                          <a:cs typeface="Times New Roman"/>
                        </a:rPr>
                        <a:t>5,305,972 </a:t>
                      </a:r>
                      <a:endParaRPr lang="en-US" sz="16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cs typeface="Times New Roman"/>
                        </a:rPr>
                        <a:t>11.30%</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algn="r"/>
                      <a:endParaRPr lang="en-US" sz="16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659">
                <a:tc>
                  <a:txBody>
                    <a:bodyPr/>
                    <a:lstStyle/>
                    <a:p>
                      <a:pPr marL="0" marR="0">
                        <a:spcBef>
                          <a:spcPts val="0"/>
                        </a:spcBef>
                        <a:spcAft>
                          <a:spcPts val="0"/>
                        </a:spcAft>
                      </a:pPr>
                      <a:r>
                        <a:rPr lang="en-US" sz="1600" b="1" u="sng" dirty="0">
                          <a:latin typeface="Times New Roman"/>
                          <a:ea typeface="Times New Roman"/>
                          <a:cs typeface="Times New Roman"/>
                        </a:rPr>
                        <a:t>Total Operating Expenditures and Transfers</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cs typeface="Times New Roman"/>
                        </a:rPr>
                        <a:t> $ </a:t>
                      </a:r>
                      <a:r>
                        <a:rPr lang="en-US" sz="1600" b="1" dirty="0" smtClean="0">
                          <a:latin typeface="Times New Roman"/>
                          <a:ea typeface="Times New Roman"/>
                          <a:cs typeface="Times New Roman"/>
                        </a:rPr>
                        <a:t>46,941,302 </a:t>
                      </a:r>
                      <a:endParaRPr lang="en-US" sz="1600" dirty="0">
                        <a:latin typeface="Times New Roman"/>
                        <a:ea typeface="Times New Roman"/>
                        <a:cs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cs typeface="Times New Roman"/>
                        </a:rPr>
                        <a:t>100.00%</a:t>
                      </a:r>
                      <a:endParaRPr lang="en-US" sz="16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309659">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6040" name="Rectangle 8"/>
          <p:cNvSpPr>
            <a:spLocks noGrp="1" noChangeArrowheads="1"/>
          </p:cNvSpPr>
          <p:nvPr>
            <p:ph type="sldNum" sz="quarter" idx="12"/>
          </p:nvPr>
        </p:nvSpPr>
        <p:spPr>
          <a:noFill/>
        </p:spPr>
        <p:txBody>
          <a:bodyPr/>
          <a:lstStyle/>
          <a:p>
            <a:fld id="{C2D89828-CE53-4CD2-B5C7-F3BAEC48BB1E}" type="slidenum">
              <a:rPr lang="en-US" smtClean="0"/>
              <a:pPr/>
              <a:t>102</a:t>
            </a:fld>
            <a:endParaRPr lang="en-US"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z="3000" b="1" smtClean="0"/>
              <a:t>FY 2011-2012</a:t>
            </a:r>
            <a:br>
              <a:rPr lang="en-US" sz="3000" b="1" smtClean="0"/>
            </a:br>
            <a:r>
              <a:rPr lang="en-US" sz="3000" b="1" smtClean="0"/>
              <a:t>Water and Sewer Fund Revenues</a:t>
            </a:r>
            <a:endParaRPr lang="en-US" sz="3000" smtClean="0"/>
          </a:p>
        </p:txBody>
      </p:sp>
      <p:sp>
        <p:nvSpPr>
          <p:cNvPr id="126979" name="Content Placeholder 2"/>
          <p:cNvSpPr>
            <a:spLocks noGrp="1"/>
          </p:cNvSpPr>
          <p:nvPr>
            <p:ph idx="1"/>
          </p:nvPr>
        </p:nvSpPr>
        <p:spPr/>
        <p:txBody>
          <a:bodyPr/>
          <a:lstStyle/>
          <a:p>
            <a:r>
              <a:rPr lang="en-US" sz="2600" smtClean="0"/>
              <a:t>$1.4 million or 3.1% increase</a:t>
            </a:r>
          </a:p>
          <a:p>
            <a:pPr lvl="1"/>
            <a:r>
              <a:rPr lang="en-US" sz="2000" smtClean="0"/>
              <a:t>Projection based on a 5 year average of water and sewer sales.</a:t>
            </a:r>
          </a:p>
          <a:p>
            <a:pPr lvl="1"/>
            <a:r>
              <a:rPr lang="en-US" sz="2000" smtClean="0"/>
              <a:t>Water Sales projected to decrease 1.0%</a:t>
            </a:r>
          </a:p>
          <a:p>
            <a:pPr lvl="1"/>
            <a:r>
              <a:rPr lang="en-US" sz="2000" smtClean="0"/>
              <a:t>Sewer sales projected to decrease 1.0%</a:t>
            </a:r>
          </a:p>
          <a:p>
            <a:pPr lvl="1"/>
            <a:r>
              <a:rPr lang="en-US" sz="2000" smtClean="0"/>
              <a:t>Possible utilization of $1.8 million in rate stabilization</a:t>
            </a:r>
          </a:p>
          <a:p>
            <a:pPr lvl="1"/>
            <a:r>
              <a:rPr lang="en-US" sz="2000" smtClean="0"/>
              <a:t>Remaining revenues will see slight increases </a:t>
            </a:r>
          </a:p>
          <a:p>
            <a:pPr lvl="1"/>
            <a:r>
              <a:rPr lang="en-US" sz="2000" smtClean="0"/>
              <a:t>Off season multi-year financial plan and rate analysis.</a:t>
            </a:r>
          </a:p>
        </p:txBody>
      </p:sp>
      <p:sp>
        <p:nvSpPr>
          <p:cNvPr id="126980" name="Rectangle 8"/>
          <p:cNvSpPr>
            <a:spLocks noGrp="1" noChangeArrowheads="1"/>
          </p:cNvSpPr>
          <p:nvPr>
            <p:ph type="sldNum" sz="quarter" idx="12"/>
          </p:nvPr>
        </p:nvSpPr>
        <p:spPr>
          <a:noFill/>
        </p:spPr>
        <p:txBody>
          <a:bodyPr/>
          <a:lstStyle/>
          <a:p>
            <a:fld id="{31B2E3E1-4EF6-47F2-A01D-AFC9872D4C70}" type="slidenum">
              <a:rPr lang="en-US" smtClean="0"/>
              <a:pPr/>
              <a:t>103</a:t>
            </a:fld>
            <a:endParaRPr lang="en-US"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z="3000" b="1" smtClean="0">
                <a:solidFill>
                  <a:schemeClr val="tx1"/>
                </a:solidFill>
              </a:rPr>
              <a:t>FY 2011-2012</a:t>
            </a:r>
            <a:br>
              <a:rPr lang="en-US" sz="3000" b="1" smtClean="0">
                <a:solidFill>
                  <a:schemeClr val="tx1"/>
                </a:solidFill>
              </a:rPr>
            </a:br>
            <a:r>
              <a:rPr lang="en-US" sz="3000" b="1" smtClean="0">
                <a:solidFill>
                  <a:schemeClr val="tx1"/>
                </a:solidFill>
              </a:rPr>
              <a:t>Water and Sewer Fund Revenues</a:t>
            </a:r>
            <a:endParaRPr lang="en-US" sz="3000" smtClean="0">
              <a:solidFill>
                <a:schemeClr val="tx1"/>
              </a:solidFill>
            </a:endParaRPr>
          </a:p>
        </p:txBody>
      </p:sp>
      <p:sp>
        <p:nvSpPr>
          <p:cNvPr id="128003" name="Rectangle 8"/>
          <p:cNvSpPr>
            <a:spLocks noGrp="1" noChangeArrowheads="1"/>
          </p:cNvSpPr>
          <p:nvPr>
            <p:ph type="sldNum" sz="quarter" idx="12"/>
          </p:nvPr>
        </p:nvSpPr>
        <p:spPr>
          <a:noFill/>
        </p:spPr>
        <p:txBody>
          <a:bodyPr/>
          <a:lstStyle/>
          <a:p>
            <a:fld id="{8036C134-1951-4FCC-9E1E-98E7FCA134C2}" type="slidenum">
              <a:rPr lang="en-US" smtClean="0"/>
              <a:pPr/>
              <a:t>104</a:t>
            </a:fld>
            <a:endParaRPr lang="en-US" smtClean="0"/>
          </a:p>
        </p:txBody>
      </p:sp>
      <p:graphicFrame>
        <p:nvGraphicFramePr>
          <p:cNvPr id="5" name="Content Placeholder 4"/>
          <p:cNvGraphicFramePr>
            <a:graphicFrameLocks noGrp="1"/>
          </p:cNvGraphicFramePr>
          <p:nvPr>
            <p:ph idx="1"/>
          </p:nvPr>
        </p:nvGraphicFramePr>
        <p:xfrm>
          <a:off x="2032000" y="1752600"/>
          <a:ext cx="5511800" cy="4419600"/>
        </p:xfrm>
        <a:graphic>
          <a:graphicData uri="http://schemas.openxmlformats.org/drawingml/2006/table">
            <a:tbl>
              <a:tblPr/>
              <a:tblGrid>
                <a:gridCol w="949446"/>
                <a:gridCol w="546257"/>
                <a:gridCol w="616490"/>
                <a:gridCol w="616490"/>
                <a:gridCol w="671115"/>
                <a:gridCol w="530649"/>
                <a:gridCol w="569668"/>
                <a:gridCol w="1011686"/>
              </a:tblGrid>
              <a:tr h="262311">
                <a:tc gridSpan="8">
                  <a:txBody>
                    <a:bodyPr/>
                    <a:lstStyle/>
                    <a:p>
                      <a:pPr algn="ctr" fontAlgn="b"/>
                      <a:r>
                        <a:rPr lang="en-US" sz="1200" b="1" i="0" u="none" strike="noStrike">
                          <a:effectLst/>
                          <a:latin typeface="Times New Roman"/>
                        </a:rPr>
                        <a:t>Residential Municipal Cost Comparison</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311">
                <a:tc gridSpan="8">
                  <a:txBody>
                    <a:bodyPr/>
                    <a:lstStyle/>
                    <a:p>
                      <a:pPr algn="ctr" fontAlgn="b"/>
                      <a:r>
                        <a:rPr lang="en-US" sz="1200" b="1" i="0" u="none" strike="noStrike">
                          <a:effectLst/>
                          <a:latin typeface="Times New Roman"/>
                        </a:rPr>
                        <a:t>For $182,911 Homestead For Fiscal Year 2010-2011</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364">
                <a:tc>
                  <a:txBody>
                    <a:bodyPr/>
                    <a:lstStyle/>
                    <a:p>
                      <a:pPr algn="ctr" fontAlgn="b"/>
                      <a:r>
                        <a:rPr lang="en-US" sz="900" b="1" i="0" u="none" strike="noStrike">
                          <a:effectLst/>
                          <a:latin typeface="Times New Roman"/>
                        </a:rPr>
                        <a:t> </a:t>
                      </a:r>
                    </a:p>
                  </a:txBody>
                  <a:tcPr marL="6486" marR="6486" marT="648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Annual</a:t>
                      </a:r>
                    </a:p>
                  </a:txBody>
                  <a:tcPr marL="6486" marR="6486" marT="6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Annual</a:t>
                      </a:r>
                    </a:p>
                  </a:txBody>
                  <a:tcPr marL="6486" marR="6486" marT="6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Annual</a:t>
                      </a:r>
                    </a:p>
                  </a:txBody>
                  <a:tcPr marL="6486" marR="6486" marT="6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Annual</a:t>
                      </a:r>
                    </a:p>
                  </a:txBody>
                  <a:tcPr marL="6486" marR="6486" marT="6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Annual</a:t>
                      </a:r>
                    </a:p>
                  </a:txBody>
                  <a:tcPr marL="6486" marR="6486" marT="6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Total</a:t>
                      </a:r>
                    </a:p>
                  </a:txBody>
                  <a:tcPr marL="6486" marR="6486" marT="64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effectLst/>
                          <a:latin typeface="Times New Roman"/>
                        </a:rPr>
                        <a:t>% of</a:t>
                      </a:r>
                    </a:p>
                  </a:txBody>
                  <a:tcPr marL="6486" marR="6486" marT="648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2219">
                <a:tc>
                  <a:txBody>
                    <a:bodyPr/>
                    <a:lstStyle/>
                    <a:p>
                      <a:pPr algn="ctr" fontAlgn="b"/>
                      <a:r>
                        <a:rPr lang="en-US" sz="900" b="1" i="0" u="none" strike="noStrike">
                          <a:effectLst/>
                          <a:latin typeface="Times New Roman"/>
                        </a:rPr>
                        <a:t> </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a:effectLst/>
                          <a:latin typeface="Times New Roman"/>
                        </a:rPr>
                        <a:t>Property</a:t>
                      </a:r>
                    </a:p>
                  </a:txBody>
                  <a:tcPr marL="6486" marR="6486" marT="6485" marB="0" anchor="b">
                    <a:lnL>
                      <a:noFill/>
                    </a:lnL>
                    <a:lnR>
                      <a:noFill/>
                    </a:lnR>
                    <a:lnT>
                      <a:noFill/>
                    </a:lnT>
                    <a:lnB>
                      <a:noFill/>
                    </a:lnB>
                  </a:tcPr>
                </a:tc>
                <a:tc>
                  <a:txBody>
                    <a:bodyPr/>
                    <a:lstStyle/>
                    <a:p>
                      <a:pPr algn="ctr" fontAlgn="b"/>
                      <a:r>
                        <a:rPr lang="en-US" sz="900" b="1" i="0" u="none" strike="noStrike">
                          <a:effectLst/>
                          <a:latin typeface="Times New Roman"/>
                        </a:rPr>
                        <a:t>Water</a:t>
                      </a:r>
                    </a:p>
                  </a:txBody>
                  <a:tcPr marL="6486" marR="6486" marT="6485" marB="0" anchor="b">
                    <a:lnL>
                      <a:noFill/>
                    </a:lnL>
                    <a:lnR>
                      <a:noFill/>
                    </a:lnR>
                    <a:lnT>
                      <a:noFill/>
                    </a:lnT>
                    <a:lnB>
                      <a:noFill/>
                    </a:lnB>
                  </a:tcPr>
                </a:tc>
                <a:tc>
                  <a:txBody>
                    <a:bodyPr/>
                    <a:lstStyle/>
                    <a:p>
                      <a:pPr algn="ctr" fontAlgn="b"/>
                      <a:r>
                        <a:rPr lang="en-US" sz="900" b="1" i="0" u="none" strike="noStrike">
                          <a:effectLst/>
                          <a:latin typeface="Times New Roman"/>
                        </a:rPr>
                        <a:t>Sewer</a:t>
                      </a:r>
                    </a:p>
                  </a:txBody>
                  <a:tcPr marL="6486" marR="6486" marT="6485" marB="0" anchor="b">
                    <a:lnL>
                      <a:noFill/>
                    </a:lnL>
                    <a:lnR>
                      <a:noFill/>
                    </a:lnR>
                    <a:lnT>
                      <a:noFill/>
                    </a:lnT>
                    <a:lnB>
                      <a:noFill/>
                    </a:lnB>
                  </a:tcPr>
                </a:tc>
                <a:tc>
                  <a:txBody>
                    <a:bodyPr/>
                    <a:lstStyle/>
                    <a:p>
                      <a:pPr algn="ctr" fontAlgn="b"/>
                      <a:r>
                        <a:rPr lang="en-US" sz="900" b="1" i="0" u="none" strike="noStrike">
                          <a:effectLst/>
                          <a:latin typeface="Times New Roman"/>
                        </a:rPr>
                        <a:t>Solid Waste</a:t>
                      </a:r>
                    </a:p>
                  </a:txBody>
                  <a:tcPr marL="6486" marR="6486" marT="6485" marB="0" anchor="b">
                    <a:lnL>
                      <a:noFill/>
                    </a:lnL>
                    <a:lnR>
                      <a:noFill/>
                    </a:lnR>
                    <a:lnT>
                      <a:noFill/>
                    </a:lnT>
                    <a:lnB>
                      <a:noFill/>
                    </a:lnB>
                  </a:tcPr>
                </a:tc>
                <a:tc>
                  <a:txBody>
                    <a:bodyPr/>
                    <a:lstStyle/>
                    <a:p>
                      <a:pPr algn="ctr" fontAlgn="b"/>
                      <a:r>
                        <a:rPr lang="en-US" sz="900" b="1" i="0" u="none" strike="noStrike">
                          <a:effectLst/>
                          <a:latin typeface="Times New Roman"/>
                        </a:rPr>
                        <a:t>Drainage</a:t>
                      </a:r>
                    </a:p>
                  </a:txBody>
                  <a:tcPr marL="6486" marR="6486" marT="6485" marB="0" anchor="b">
                    <a:lnL>
                      <a:noFill/>
                    </a:lnL>
                    <a:lnR>
                      <a:noFill/>
                    </a:lnR>
                    <a:lnT>
                      <a:noFill/>
                    </a:lnT>
                    <a:lnB>
                      <a:noFill/>
                    </a:lnB>
                  </a:tcPr>
                </a:tc>
                <a:tc>
                  <a:txBody>
                    <a:bodyPr/>
                    <a:lstStyle/>
                    <a:p>
                      <a:pPr algn="ctr" fontAlgn="b"/>
                      <a:r>
                        <a:rPr lang="en-US" sz="900" b="1" i="0" u="none" strike="noStrike">
                          <a:effectLst/>
                          <a:latin typeface="Times New Roman"/>
                        </a:rPr>
                        <a:t>Annual</a:t>
                      </a:r>
                    </a:p>
                  </a:txBody>
                  <a:tcPr marL="6486" marR="6486" marT="6485" marB="0" anchor="b">
                    <a:lnL>
                      <a:noFill/>
                    </a:lnL>
                    <a:lnR>
                      <a:noFill/>
                    </a:lnR>
                    <a:lnT>
                      <a:noFill/>
                    </a:lnT>
                    <a:lnB>
                      <a:noFill/>
                    </a:lnB>
                  </a:tcPr>
                </a:tc>
                <a:tc>
                  <a:txBody>
                    <a:bodyPr/>
                    <a:lstStyle/>
                    <a:p>
                      <a:pPr algn="ctr" fontAlgn="b"/>
                      <a:r>
                        <a:rPr lang="en-US" sz="900" b="1" i="0" u="none" strike="noStrike">
                          <a:effectLst/>
                          <a:latin typeface="Times New Roman"/>
                        </a:rPr>
                        <a:t>Richardson</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86379">
                <a:tc>
                  <a:txBody>
                    <a:bodyPr/>
                    <a:lstStyle/>
                    <a:p>
                      <a:pPr algn="ctr" fontAlgn="b"/>
                      <a:r>
                        <a:rPr lang="en-US" sz="900" b="1" i="0" u="none" strike="noStrike">
                          <a:effectLst/>
                          <a:latin typeface="Times New Roman"/>
                        </a:rPr>
                        <a:t>CITY</a:t>
                      </a:r>
                    </a:p>
                  </a:txBody>
                  <a:tcPr marL="6486" marR="6486" marT="648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Taxes</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Charge</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Charge</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Fee</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Fee</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Charges</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Times New Roman"/>
                        </a:rPr>
                        <a:t>Total</a:t>
                      </a:r>
                    </a:p>
                  </a:txBody>
                  <a:tcPr marL="6486" marR="6486" marT="648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8767">
                <a:tc>
                  <a:txBody>
                    <a:bodyPr/>
                    <a:lstStyle/>
                    <a:p>
                      <a:pPr algn="ctr" fontAlgn="b"/>
                      <a:r>
                        <a:rPr lang="en-US" sz="900" b="1" i="0" u="none" strike="noStrike">
                          <a:effectLst/>
                          <a:latin typeface="Times New Roman"/>
                        </a:rPr>
                        <a:t> </a:t>
                      </a:r>
                    </a:p>
                  </a:txBody>
                  <a:tcPr marL="6486" marR="6486" marT="648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Times New Roman"/>
                      </a:endParaRP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Times New Roman"/>
                      </a:endParaRP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Times New Roman"/>
                      </a:endParaRP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Times New Roman"/>
                      </a:endParaRP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Times New Roman"/>
                      </a:endParaRP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Times New Roman"/>
                      </a:endParaRP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dirty="0">
                          <a:effectLst/>
                          <a:latin typeface="Times New Roman"/>
                        </a:rPr>
                        <a:t> </a:t>
                      </a:r>
                    </a:p>
                  </a:txBody>
                  <a:tcPr marL="6486" marR="6486" marT="648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9476">
                <a:tc>
                  <a:txBody>
                    <a:bodyPr/>
                    <a:lstStyle/>
                    <a:p>
                      <a:pPr algn="l" fontAlgn="b"/>
                      <a:r>
                        <a:rPr lang="en-US" sz="1000" b="0" i="0" u="none" strike="noStrike">
                          <a:effectLst/>
                          <a:latin typeface="Times New Roman"/>
                        </a:rPr>
                        <a:t>Plano*</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      715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        375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        505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          146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       40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   1,781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83%</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Carrollton*</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904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453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261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204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1,822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85%</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Irving*</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843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474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264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237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48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1,866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87%</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Frisco</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851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496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373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143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24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1,887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88%</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Arlington*</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948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399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398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143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51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1,939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90%</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Allen</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1,013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478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382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203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2,112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98%</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1" i="0" u="none" strike="noStrike">
                          <a:effectLst/>
                          <a:latin typeface="Times New Roman"/>
                        </a:rPr>
                        <a:t>Richardson</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effectLst/>
                          <a:latin typeface="Times New Roman"/>
                        </a:rPr>
                        <a:t>      1,162 </a:t>
                      </a:r>
                    </a:p>
                  </a:txBody>
                  <a:tcPr marL="6486" marR="6486" marT="6485" marB="0" anchor="b">
                    <a:lnL>
                      <a:noFill/>
                    </a:lnL>
                    <a:lnR>
                      <a:noFill/>
                    </a:lnR>
                    <a:lnT>
                      <a:noFill/>
                    </a:lnT>
                    <a:lnB>
                      <a:noFill/>
                    </a:lnB>
                  </a:tcPr>
                </a:tc>
                <a:tc>
                  <a:txBody>
                    <a:bodyPr/>
                    <a:lstStyle/>
                    <a:p>
                      <a:pPr algn="ctr" fontAlgn="b"/>
                      <a:r>
                        <a:rPr lang="en-US" sz="1000" b="1" i="0" u="none" strike="noStrike">
                          <a:effectLst/>
                          <a:latin typeface="Times New Roman"/>
                        </a:rPr>
                        <a:t>           492 </a:t>
                      </a:r>
                    </a:p>
                  </a:txBody>
                  <a:tcPr marL="6486" marR="6486" marT="6485" marB="0" anchor="b">
                    <a:lnL>
                      <a:noFill/>
                    </a:lnL>
                    <a:lnR>
                      <a:noFill/>
                    </a:lnR>
                    <a:lnT>
                      <a:noFill/>
                    </a:lnT>
                    <a:lnB>
                      <a:noFill/>
                    </a:lnB>
                  </a:tcPr>
                </a:tc>
                <a:tc>
                  <a:txBody>
                    <a:bodyPr/>
                    <a:lstStyle/>
                    <a:p>
                      <a:pPr algn="ctr" fontAlgn="b"/>
                      <a:r>
                        <a:rPr lang="en-US" sz="1000" b="1" i="0" u="none" strike="noStrike">
                          <a:effectLst/>
                          <a:latin typeface="Times New Roman"/>
                        </a:rPr>
                        <a:t>           282 </a:t>
                      </a:r>
                    </a:p>
                  </a:txBody>
                  <a:tcPr marL="6486" marR="6486" marT="6485" marB="0" anchor="b">
                    <a:lnL>
                      <a:noFill/>
                    </a:lnL>
                    <a:lnR>
                      <a:noFill/>
                    </a:lnR>
                    <a:lnT>
                      <a:noFill/>
                    </a:lnT>
                    <a:lnB>
                      <a:noFill/>
                    </a:lnB>
                  </a:tcPr>
                </a:tc>
                <a:tc>
                  <a:txBody>
                    <a:bodyPr/>
                    <a:lstStyle/>
                    <a:p>
                      <a:pPr algn="ctr" fontAlgn="b"/>
                      <a:r>
                        <a:rPr lang="en-US" sz="1000" b="1" i="0" u="none" strike="noStrike">
                          <a:effectLst/>
                          <a:latin typeface="Times New Roman"/>
                        </a:rPr>
                        <a:t>             216 </a:t>
                      </a:r>
                    </a:p>
                  </a:txBody>
                  <a:tcPr marL="6486" marR="6486" marT="6485" marB="0" anchor="b">
                    <a:lnL>
                      <a:noFill/>
                    </a:lnL>
                    <a:lnR>
                      <a:noFill/>
                    </a:lnR>
                    <a:lnT>
                      <a:noFill/>
                    </a:lnT>
                    <a:lnB>
                      <a:noFill/>
                    </a:lnB>
                  </a:tcPr>
                </a:tc>
                <a:tc>
                  <a:txBody>
                    <a:bodyPr/>
                    <a:lstStyle/>
                    <a:p>
                      <a:pPr algn="ctr" fontAlgn="b"/>
                      <a:r>
                        <a:rPr lang="en-US" sz="1000" b="1" i="0" u="none" strike="noStrike">
                          <a:effectLst/>
                          <a:latin typeface="Times New Roman"/>
                        </a:rPr>
                        <a:t>           -   </a:t>
                      </a:r>
                    </a:p>
                  </a:txBody>
                  <a:tcPr marL="6486" marR="6486" marT="6485" marB="0" anchor="b">
                    <a:lnL>
                      <a:noFill/>
                    </a:lnL>
                    <a:lnR>
                      <a:noFill/>
                    </a:lnR>
                    <a:lnT>
                      <a:noFill/>
                    </a:lnT>
                    <a:lnB>
                      <a:noFill/>
                    </a:lnB>
                  </a:tcPr>
                </a:tc>
                <a:tc>
                  <a:txBody>
                    <a:bodyPr/>
                    <a:lstStyle/>
                    <a:p>
                      <a:pPr algn="ctr" fontAlgn="b"/>
                      <a:r>
                        <a:rPr lang="en-US" sz="1000" b="1" i="0" u="none" strike="noStrike">
                          <a:effectLst/>
                          <a:latin typeface="Times New Roman"/>
                        </a:rPr>
                        <a:t>      2,152 </a:t>
                      </a:r>
                    </a:p>
                  </a:txBody>
                  <a:tcPr marL="6486" marR="6486" marT="6485" marB="0" anchor="b">
                    <a:lnL>
                      <a:noFill/>
                    </a:lnL>
                    <a:lnR>
                      <a:noFill/>
                    </a:lnR>
                    <a:lnT>
                      <a:noFill/>
                    </a:lnT>
                    <a:lnB>
                      <a:noFill/>
                    </a:lnB>
                  </a:tcPr>
                </a:tc>
                <a:tc>
                  <a:txBody>
                    <a:bodyPr/>
                    <a:lstStyle/>
                    <a:p>
                      <a:pPr algn="r" fontAlgn="b"/>
                      <a:r>
                        <a:rPr lang="en-US" sz="900" b="1" i="0" u="none" strike="noStrike">
                          <a:effectLst/>
                          <a:latin typeface="Times New Roman"/>
                        </a:rPr>
                        <a:t>100%</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McKinney</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1,071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569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449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200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2,322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108%</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Grand Prairie*</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1,192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522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388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180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45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2,327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108%</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Mesquite</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1,171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601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402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195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36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2,405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112%</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Dallas*</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1,166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473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476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244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93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2,452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114%</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1000" b="0" i="0" u="none" strike="noStrike">
                          <a:effectLst/>
                          <a:latin typeface="Times New Roman"/>
                        </a:rPr>
                        <a:t>Fort Worth*</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1,251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508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400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237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86 </a:t>
                      </a:r>
                    </a:p>
                  </a:txBody>
                  <a:tcPr marL="6486" marR="6486" marT="6485" marB="0" anchor="b">
                    <a:lnL>
                      <a:noFill/>
                    </a:lnL>
                    <a:lnR>
                      <a:noFill/>
                    </a:lnR>
                    <a:lnT>
                      <a:noFill/>
                    </a:lnT>
                    <a:lnB>
                      <a:noFill/>
                    </a:lnB>
                  </a:tcPr>
                </a:tc>
                <a:tc>
                  <a:txBody>
                    <a:bodyPr/>
                    <a:lstStyle/>
                    <a:p>
                      <a:pPr algn="ctr" fontAlgn="b"/>
                      <a:r>
                        <a:rPr lang="en-US" sz="1000" b="0" i="0" u="none" strike="noStrike">
                          <a:effectLst/>
                          <a:latin typeface="Times New Roman"/>
                        </a:rPr>
                        <a:t>      2,482 </a:t>
                      </a:r>
                    </a:p>
                  </a:txBody>
                  <a:tcPr marL="6486" marR="6486" marT="6485" marB="0" anchor="b">
                    <a:lnL>
                      <a:noFill/>
                    </a:lnL>
                    <a:lnR>
                      <a:noFill/>
                    </a:lnR>
                    <a:lnT>
                      <a:noFill/>
                    </a:lnT>
                    <a:lnB>
                      <a:noFill/>
                    </a:lnB>
                  </a:tcPr>
                </a:tc>
                <a:tc>
                  <a:txBody>
                    <a:bodyPr/>
                    <a:lstStyle/>
                    <a:p>
                      <a:pPr algn="r" fontAlgn="b"/>
                      <a:r>
                        <a:rPr lang="en-US" sz="900" b="0" i="0" u="none" strike="noStrike">
                          <a:effectLst/>
                          <a:latin typeface="Times New Roman"/>
                        </a:rPr>
                        <a:t>115%</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86379">
                <a:tc>
                  <a:txBody>
                    <a:bodyPr/>
                    <a:lstStyle/>
                    <a:p>
                      <a:pPr algn="l" fontAlgn="b"/>
                      <a:r>
                        <a:rPr lang="en-US" sz="1000" b="0" i="0" u="none" strike="noStrike">
                          <a:effectLst/>
                          <a:latin typeface="Times New Roman"/>
                        </a:rPr>
                        <a:t>Garland*</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effectLst/>
                          <a:latin typeface="Times New Roman"/>
                        </a:rPr>
                        <a:t>      1,186 </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Times New Roman"/>
                        </a:rPr>
                        <a:t>           581 </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Times New Roman"/>
                        </a:rPr>
                        <a:t>           477 </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Times New Roman"/>
                        </a:rPr>
                        <a:t>             215 </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Times New Roman"/>
                        </a:rPr>
                        <a:t>          35 </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Times New Roman"/>
                        </a:rPr>
                        <a:t>      2,494 </a:t>
                      </a:r>
                    </a:p>
                  </a:txBody>
                  <a:tcPr marL="6486" marR="6486" marT="648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116%</a:t>
                      </a:r>
                    </a:p>
                  </a:txBody>
                  <a:tcPr marL="6486" marR="6486" marT="648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9476">
                <a:tc>
                  <a:txBody>
                    <a:bodyPr/>
                    <a:lstStyle/>
                    <a:p>
                      <a:pPr algn="l" fontAlgn="b"/>
                      <a:r>
                        <a:rPr lang="en-US" sz="900" b="1" i="0" u="none" strike="noStrike">
                          <a:effectLst/>
                          <a:latin typeface="Times New Roman"/>
                        </a:rPr>
                        <a:t>Average</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effectLst/>
                          <a:latin typeface="Times New Roman"/>
                        </a:rPr>
                        <a:t> $   1,036 </a:t>
                      </a: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Times New Roman"/>
                        </a:rPr>
                        <a:t> $        494 </a:t>
                      </a: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Times New Roman"/>
                        </a:rPr>
                        <a:t> $        389 </a:t>
                      </a: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Times New Roman"/>
                        </a:rPr>
                        <a:t> $          197 </a:t>
                      </a: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Times New Roman"/>
                        </a:rPr>
                        <a:t> $       41 </a:t>
                      </a: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Times New Roman"/>
                        </a:rPr>
                        <a:t> $   2,157 </a:t>
                      </a:r>
                    </a:p>
                  </a:txBody>
                  <a:tcPr marL="6486" marR="6486" marT="64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Times New Roman"/>
                        </a:rPr>
                        <a:t> </a:t>
                      </a:r>
                    </a:p>
                  </a:txBody>
                  <a:tcPr marL="6486" marR="6486" marT="648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2573">
                <a:tc>
                  <a:txBody>
                    <a:bodyPr/>
                    <a:lstStyle/>
                    <a:p>
                      <a:pPr algn="l" fontAlgn="b"/>
                      <a:r>
                        <a:rPr lang="en-US" sz="900" b="0" i="0" u="none" strike="noStrike">
                          <a:effectLst/>
                          <a:latin typeface="Times New Roman"/>
                        </a:rPr>
                        <a:t> </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10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10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10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10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1000" b="0" i="0" u="none" strike="noStrike">
                        <a:effectLst/>
                        <a:latin typeface="Times New Roman"/>
                      </a:endParaRPr>
                    </a:p>
                  </a:txBody>
                  <a:tcPr marL="6486" marR="6486" marT="6485" marB="0" anchor="b">
                    <a:lnL>
                      <a:noFill/>
                    </a:lnL>
                    <a:lnR>
                      <a:noFill/>
                    </a:lnR>
                    <a:lnT>
                      <a:noFill/>
                    </a:lnT>
                    <a:lnB>
                      <a:noFill/>
                    </a:lnB>
                  </a:tcPr>
                </a:tc>
                <a:tc>
                  <a:txBody>
                    <a:bodyPr/>
                    <a:lstStyle/>
                    <a:p>
                      <a:pPr algn="l" fontAlgn="b"/>
                      <a:r>
                        <a:rPr lang="en-US" sz="900" b="0" i="0" u="none" strike="noStrike">
                          <a:effectLst/>
                          <a:latin typeface="Arial"/>
                        </a:rPr>
                        <a:t> </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179476">
                <a:tc>
                  <a:txBody>
                    <a:bodyPr/>
                    <a:lstStyle/>
                    <a:p>
                      <a:pPr algn="l" fontAlgn="b"/>
                      <a:r>
                        <a:rPr lang="en-US" sz="900" b="0" i="0" u="none" strike="noStrike">
                          <a:effectLst/>
                          <a:latin typeface="Times New Roman"/>
                        </a:rPr>
                        <a:t>Richardson %</a:t>
                      </a:r>
                    </a:p>
                  </a:txBody>
                  <a:tcPr marL="6486" marR="6486" marT="648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9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9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9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900" b="0" i="0" u="none" strike="noStrike">
                        <a:effectLst/>
                        <a:latin typeface="Times New Roman"/>
                      </a:endParaRPr>
                    </a:p>
                  </a:txBody>
                  <a:tcPr marL="6486" marR="6486" marT="6485" marB="0" anchor="b">
                    <a:lnL>
                      <a:noFill/>
                    </a:lnL>
                    <a:lnR>
                      <a:noFill/>
                    </a:lnR>
                    <a:lnT>
                      <a:noFill/>
                    </a:lnT>
                    <a:lnB>
                      <a:noFill/>
                    </a:lnB>
                  </a:tcPr>
                </a:tc>
                <a:tc>
                  <a:txBody>
                    <a:bodyPr/>
                    <a:lstStyle/>
                    <a:p>
                      <a:pPr algn="ctr" fontAlgn="b"/>
                      <a:endParaRPr lang="en-US" sz="900" b="0" i="0" u="none" strike="noStrike">
                        <a:effectLst/>
                        <a:latin typeface="Times New Roman"/>
                      </a:endParaRPr>
                    </a:p>
                  </a:txBody>
                  <a:tcPr marL="6486" marR="6486" marT="6485" marB="0" anchor="b">
                    <a:lnL>
                      <a:noFill/>
                    </a:lnL>
                    <a:lnR>
                      <a:noFill/>
                    </a:lnR>
                    <a:lnT>
                      <a:noFill/>
                    </a:lnT>
                    <a:lnB>
                      <a:noFill/>
                    </a:lnB>
                  </a:tcPr>
                </a:tc>
                <a:tc>
                  <a:txBody>
                    <a:bodyPr/>
                    <a:lstStyle/>
                    <a:p>
                      <a:pPr algn="l" fontAlgn="b"/>
                      <a:r>
                        <a:rPr lang="en-US" sz="900" b="0" i="0" u="none" strike="noStrike">
                          <a:effectLst/>
                          <a:latin typeface="Arial"/>
                        </a:rPr>
                        <a:t> </a:t>
                      </a:r>
                    </a:p>
                  </a:txBody>
                  <a:tcPr marL="6486" marR="6486" marT="6485" marB="0" anchor="b">
                    <a:lnL>
                      <a:noFill/>
                    </a:lnL>
                    <a:lnR w="6350" cap="flat" cmpd="sng" algn="ctr">
                      <a:solidFill>
                        <a:srgbClr val="000000"/>
                      </a:solidFill>
                      <a:prstDash val="solid"/>
                      <a:round/>
                      <a:headEnd type="none" w="med" len="med"/>
                      <a:tailEnd type="none" w="med" len="med"/>
                    </a:lnR>
                    <a:lnT>
                      <a:noFill/>
                    </a:lnT>
                    <a:lnB>
                      <a:noFill/>
                    </a:lnB>
                  </a:tcPr>
                </a:tc>
              </a:tr>
              <a:tr h="310632">
                <a:tc>
                  <a:txBody>
                    <a:bodyPr/>
                    <a:lstStyle/>
                    <a:p>
                      <a:pPr algn="l" fontAlgn="b"/>
                      <a:r>
                        <a:rPr lang="en-US" sz="900" b="0" i="0" u="none" strike="noStrike">
                          <a:effectLst/>
                          <a:latin typeface="Times New Roman"/>
                        </a:rPr>
                        <a:t>(Below) Above Average</a:t>
                      </a:r>
                    </a:p>
                  </a:txBody>
                  <a:tcPr marL="6486" marR="6486" marT="648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12.2%</a:t>
                      </a:r>
                    </a:p>
                  </a:txBody>
                  <a:tcPr marL="6486" marR="6486" marT="6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(0.4%)</a:t>
                      </a:r>
                    </a:p>
                  </a:txBody>
                  <a:tcPr marL="6486" marR="6486" marT="6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(27.5%)</a:t>
                      </a:r>
                    </a:p>
                  </a:txBody>
                  <a:tcPr marL="6486" marR="6486" marT="6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9.6%</a:t>
                      </a:r>
                    </a:p>
                  </a:txBody>
                  <a:tcPr marL="6486" marR="6486" marT="6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N/A</a:t>
                      </a:r>
                    </a:p>
                  </a:txBody>
                  <a:tcPr marL="6486" marR="6486" marT="6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Times New Roman"/>
                        </a:rPr>
                        <a:t>(0.2%)</a:t>
                      </a:r>
                    </a:p>
                  </a:txBody>
                  <a:tcPr marL="6486" marR="6486" marT="64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Arial"/>
                        </a:rPr>
                        <a:t> </a:t>
                      </a:r>
                    </a:p>
                  </a:txBody>
                  <a:tcPr marL="6486" marR="6486" marT="648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z="2800" b="1" smtClean="0"/>
              <a:t>FY 2011-2012</a:t>
            </a:r>
            <a:br>
              <a:rPr lang="en-US" sz="2800" b="1" smtClean="0"/>
            </a:br>
            <a:r>
              <a:rPr lang="en-US" sz="2800" b="1" smtClean="0"/>
              <a:t>Water and Sewer Fund Expenditures</a:t>
            </a:r>
            <a:endParaRPr lang="en-US" sz="2800" smtClean="0"/>
          </a:p>
        </p:txBody>
      </p:sp>
      <p:sp>
        <p:nvSpPr>
          <p:cNvPr id="129027" name="Content Placeholder 2"/>
          <p:cNvSpPr>
            <a:spLocks noGrp="1"/>
          </p:cNvSpPr>
          <p:nvPr>
            <p:ph idx="1"/>
          </p:nvPr>
        </p:nvSpPr>
        <p:spPr>
          <a:xfrm>
            <a:off x="566738" y="1752600"/>
            <a:ext cx="8001000" cy="4495800"/>
          </a:xfrm>
        </p:spPr>
        <p:txBody>
          <a:bodyPr/>
          <a:lstStyle/>
          <a:p>
            <a:r>
              <a:rPr lang="en-US" sz="2600" smtClean="0"/>
              <a:t>$2.3 million or 5.1% increase</a:t>
            </a:r>
          </a:p>
          <a:p>
            <a:pPr lvl="1"/>
            <a:r>
              <a:rPr lang="en-US" sz="2000" smtClean="0"/>
              <a:t>84% of that increase is due to increased wholesales costs from water and sewer service providers</a:t>
            </a:r>
          </a:p>
          <a:p>
            <a:pPr lvl="2"/>
            <a:r>
              <a:rPr lang="en-US" sz="1600" smtClean="0"/>
              <a:t>Wholesale water increases $0.14/1000 to $1.51/1000 gallons  or $1.5 million over last year.</a:t>
            </a:r>
          </a:p>
          <a:p>
            <a:pPr lvl="2"/>
            <a:r>
              <a:rPr lang="en-US" sz="1600" smtClean="0"/>
              <a:t>Sewer Treatment costs increase $378,000 to $9.8 million</a:t>
            </a:r>
          </a:p>
          <a:p>
            <a:pPr lvl="1"/>
            <a:r>
              <a:rPr lang="en-US" sz="2000" smtClean="0"/>
              <a:t>Personal Services increases $209,317 and includes,</a:t>
            </a:r>
          </a:p>
          <a:p>
            <a:pPr lvl="2"/>
            <a:r>
              <a:rPr lang="en-US" sz="1600" smtClean="0"/>
              <a:t>Step Pay Plan</a:t>
            </a:r>
          </a:p>
          <a:p>
            <a:pPr lvl="2"/>
            <a:r>
              <a:rPr lang="en-US" sz="1600" smtClean="0"/>
              <a:t>TMRS</a:t>
            </a:r>
          </a:p>
          <a:p>
            <a:pPr lvl="2"/>
            <a:r>
              <a:rPr lang="en-US" sz="1600" smtClean="0"/>
              <a:t>Adjustment to City contribution for CORPlan</a:t>
            </a:r>
          </a:p>
          <a:p>
            <a:pPr lvl="2"/>
            <a:r>
              <a:rPr lang="en-US" sz="1600" smtClean="0"/>
              <a:t>2.0% for employees at top of pay range and who’ve received no pay adjustment for at least one year</a:t>
            </a:r>
            <a:endParaRPr lang="en-US" sz="1700" smtClean="0"/>
          </a:p>
          <a:p>
            <a:pPr lvl="1"/>
            <a:r>
              <a:rPr lang="en-US" sz="2000" smtClean="0"/>
              <a:t>Professional Services increase $54,000</a:t>
            </a:r>
          </a:p>
        </p:txBody>
      </p:sp>
      <p:sp>
        <p:nvSpPr>
          <p:cNvPr id="129028" name="Rectangle 8"/>
          <p:cNvSpPr>
            <a:spLocks noGrp="1" noChangeArrowheads="1"/>
          </p:cNvSpPr>
          <p:nvPr>
            <p:ph type="sldNum" sz="quarter" idx="12"/>
          </p:nvPr>
        </p:nvSpPr>
        <p:spPr>
          <a:noFill/>
        </p:spPr>
        <p:txBody>
          <a:bodyPr/>
          <a:lstStyle/>
          <a:p>
            <a:fld id="{7BF49AA8-A3A2-4C49-B08C-7F0B776FB289}" type="slidenum">
              <a:rPr lang="en-US" smtClean="0"/>
              <a:pPr/>
              <a:t>105</a:t>
            </a:fld>
            <a:endParaRPr lang="en-US"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z="2800" b="1" smtClean="0"/>
              <a:t>FY 2011-2012</a:t>
            </a:r>
            <a:br>
              <a:rPr lang="en-US" sz="2800" b="1" smtClean="0"/>
            </a:br>
            <a:r>
              <a:rPr lang="en-US" sz="2800" b="1" smtClean="0"/>
              <a:t>Water and Sewer Fund Expenditures</a:t>
            </a:r>
            <a:endParaRPr lang="en-US" sz="2800" smtClean="0"/>
          </a:p>
        </p:txBody>
      </p:sp>
      <p:sp>
        <p:nvSpPr>
          <p:cNvPr id="130051" name="Content Placeholder 2"/>
          <p:cNvSpPr>
            <a:spLocks noGrp="1"/>
          </p:cNvSpPr>
          <p:nvPr>
            <p:ph idx="1"/>
          </p:nvPr>
        </p:nvSpPr>
        <p:spPr>
          <a:xfrm>
            <a:off x="566738" y="1752600"/>
            <a:ext cx="8001000" cy="4495800"/>
          </a:xfrm>
        </p:spPr>
        <p:txBody>
          <a:bodyPr/>
          <a:lstStyle/>
          <a:p>
            <a:pPr lvl="1"/>
            <a:r>
              <a:rPr lang="en-US" sz="2000" smtClean="0"/>
              <a:t>Maintenance increases $2.0 million due to NTMWD water contract and sewer service provider increases.</a:t>
            </a:r>
          </a:p>
          <a:p>
            <a:pPr lvl="1"/>
            <a:r>
              <a:rPr lang="en-US" sz="2000" smtClean="0"/>
              <a:t>Contracts increase $69,000</a:t>
            </a:r>
          </a:p>
          <a:p>
            <a:pPr lvl="2"/>
            <a:r>
              <a:rPr lang="en-US" sz="1600" smtClean="0"/>
              <a:t>$17k for water quality mailer as required by TCEQ</a:t>
            </a:r>
          </a:p>
          <a:p>
            <a:pPr lvl="2"/>
            <a:r>
              <a:rPr lang="en-US" sz="1600" smtClean="0"/>
              <a:t>$12k increase for equipment and general liability insurance</a:t>
            </a:r>
          </a:p>
          <a:p>
            <a:pPr lvl="1"/>
            <a:r>
              <a:rPr lang="en-US" sz="2000" smtClean="0"/>
              <a:t>Supplies decrease ($164,000)</a:t>
            </a:r>
          </a:p>
          <a:p>
            <a:pPr lvl="2"/>
            <a:r>
              <a:rPr lang="en-US" sz="1600" smtClean="0"/>
              <a:t>2010-2011 prior year encumbrances</a:t>
            </a:r>
          </a:p>
          <a:p>
            <a:pPr lvl="1"/>
            <a:r>
              <a:rPr lang="en-US" sz="2000" smtClean="0"/>
              <a:t>Debt Service increases $386,000</a:t>
            </a:r>
          </a:p>
          <a:p>
            <a:pPr lvl="1"/>
            <a:r>
              <a:rPr lang="en-US" sz="2000" smtClean="0"/>
              <a:t>Capital includes $343,000 in “pay as you go” equipment</a:t>
            </a:r>
            <a:r>
              <a:rPr lang="en-US" sz="1800" smtClean="0"/>
              <a:t>.</a:t>
            </a:r>
          </a:p>
        </p:txBody>
      </p:sp>
      <p:sp>
        <p:nvSpPr>
          <p:cNvPr id="130052" name="Rectangle 8"/>
          <p:cNvSpPr>
            <a:spLocks noGrp="1" noChangeArrowheads="1"/>
          </p:cNvSpPr>
          <p:nvPr>
            <p:ph type="sldNum" sz="quarter" idx="12"/>
          </p:nvPr>
        </p:nvSpPr>
        <p:spPr>
          <a:noFill/>
        </p:spPr>
        <p:txBody>
          <a:bodyPr/>
          <a:lstStyle/>
          <a:p>
            <a:fld id="{7FCDB676-DE5A-42DF-9AB6-E9C7A78FF124}" type="slidenum">
              <a:rPr lang="en-US" smtClean="0"/>
              <a:pPr/>
              <a:t>106</a:t>
            </a:fld>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z="4000" b="1" smtClean="0"/>
              <a:t>FY 2011-2012</a:t>
            </a:r>
            <a:br>
              <a:rPr lang="en-US" sz="4000" b="1" smtClean="0"/>
            </a:br>
            <a:r>
              <a:rPr lang="en-US" sz="4000" b="1" smtClean="0"/>
              <a:t>Water and Sewer Fund</a:t>
            </a:r>
            <a:endParaRPr lang="en-US" smtClean="0"/>
          </a:p>
        </p:txBody>
      </p:sp>
      <p:graphicFrame>
        <p:nvGraphicFramePr>
          <p:cNvPr id="131075" name="Chart 6"/>
          <p:cNvGraphicFramePr>
            <a:graphicFrameLocks/>
          </p:cNvGraphicFramePr>
          <p:nvPr/>
        </p:nvGraphicFramePr>
        <p:xfrm>
          <a:off x="558800" y="1701800"/>
          <a:ext cx="8102600" cy="2174875"/>
        </p:xfrm>
        <a:graphic>
          <a:graphicData uri="http://schemas.openxmlformats.org/presentationml/2006/ole">
            <p:oleObj spid="_x0000_s131075" r:id="rId3" imgW="8102286" imgH="2176461" progId="Excel.Chart.8">
              <p:embed/>
            </p:oleObj>
          </a:graphicData>
        </a:graphic>
      </p:graphicFrame>
      <p:sp>
        <p:nvSpPr>
          <p:cNvPr id="131076" name="Rectangle 8"/>
          <p:cNvSpPr>
            <a:spLocks noGrp="1" noChangeArrowheads="1"/>
          </p:cNvSpPr>
          <p:nvPr>
            <p:ph type="sldNum" sz="quarter" idx="12"/>
          </p:nvPr>
        </p:nvSpPr>
        <p:spPr>
          <a:noFill/>
        </p:spPr>
        <p:txBody>
          <a:bodyPr/>
          <a:lstStyle/>
          <a:p>
            <a:fld id="{347DEB2B-374D-4910-A9A0-CDC547D923C2}" type="slidenum">
              <a:rPr lang="en-US" smtClean="0"/>
              <a:pPr/>
              <a:t>107</a:t>
            </a:fld>
            <a:endParaRPr lang="en-US" smtClean="0"/>
          </a:p>
        </p:txBody>
      </p:sp>
      <p:sp>
        <p:nvSpPr>
          <p:cNvPr id="131077" name="Rectangle 8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31078" name="Object 3"/>
          <p:cNvGraphicFramePr>
            <a:graphicFrameLocks noChangeAspect="1"/>
          </p:cNvGraphicFramePr>
          <p:nvPr/>
        </p:nvGraphicFramePr>
        <p:xfrm>
          <a:off x="609600" y="3886200"/>
          <a:ext cx="8001000" cy="2286000"/>
        </p:xfrm>
        <a:graphic>
          <a:graphicData uri="http://schemas.openxmlformats.org/presentationml/2006/ole">
            <p:oleObj spid="_x0000_s131078" name="Worksheet" r:id="rId4" imgW="6819884" imgH="2065074" progId="Excel.Sheet.8">
              <p:embed/>
            </p:oleObj>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z="4000" b="1" smtClean="0">
                <a:solidFill>
                  <a:srgbClr val="000000"/>
                </a:solidFill>
              </a:rPr>
              <a:t>FY 2011-2012</a:t>
            </a:r>
            <a:br>
              <a:rPr lang="en-US" sz="4000" b="1" smtClean="0">
                <a:solidFill>
                  <a:srgbClr val="000000"/>
                </a:solidFill>
              </a:rPr>
            </a:br>
            <a:r>
              <a:rPr lang="en-US" sz="4000" b="1" smtClean="0">
                <a:solidFill>
                  <a:srgbClr val="000000"/>
                </a:solidFill>
              </a:rPr>
              <a:t>Water and Sewer Fund</a:t>
            </a:r>
            <a:endParaRPr lang="en-US" smtClean="0"/>
          </a:p>
        </p:txBody>
      </p:sp>
      <p:graphicFrame>
        <p:nvGraphicFramePr>
          <p:cNvPr id="5" name="Content Placeholder 4"/>
          <p:cNvGraphicFramePr>
            <a:graphicFrameLocks noGrp="1"/>
          </p:cNvGraphicFramePr>
          <p:nvPr>
            <p:ph idx="1"/>
          </p:nvPr>
        </p:nvGraphicFramePr>
        <p:xfrm>
          <a:off x="1066800" y="1752600"/>
          <a:ext cx="6629400" cy="1981200"/>
        </p:xfrm>
        <a:graphic>
          <a:graphicData uri="http://schemas.openxmlformats.org/drawingml/2006/table">
            <a:tbl>
              <a:tblPr/>
              <a:tblGrid>
                <a:gridCol w="2362199"/>
                <a:gridCol w="1066800"/>
                <a:gridCol w="1295400"/>
                <a:gridCol w="1905000"/>
              </a:tblGrid>
              <a:tr h="246185">
                <a:tc>
                  <a:txBody>
                    <a:bodyPr/>
                    <a:lstStyle/>
                    <a:p>
                      <a:pPr marL="0" marR="0" algn="ctr">
                        <a:spcBef>
                          <a:spcPts val="0"/>
                        </a:spcBef>
                        <a:spcAft>
                          <a:spcPts val="0"/>
                        </a:spcAft>
                      </a:pPr>
                      <a:r>
                        <a:rPr lang="en-US" sz="1200" b="1" dirty="0">
                          <a:effectLst/>
                          <a:latin typeface="Times New Roman"/>
                          <a:ea typeface="Times New Roman"/>
                        </a:rPr>
                        <a:t>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a:effectLst/>
                          <a:latin typeface="Times New Roman"/>
                          <a:ea typeface="Times New Roman"/>
                        </a:rPr>
                        <a:t>FY 2000-2001</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a:effectLst/>
                          <a:latin typeface="Times New Roman"/>
                          <a:ea typeface="Times New Roman"/>
                        </a:rPr>
                        <a:t>FY 2011-2012</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a:effectLst/>
                          <a:latin typeface="Times New Roman"/>
                          <a:ea typeface="Times New Roman"/>
                        </a:rPr>
                        <a:t>% Growth FY 2000-2001</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6185">
                <a:tc>
                  <a:txBody>
                    <a:bodyPr/>
                    <a:lstStyle/>
                    <a:p>
                      <a:pPr marL="0" marR="0" algn="ctr">
                        <a:spcBef>
                          <a:spcPts val="0"/>
                        </a:spcBef>
                        <a:spcAft>
                          <a:spcPts val="0"/>
                        </a:spcAft>
                      </a:pPr>
                      <a:r>
                        <a:rPr lang="en-US" sz="1200" b="1" dirty="0">
                          <a:effectLst/>
                          <a:latin typeface="Times New Roman"/>
                          <a:ea typeface="Times New Roman"/>
                        </a:rPr>
                        <a:t>Expenditures</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Actual</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Proposed</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to FY 2011-2012</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6185">
                <a:tc>
                  <a:txBody>
                    <a:bodyPr/>
                    <a:lstStyle/>
                    <a:p>
                      <a:pPr marL="0" marR="0">
                        <a:spcBef>
                          <a:spcPts val="0"/>
                        </a:spcBef>
                        <a:spcAft>
                          <a:spcPts val="0"/>
                        </a:spcAft>
                      </a:pPr>
                      <a:r>
                        <a:rPr lang="en-US" sz="1200" dirty="0">
                          <a:effectLst/>
                          <a:latin typeface="Times New Roman"/>
                          <a:ea typeface="Times New Roman"/>
                        </a:rPr>
                        <a:t>Operations</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Times New Roman"/>
                          <a:ea typeface="Times New Roman"/>
                        </a:rPr>
                        <a:t>  $11,515,439</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200">
                          <a:effectLst/>
                          <a:latin typeface="Times New Roman"/>
                          <a:ea typeface="Times New Roman"/>
                        </a:rPr>
                        <a:t>$16,310,047</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effectLst/>
                          <a:latin typeface="Times New Roman"/>
                          <a:ea typeface="Times New Roman"/>
                        </a:rPr>
                        <a:t>41.6%</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6185">
                <a:tc>
                  <a:txBody>
                    <a:bodyPr/>
                    <a:lstStyle/>
                    <a:p>
                      <a:pPr marL="0" marR="0">
                        <a:spcBef>
                          <a:spcPts val="0"/>
                        </a:spcBef>
                        <a:spcAft>
                          <a:spcPts val="0"/>
                        </a:spcAft>
                      </a:pPr>
                      <a:r>
                        <a:rPr lang="en-US" sz="1200" dirty="0">
                          <a:effectLst/>
                          <a:latin typeface="Times New Roman"/>
                          <a:ea typeface="Times New Roman"/>
                        </a:rPr>
                        <a:t>Wholesale Water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a:ea typeface="Times New Roman"/>
                        </a:rPr>
                        <a:t>      7,588,501 </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200" dirty="0">
                          <a:effectLst/>
                          <a:latin typeface="Times New Roman"/>
                          <a:ea typeface="Times New Roman"/>
                        </a:rPr>
                        <a:t>$15,139,160</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200">
                          <a:effectLst/>
                          <a:latin typeface="Times New Roman"/>
                          <a:ea typeface="Times New Roman"/>
                        </a:rPr>
                        <a:t>99.5%</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185">
                <a:tc>
                  <a:txBody>
                    <a:bodyPr/>
                    <a:lstStyle/>
                    <a:p>
                      <a:pPr marL="0" marR="0">
                        <a:spcBef>
                          <a:spcPts val="0"/>
                        </a:spcBef>
                        <a:spcAft>
                          <a:spcPts val="0"/>
                        </a:spcAft>
                      </a:pPr>
                      <a:r>
                        <a:rPr lang="en-US" sz="1200" dirty="0">
                          <a:effectLst/>
                          <a:latin typeface="Times New Roman"/>
                          <a:ea typeface="Times New Roman"/>
                        </a:rPr>
                        <a:t>Sewer Treatment</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a:ea typeface="Times New Roman"/>
                        </a:rPr>
                        <a:t>      6,975,362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200" dirty="0">
                          <a:effectLst/>
                          <a:latin typeface="Times New Roman"/>
                          <a:ea typeface="Times New Roman"/>
                        </a:rPr>
                        <a:t>$9,843,045</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41.1%</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185">
                <a:tc>
                  <a:txBody>
                    <a:bodyPr/>
                    <a:lstStyle/>
                    <a:p>
                      <a:pPr marL="0" marR="0">
                        <a:spcBef>
                          <a:spcPts val="0"/>
                        </a:spcBef>
                        <a:spcAft>
                          <a:spcPts val="0"/>
                        </a:spcAft>
                      </a:pPr>
                      <a:r>
                        <a:rPr lang="en-US" sz="1200">
                          <a:effectLst/>
                          <a:latin typeface="Times New Roman"/>
                          <a:ea typeface="Times New Roman"/>
                        </a:rPr>
                        <a:t>Capital</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dirty="0">
                          <a:effectLst/>
                          <a:latin typeface="Times New Roman"/>
                          <a:ea typeface="Times New Roman"/>
                        </a:rPr>
                        <a:t>         873,717</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200" dirty="0">
                          <a:effectLst/>
                          <a:latin typeface="Times New Roman"/>
                          <a:ea typeface="Times New Roman"/>
                        </a:rPr>
                        <a:t>$343,078</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(607%)</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6185">
                <a:tc>
                  <a:txBody>
                    <a:bodyPr/>
                    <a:lstStyle/>
                    <a:p>
                      <a:pPr marL="0" marR="0">
                        <a:spcBef>
                          <a:spcPts val="0"/>
                        </a:spcBef>
                        <a:spcAft>
                          <a:spcPts val="0"/>
                        </a:spcAft>
                      </a:pPr>
                      <a:r>
                        <a:rPr lang="en-US" sz="1200">
                          <a:effectLst/>
                          <a:latin typeface="Times New Roman"/>
                          <a:ea typeface="Times New Roman"/>
                        </a:rPr>
                        <a:t>Debt Service</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effectLst/>
                          <a:latin typeface="Times New Roman"/>
                          <a:ea typeface="Times New Roman"/>
                        </a:rPr>
                        <a:t>      2,447,278 </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200" dirty="0">
                          <a:effectLst/>
                          <a:latin typeface="Times New Roman"/>
                          <a:ea typeface="Times New Roman"/>
                        </a:rPr>
                        <a:t>$5,305,972</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116.8%</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7907">
                <a:tc>
                  <a:txBody>
                    <a:bodyPr/>
                    <a:lstStyle/>
                    <a:p>
                      <a:pPr marL="0" marR="0" algn="r">
                        <a:spcBef>
                          <a:spcPts val="0"/>
                        </a:spcBef>
                        <a:spcAft>
                          <a:spcPts val="0"/>
                        </a:spcAft>
                      </a:pPr>
                      <a:r>
                        <a:rPr lang="en-US" sz="1200" dirty="0">
                          <a:effectLst/>
                          <a:latin typeface="Times New Roman"/>
                          <a:ea typeface="Times New Roman"/>
                        </a:rPr>
                        <a:t>Total Costs</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a:ea typeface="Times New Roman"/>
                        </a:rPr>
                        <a:t>  $29,400,297 </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$46,941,302</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59.7%</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32140" name="Slide Number Placeholder 3"/>
          <p:cNvSpPr>
            <a:spLocks noGrp="1"/>
          </p:cNvSpPr>
          <p:nvPr>
            <p:ph type="sldNum" sz="quarter" idx="12"/>
          </p:nvPr>
        </p:nvSpPr>
        <p:spPr>
          <a:noFill/>
        </p:spPr>
        <p:txBody>
          <a:bodyPr/>
          <a:lstStyle/>
          <a:p>
            <a:fld id="{E1D29FB5-D450-4429-A3ED-505772089A2D}" type="slidenum">
              <a:rPr lang="en-US" smtClean="0"/>
              <a:pPr/>
              <a:t>108</a:t>
            </a:fld>
            <a:endParaRPr lang="en-US" smtClean="0"/>
          </a:p>
        </p:txBody>
      </p:sp>
      <p:graphicFrame>
        <p:nvGraphicFramePr>
          <p:cNvPr id="7" name="Table 6"/>
          <p:cNvGraphicFramePr>
            <a:graphicFrameLocks noGrp="1"/>
          </p:cNvGraphicFramePr>
          <p:nvPr/>
        </p:nvGraphicFramePr>
        <p:xfrm>
          <a:off x="609600" y="3962400"/>
          <a:ext cx="7954963" cy="2193925"/>
        </p:xfrm>
        <a:graphic>
          <a:graphicData uri="http://schemas.openxmlformats.org/drawingml/2006/table">
            <a:tbl>
              <a:tblPr/>
              <a:tblGrid>
                <a:gridCol w="2969209"/>
                <a:gridCol w="1241481"/>
                <a:gridCol w="1241481"/>
                <a:gridCol w="1241481"/>
                <a:gridCol w="1261311"/>
              </a:tblGrid>
              <a:tr h="182827">
                <a:tc gridSpan="5">
                  <a:txBody>
                    <a:bodyPr/>
                    <a:lstStyle/>
                    <a:p>
                      <a:pPr marL="0" marR="0" algn="ctr">
                        <a:spcBef>
                          <a:spcPts val="0"/>
                        </a:spcBef>
                        <a:spcAft>
                          <a:spcPts val="0"/>
                        </a:spcAft>
                      </a:pPr>
                      <a:r>
                        <a:rPr lang="en-US" sz="1200" b="1" dirty="0" smtClean="0">
                          <a:effectLst/>
                          <a:latin typeface="Times New Roman"/>
                        </a:rPr>
                        <a:t>NTMWD Water </a:t>
                      </a:r>
                      <a:r>
                        <a:rPr lang="en-US" sz="1200" b="1" dirty="0">
                          <a:effectLst/>
                          <a:latin typeface="Times New Roman"/>
                        </a:rPr>
                        <a:t>Purchases</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27">
                <a:tc>
                  <a:txBody>
                    <a:bodyPr/>
                    <a:lstStyle/>
                    <a:p>
                      <a:pPr marL="0" marR="0">
                        <a:spcBef>
                          <a:spcPts val="0"/>
                        </a:spcBef>
                        <a:spcAft>
                          <a:spcPts val="0"/>
                        </a:spcAft>
                      </a:pPr>
                      <a:r>
                        <a:rPr lang="en-US" sz="1200" dirty="0">
                          <a:effectLst/>
                          <a:latin typeface="Times New Roman"/>
                          <a:ea typeface="Times New Roman"/>
                        </a:rPr>
                        <a:t> </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2008-2009</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2009-2010</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2010-2011</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2011-2012</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Minimum Purchase</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11.0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11.0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11.0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11.0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Projected </a:t>
                      </a:r>
                      <a:r>
                        <a:rPr lang="en-US" sz="1200" dirty="0" smtClean="0">
                          <a:effectLst/>
                          <a:latin typeface="Times New Roman"/>
                          <a:ea typeface="Times New Roman"/>
                        </a:rPr>
                        <a:t>Sales</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7.3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7.3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7.3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7.5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Actual Purchase</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8.3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7.9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Times New Roman"/>
                          <a:ea typeface="Times New Roman"/>
                        </a:rPr>
                        <a:t>9.2 billion</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Purchase as a % of Contract</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76%</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72%</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Times New Roman"/>
                          <a:ea typeface="Times New Roman"/>
                        </a:rPr>
                        <a:t>84%</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Wholesale Cost</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$11,538,591</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$13,774,139</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$15,096,456</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$16,639,160</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Rebate per 1,000 Gals.</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$0.53</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$0.44</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Total Rebate</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$1,464,195</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$1,355,631</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a:effectLst/>
                          <a:latin typeface="Times New Roman"/>
                          <a:ea typeface="Times New Roman"/>
                        </a:rPr>
                        <a:t>Rebate as a % of Total Cost</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12.7%</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9.8%</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N/A</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27">
                <a:tc>
                  <a:txBody>
                    <a:bodyPr/>
                    <a:lstStyle/>
                    <a:p>
                      <a:pPr marL="0" marR="0">
                        <a:spcBef>
                          <a:spcPts val="0"/>
                        </a:spcBef>
                        <a:spcAft>
                          <a:spcPts val="0"/>
                        </a:spcAft>
                      </a:pPr>
                      <a:r>
                        <a:rPr lang="en-US" sz="1200" dirty="0" smtClean="0">
                          <a:effectLst/>
                          <a:latin typeface="Times New Roman"/>
                          <a:ea typeface="Times New Roman"/>
                        </a:rPr>
                        <a:t>NTMWD Rate per ‘000 gallons</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effectLst/>
                          <a:latin typeface="Times New Roman"/>
                          <a:ea typeface="Times New Roman"/>
                        </a:rPr>
                        <a:t>$1.18</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effectLst/>
                          <a:latin typeface="Times New Roman"/>
                          <a:ea typeface="Times New Roman"/>
                        </a:rPr>
                        <a:t>$1.25</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effectLst/>
                          <a:latin typeface="Times New Roman"/>
                          <a:ea typeface="Times New Roman"/>
                        </a:rPr>
                        <a:t>$1.37</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effectLst/>
                          <a:latin typeface="Times New Roman"/>
                          <a:ea typeface="Times New Roman"/>
                        </a:rPr>
                        <a:t>$1.51</a:t>
                      </a:r>
                      <a:endParaRPr lang="en-US" sz="10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2827">
                <a:tc>
                  <a:txBody>
                    <a:bodyPr/>
                    <a:lstStyle/>
                    <a:p>
                      <a:pPr marL="0" marR="0">
                        <a:spcBef>
                          <a:spcPts val="0"/>
                        </a:spcBef>
                        <a:spcAft>
                          <a:spcPts val="0"/>
                        </a:spcAft>
                      </a:pPr>
                      <a:r>
                        <a:rPr lang="en-US" sz="1200" dirty="0" smtClean="0">
                          <a:effectLst/>
                          <a:latin typeface="Times New Roman"/>
                          <a:ea typeface="Times New Roman"/>
                        </a:rPr>
                        <a:t>Effective Rate /</a:t>
                      </a:r>
                      <a:r>
                        <a:rPr lang="en-US" sz="1200" baseline="0" dirty="0" smtClean="0">
                          <a:effectLst/>
                          <a:latin typeface="Times New Roman"/>
                          <a:ea typeface="Times New Roman"/>
                        </a:rPr>
                        <a:t> ‘000 gallons</a:t>
                      </a:r>
                      <a:endParaRPr lang="en-US" sz="12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effectLst/>
                          <a:latin typeface="Times New Roman"/>
                          <a:ea typeface="Times New Roman"/>
                        </a:rPr>
                        <a:t>$1.40</a:t>
                      </a:r>
                      <a:endParaRPr lang="en-US" sz="12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effectLst/>
                          <a:latin typeface="Times New Roman"/>
                          <a:ea typeface="Times New Roman"/>
                        </a:rPr>
                        <a:t>$1.56</a:t>
                      </a:r>
                      <a:endParaRPr lang="en-US" sz="12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a:effectLst/>
                          <a:latin typeface="Times New Roman"/>
                          <a:ea typeface="Times New Roman"/>
                        </a:rPr>
                        <a:t>N/A</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a:effectLst/>
                          <a:latin typeface="Times New Roman"/>
                          <a:ea typeface="Times New Roman"/>
                        </a:rPr>
                        <a:t>N/A</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b="1" smtClean="0"/>
              <a:t>Water and Sewer Rates</a:t>
            </a:r>
          </a:p>
        </p:txBody>
      </p:sp>
      <p:sp>
        <p:nvSpPr>
          <p:cNvPr id="133123" name="Slide Number Placeholder 3"/>
          <p:cNvSpPr>
            <a:spLocks noGrp="1"/>
          </p:cNvSpPr>
          <p:nvPr>
            <p:ph type="sldNum" sz="quarter" idx="12"/>
          </p:nvPr>
        </p:nvSpPr>
        <p:spPr>
          <a:noFill/>
        </p:spPr>
        <p:txBody>
          <a:bodyPr/>
          <a:lstStyle/>
          <a:p>
            <a:fld id="{1B2A06F0-958D-435C-8020-0C39CD374CB1}" type="slidenum">
              <a:rPr lang="en-US" smtClean="0"/>
              <a:pPr/>
              <a:t>109</a:t>
            </a:fld>
            <a:endParaRPr lang="en-US" smtClean="0"/>
          </a:p>
        </p:txBody>
      </p:sp>
      <p:graphicFrame>
        <p:nvGraphicFramePr>
          <p:cNvPr id="6" name="Content Placeholder 5"/>
          <p:cNvGraphicFramePr>
            <a:graphicFrameLocks noGrp="1"/>
          </p:cNvGraphicFramePr>
          <p:nvPr>
            <p:ph idx="1"/>
          </p:nvPr>
        </p:nvGraphicFramePr>
        <p:xfrm>
          <a:off x="1524000" y="2286000"/>
          <a:ext cx="6019800" cy="2463800"/>
        </p:xfrm>
        <a:graphic>
          <a:graphicData uri="http://schemas.openxmlformats.org/drawingml/2006/table">
            <a:tbl>
              <a:tblPr/>
              <a:tblGrid>
                <a:gridCol w="1245475"/>
                <a:gridCol w="830318"/>
                <a:gridCol w="1176282"/>
                <a:gridCol w="1453056"/>
                <a:gridCol w="1314669"/>
              </a:tblGrid>
              <a:tr h="457200">
                <a:tc gridSpan="5">
                  <a:txBody>
                    <a:bodyPr/>
                    <a:lstStyle/>
                    <a:p>
                      <a:pPr marL="0" marR="0" indent="0" algn="ctr">
                        <a:spcBef>
                          <a:spcPts val="0"/>
                        </a:spcBef>
                        <a:spcAft>
                          <a:spcPts val="0"/>
                        </a:spcAft>
                      </a:pPr>
                      <a:r>
                        <a:rPr lang="en-US" sz="1100" b="1" dirty="0">
                          <a:effectLst/>
                          <a:latin typeface="Times New Roman"/>
                          <a:ea typeface="Times New Roman"/>
                        </a:rPr>
                        <a:t>Water and Sewer Rates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9599">
                <a:tc>
                  <a:txBody>
                    <a:bodyPr/>
                    <a:lstStyle/>
                    <a:p>
                      <a:pPr marL="0" marR="0" indent="0" algn="ctr">
                        <a:spcBef>
                          <a:spcPts val="0"/>
                        </a:spcBef>
                        <a:spcAft>
                          <a:spcPts val="0"/>
                        </a:spcAft>
                      </a:pPr>
                      <a:r>
                        <a:rPr lang="en-US" sz="1100" b="1" dirty="0">
                          <a:effectLst/>
                          <a:latin typeface="Times New Roman"/>
                          <a:ea typeface="Times New Roman"/>
                        </a:rPr>
                        <a: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a:effectLst/>
                          <a:latin typeface="Times New Roman"/>
                          <a:ea typeface="Times New Roman"/>
                        </a:rPr>
                        <a:t>NTMWD Water Rate</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a:effectLst/>
                          <a:latin typeface="Times New Roman"/>
                          <a:ea typeface="Times New Roman"/>
                        </a:rPr>
                        <a:t>NTMWD Sewer Rate</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a:effectLst/>
                          <a:latin typeface="Times New Roman"/>
                          <a:ea typeface="Times New Roman"/>
                        </a:rPr>
                        <a:t>Cottonwood Creek Sewer Rate</a:t>
                      </a:r>
                      <a:endParaRPr lang="en-US" sz="1600">
                        <a:effectLst/>
                        <a:latin typeface="Times New Roman"/>
                        <a:ea typeface="Times New Roman"/>
                      </a:endParaRPr>
                    </a:p>
                    <a:p>
                      <a:pPr marL="0" marR="0" indent="0" algn="ctr">
                        <a:spcBef>
                          <a:spcPts val="0"/>
                        </a:spcBef>
                        <a:spcAft>
                          <a:spcPts val="0"/>
                        </a:spcAft>
                      </a:pPr>
                      <a:r>
                        <a:rPr lang="en-US" sz="1100" b="1">
                          <a:effectLst/>
                          <a:latin typeface="Times New Roman"/>
                          <a:ea typeface="Times New Roman"/>
                        </a:rPr>
                        <a:t>(Dallas)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b="1">
                          <a:effectLst/>
                          <a:latin typeface="Times New Roman"/>
                          <a:ea typeface="Times New Roman"/>
                        </a:rPr>
                        <a:t>Duck Creek Sewer Rate</a:t>
                      </a:r>
                      <a:endParaRPr lang="en-US" sz="1600">
                        <a:effectLst/>
                        <a:latin typeface="Times New Roman"/>
                        <a:ea typeface="Times New Roman"/>
                      </a:endParaRPr>
                    </a:p>
                    <a:p>
                      <a:pPr marL="0" marR="0" indent="0" algn="ctr">
                        <a:spcBef>
                          <a:spcPts val="0"/>
                        </a:spcBef>
                        <a:spcAft>
                          <a:spcPts val="0"/>
                        </a:spcAft>
                      </a:pPr>
                      <a:r>
                        <a:rPr lang="en-US" sz="1100" b="1">
                          <a:effectLst/>
                          <a:latin typeface="Times New Roman"/>
                          <a:ea typeface="Times New Roman"/>
                        </a:rPr>
                        <a:t>(Garland)</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indent="0" algn="just">
                        <a:spcBef>
                          <a:spcPts val="0"/>
                        </a:spcBef>
                        <a:spcAft>
                          <a:spcPts val="0"/>
                        </a:spcAft>
                      </a:pPr>
                      <a:r>
                        <a:rPr lang="en-US" sz="1100" b="1" dirty="0">
                          <a:effectLst/>
                          <a:latin typeface="Times New Roman"/>
                          <a:ea typeface="Times New Roman"/>
                        </a:rPr>
                        <a:t>10-11 Budget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$1.37</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$1.42</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$2.00</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$2.17</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indent="0" algn="just">
                        <a:spcBef>
                          <a:spcPts val="0"/>
                        </a:spcBef>
                        <a:spcAft>
                          <a:spcPts val="0"/>
                        </a:spcAft>
                      </a:pPr>
                      <a:r>
                        <a:rPr lang="en-US" sz="1100" b="1" dirty="0">
                          <a:effectLst/>
                          <a:latin typeface="Times New Roman"/>
                          <a:ea typeface="Times New Roman"/>
                        </a:rPr>
                        <a:t>10-11 Estimated</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imes New Roman"/>
                          <a:ea typeface="Times New Roman"/>
                        </a:rPr>
                        <a:t>$1.37</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imes New Roman"/>
                          <a:ea typeface="Times New Roman"/>
                        </a:rPr>
                        <a:t>$1.42</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imes New Roman"/>
                          <a:ea typeface="Times New Roman"/>
                        </a:rPr>
                        <a:t>$2.00</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imes New Roman"/>
                          <a:ea typeface="Times New Roman"/>
                        </a:rPr>
                        <a:t>$2.17</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indent="0" algn="just">
                        <a:spcBef>
                          <a:spcPts val="0"/>
                        </a:spcBef>
                        <a:spcAft>
                          <a:spcPts val="0"/>
                        </a:spcAft>
                      </a:pPr>
                      <a:r>
                        <a:rPr lang="en-US" sz="1100" b="1" dirty="0">
                          <a:effectLst/>
                          <a:latin typeface="Times New Roman"/>
                          <a:ea typeface="Times New Roman"/>
                        </a:rPr>
                        <a:t>11-12 Budget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$1.51</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$1.41</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$2.06</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$2.39</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indent="0" algn="just">
                        <a:spcBef>
                          <a:spcPts val="0"/>
                        </a:spcBef>
                        <a:spcAft>
                          <a:spcPts val="0"/>
                        </a:spcAft>
                      </a:pPr>
                      <a:r>
                        <a:rPr lang="en-US" sz="1100" b="1" dirty="0">
                          <a:effectLst/>
                          <a:latin typeface="Times New Roman"/>
                          <a:ea typeface="Times New Roman"/>
                        </a:rPr>
                        <a:t>% Est./Prop.</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dirty="0">
                          <a:effectLst/>
                          <a:latin typeface="Times New Roman"/>
                          <a:ea typeface="Times New Roman"/>
                        </a:rPr>
                        <a:t>10.2%</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dirty="0">
                          <a:effectLst/>
                          <a:latin typeface="Times New Roman"/>
                          <a:ea typeface="Times New Roman"/>
                        </a:rPr>
                        <a:t>-0.7%</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3.0%</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10.1%</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indent="0" algn="just">
                        <a:spcBef>
                          <a:spcPts val="0"/>
                        </a:spcBef>
                        <a:spcAft>
                          <a:spcPts val="0"/>
                        </a:spcAft>
                      </a:pPr>
                      <a:r>
                        <a:rPr lang="en-US" sz="1100" b="1">
                          <a:effectLst/>
                          <a:latin typeface="Times New Roman"/>
                          <a:ea typeface="Times New Roman"/>
                        </a:rPr>
                        <a:t>% Basins Flow</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a:effectLst/>
                          <a:latin typeface="Times New Roman"/>
                          <a:ea typeface="Times New Roman"/>
                        </a:rPr>
                        <a:t>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dirty="0">
                          <a:effectLst/>
                          <a:latin typeface="Times New Roman"/>
                          <a:ea typeface="Times New Roman"/>
                        </a:rPr>
                        <a:t>48%</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dirty="0">
                          <a:effectLst/>
                          <a:latin typeface="Times New Roman"/>
                          <a:ea typeface="Times New Roman"/>
                        </a:rPr>
                        <a:t>24%</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100" dirty="0">
                          <a:effectLst/>
                          <a:latin typeface="Times New Roman"/>
                          <a:ea typeface="Times New Roman"/>
                        </a:rPr>
                        <a:t>28%</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346075"/>
            <a:ext cx="8001000" cy="1216025"/>
          </a:xfrm>
        </p:spPr>
        <p:txBody>
          <a:bodyPr anchor="ctr"/>
          <a:lstStyle/>
          <a:p>
            <a:r>
              <a:rPr lang="en-US" sz="3600" b="1" smtClean="0">
                <a:latin typeface="Verdana" pitchFamily="34" charset="0"/>
              </a:rPr>
              <a:t>Budget Development Objectives</a:t>
            </a:r>
          </a:p>
        </p:txBody>
      </p:sp>
      <p:sp>
        <p:nvSpPr>
          <p:cNvPr id="32771" name="Content Placeholder 2"/>
          <p:cNvSpPr>
            <a:spLocks noGrp="1"/>
          </p:cNvSpPr>
          <p:nvPr>
            <p:ph idx="4294967295"/>
          </p:nvPr>
        </p:nvSpPr>
        <p:spPr>
          <a:xfrm>
            <a:off x="381000" y="1676400"/>
            <a:ext cx="8458200" cy="4800600"/>
          </a:xfrm>
        </p:spPr>
        <p:txBody>
          <a:bodyPr/>
          <a:lstStyle/>
          <a:p>
            <a:pPr marL="342900" indent="-228600"/>
            <a:r>
              <a:rPr lang="en-US" sz="2200" smtClean="0">
                <a:latin typeface="Verdana" pitchFamily="34" charset="0"/>
              </a:rPr>
              <a:t>Continue to leverage with personal and corporate donations and volunteerism to strengthen community arts, city services, and community assets.</a:t>
            </a:r>
          </a:p>
          <a:p>
            <a:pPr marL="342900" indent="-228600"/>
            <a:r>
              <a:rPr lang="en-US" sz="2200" smtClean="0">
                <a:latin typeface="Verdana" pitchFamily="34" charset="0"/>
              </a:rPr>
              <a:t>Maximize the economic development retention and recruitment opportunities to strengthen our tax base – including retail initiatives and international business development.</a:t>
            </a:r>
          </a:p>
          <a:p>
            <a:pPr marL="342900" indent="-228600"/>
            <a:r>
              <a:rPr lang="en-US" sz="2200" smtClean="0">
                <a:latin typeface="Verdana" pitchFamily="34" charset="0"/>
              </a:rPr>
              <a:t>Foster the redevelopment of Richardson’s older assets through quality planning updates and financial support efforts like Tax Increment Financing (TIF) and active infrastructure upgrades.</a:t>
            </a:r>
          </a:p>
          <a:p>
            <a:pPr marL="342900" indent="-228600"/>
            <a:endParaRPr lang="en-US" sz="2200" smtClean="0">
              <a:latin typeface="Verdana" pitchFamily="34" charset="0"/>
            </a:endParaRPr>
          </a:p>
        </p:txBody>
      </p:sp>
      <p:pic>
        <p:nvPicPr>
          <p:cNvPr id="32772" name="Picture 6" descr="http://www.framesdirect.com/cdimages_lg/Bella-Blueberry.jpg"/>
          <p:cNvPicPr>
            <a:picLocks noChangeAspect="1" noChangeArrowheads="1"/>
          </p:cNvPicPr>
          <p:nvPr/>
        </p:nvPicPr>
        <p:blipFill>
          <a:blip r:embed="rId2" cstate="print"/>
          <a:srcRect/>
          <a:stretch>
            <a:fillRect/>
          </a:stretch>
        </p:blipFill>
        <p:spPr bwMode="auto">
          <a:xfrm>
            <a:off x="6704013" y="228600"/>
            <a:ext cx="2128837" cy="1295400"/>
          </a:xfrm>
          <a:prstGeom prst="rect">
            <a:avLst/>
          </a:prstGeom>
          <a:noFill/>
          <a:ln w="9525">
            <a:noFill/>
            <a:miter lim="800000"/>
            <a:headEnd/>
            <a:tailEnd/>
          </a:ln>
        </p:spPr>
      </p:pic>
      <p:sp>
        <p:nvSpPr>
          <p:cNvPr id="32773" name="AutoShape 7"/>
          <p:cNvSpPr>
            <a:spLocks noChangeArrowheads="1"/>
          </p:cNvSpPr>
          <p:nvPr/>
        </p:nvSpPr>
        <p:spPr bwMode="auto">
          <a:xfrm>
            <a:off x="457200" y="1524000"/>
            <a:ext cx="8153400" cy="76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2774" name="Rectangle 8"/>
          <p:cNvSpPr>
            <a:spLocks noGrp="1" noChangeArrowheads="1"/>
          </p:cNvSpPr>
          <p:nvPr>
            <p:ph type="sldNum" sz="quarter" idx="12"/>
          </p:nvPr>
        </p:nvSpPr>
        <p:spPr>
          <a:xfrm>
            <a:off x="6553200" y="6245225"/>
            <a:ext cx="1981200" cy="476250"/>
          </a:xfrm>
          <a:noFill/>
        </p:spPr>
        <p:txBody>
          <a:bodyPr/>
          <a:lstStyle/>
          <a:p>
            <a:fld id="{85B28CEA-64EA-40BA-B3BA-3B46FBFCA37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b="1" smtClean="0"/>
              <a:t>Capital Equipment</a:t>
            </a:r>
          </a:p>
        </p:txBody>
      </p:sp>
      <p:sp>
        <p:nvSpPr>
          <p:cNvPr id="134147" name="Slide Number Placeholder 3"/>
          <p:cNvSpPr>
            <a:spLocks noGrp="1"/>
          </p:cNvSpPr>
          <p:nvPr>
            <p:ph type="sldNum" sz="quarter" idx="12"/>
          </p:nvPr>
        </p:nvSpPr>
        <p:spPr>
          <a:noFill/>
        </p:spPr>
        <p:txBody>
          <a:bodyPr/>
          <a:lstStyle/>
          <a:p>
            <a:fld id="{60E09F9C-079F-436D-87F7-10CD6A93C232}" type="slidenum">
              <a:rPr lang="en-US" smtClean="0"/>
              <a:pPr/>
              <a:t>110</a:t>
            </a:fld>
            <a:endParaRPr lang="en-US" smtClean="0"/>
          </a:p>
        </p:txBody>
      </p:sp>
      <p:graphicFrame>
        <p:nvGraphicFramePr>
          <p:cNvPr id="5" name="Content Placeholder 4"/>
          <p:cNvGraphicFramePr>
            <a:graphicFrameLocks noGrp="1"/>
          </p:cNvGraphicFramePr>
          <p:nvPr>
            <p:ph idx="1"/>
          </p:nvPr>
        </p:nvGraphicFramePr>
        <p:xfrm>
          <a:off x="1049338" y="1997075"/>
          <a:ext cx="7035800" cy="3778250"/>
        </p:xfrm>
        <a:graphic>
          <a:graphicData uri="http://schemas.openxmlformats.org/drawingml/2006/table">
            <a:tbl>
              <a:tblPr/>
              <a:tblGrid>
                <a:gridCol w="4140200"/>
                <a:gridCol w="965200"/>
                <a:gridCol w="965200"/>
                <a:gridCol w="965200"/>
              </a:tblGrid>
              <a:tr h="198053">
                <a:tc>
                  <a:txBody>
                    <a:bodyPr/>
                    <a:lstStyle/>
                    <a:p>
                      <a:pPr algn="l" fontAlgn="b"/>
                      <a:r>
                        <a:rPr lang="en-US" sz="1200" b="0" i="0" u="none" strike="noStrike">
                          <a:solidFill>
                            <a:srgbClr val="000000"/>
                          </a:solidFill>
                          <a:effectLst/>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Times New Roman"/>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Times New Roman"/>
                        </a:rPr>
                        <a:t>Certificates of</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5671">
                <a:tc>
                  <a:txBody>
                    <a:bodyPr/>
                    <a:lstStyle/>
                    <a:p>
                      <a:pPr algn="l" fontAlgn="b"/>
                      <a:r>
                        <a:rPr lang="en-US" sz="1200" b="1" i="0" u="none" strike="noStrike">
                          <a:solidFill>
                            <a:srgbClr val="000000"/>
                          </a:solidFill>
                          <a:effectLst/>
                          <a:latin typeface="Times New Roman"/>
                        </a:rPr>
                        <a:t>Department / Item Description</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Times New Roman"/>
                        </a:rPr>
                        <a:t>Request</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Times New Roman"/>
                        </a:rPr>
                        <a:t>Operations</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Times New Roman"/>
                        </a:rPr>
                        <a:t>Obligation</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8053">
                <a:tc>
                  <a:txBody>
                    <a:bodyPr/>
                    <a:lstStyle/>
                    <a:p>
                      <a:pPr algn="l" fontAlgn="b"/>
                      <a:r>
                        <a:rPr lang="en-US" sz="1200" b="0" i="0" u="none" strike="noStrike">
                          <a:solidFill>
                            <a:srgbClr val="000000"/>
                          </a:solidFill>
                          <a:effectLst/>
                          <a:latin typeface="Times New Roman"/>
                        </a:rPr>
                        <a:t>Sanitary Sewer Reconstruction Material</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Times New Roman"/>
                        </a:rPr>
                        <a:t> $       355,310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Times New Roman"/>
                        </a:rPr>
                        <a:t> $                -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Times New Roman"/>
                        </a:rPr>
                        <a:t> $       355,310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98053">
                <a:tc>
                  <a:txBody>
                    <a:bodyPr/>
                    <a:lstStyle/>
                    <a:p>
                      <a:pPr algn="l" fontAlgn="b"/>
                      <a:r>
                        <a:rPr lang="en-US" sz="1200" b="0" i="0" u="none" strike="noStrike">
                          <a:solidFill>
                            <a:srgbClr val="000000"/>
                          </a:solidFill>
                          <a:effectLst/>
                          <a:latin typeface="Times New Roman"/>
                        </a:rPr>
                        <a:t>Jet Truck - Replacement (Upgrade of type)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328,000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Creek Annual Repair Program</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150,000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150,000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12 Yard Dump Truck - Replacement (Current truck has low hours)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136,500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Water Mains Replacement Materials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68,107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68,107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Hybrid SUV - Replacement</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32,000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32,000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New Meters and Settings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26,000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26,000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Service Connections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16,000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16,000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Service Connection Material</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14,781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14,781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Service Connection Material</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14,000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14,000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Table Top Folding Machine</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8,250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8,250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4 Inch Water Trash Pump (2)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5,000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5,000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2 Inch Water Pumps (2)</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3,400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3,400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Line Locators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2,500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2,500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3/4 Inch Root Saw Kit</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2,040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2,040 </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a:noFill/>
                    </a:lnB>
                  </a:tcPr>
                </a:tc>
              </a:tr>
              <a:tr h="198053">
                <a:tc>
                  <a:txBody>
                    <a:bodyPr/>
                    <a:lstStyle/>
                    <a:p>
                      <a:pPr algn="l" fontAlgn="b"/>
                      <a:r>
                        <a:rPr lang="en-US" sz="1200" b="0" i="0" u="none" strike="noStrike">
                          <a:solidFill>
                            <a:srgbClr val="000000"/>
                          </a:solidFill>
                          <a:effectLst/>
                          <a:latin typeface="Times New Roman"/>
                        </a:rPr>
                        <a:t>Submersible Pump</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1,000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1,000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5671">
                <a:tc>
                  <a:txBody>
                    <a:bodyPr/>
                    <a:lstStyle/>
                    <a:p>
                      <a:pPr algn="l" fontAlgn="b"/>
                      <a:r>
                        <a:rPr lang="en-US" sz="1200" b="1" i="0" u="none" strike="noStrike">
                          <a:solidFill>
                            <a:srgbClr val="000000"/>
                          </a:solidFill>
                          <a:effectLst/>
                          <a:latin typeface="Times New Roman"/>
                        </a:rPr>
                        <a:t>Total Water and Sewer Fund Capital Requests</a:t>
                      </a:r>
                    </a:p>
                  </a:txBody>
                  <a:tcPr marL="0" marR="0" marT="0" marB="0" anchor="b">
                    <a:lnL>
                      <a:noFill/>
                    </a:lnL>
                    <a:lnR>
                      <a:noFill/>
                    </a:lnR>
                    <a:lnT>
                      <a:noFill/>
                    </a:lnT>
                    <a:lnB>
                      <a:noFill/>
                    </a:lnB>
                  </a:tcPr>
                </a:tc>
                <a:tc>
                  <a:txBody>
                    <a:bodyPr/>
                    <a:lstStyle/>
                    <a:p>
                      <a:pPr algn="l" fontAlgn="b"/>
                      <a:r>
                        <a:rPr lang="en-US" sz="1200" b="0" i="0" u="none" strike="noStrike">
                          <a:solidFill>
                            <a:srgbClr val="000000"/>
                          </a:solidFill>
                          <a:effectLst/>
                          <a:latin typeface="Times New Roman"/>
                        </a:rPr>
                        <a:t> $    1,162,888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       343,078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a:rPr>
                        <a:t> $       355,310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b="1" smtClean="0"/>
              <a:t>Infrastructure Maintenance </a:t>
            </a:r>
            <a:r>
              <a:rPr lang="en-US" sz="2800" b="1" smtClean="0"/>
              <a:t>– CO Funded</a:t>
            </a:r>
            <a:endParaRPr lang="en-US" b="1" smtClean="0"/>
          </a:p>
        </p:txBody>
      </p:sp>
      <p:sp>
        <p:nvSpPr>
          <p:cNvPr id="135171" name="Slide Number Placeholder 3"/>
          <p:cNvSpPr>
            <a:spLocks noGrp="1"/>
          </p:cNvSpPr>
          <p:nvPr>
            <p:ph type="sldNum" sz="quarter" idx="12"/>
          </p:nvPr>
        </p:nvSpPr>
        <p:spPr>
          <a:noFill/>
        </p:spPr>
        <p:txBody>
          <a:bodyPr/>
          <a:lstStyle/>
          <a:p>
            <a:fld id="{0A657601-3871-4D1F-9154-725E14E08589}" type="slidenum">
              <a:rPr lang="en-US" smtClean="0"/>
              <a:pPr/>
              <a:t>111</a:t>
            </a:fld>
            <a:endParaRPr lang="en-US" smtClean="0"/>
          </a:p>
        </p:txBody>
      </p:sp>
      <p:graphicFrame>
        <p:nvGraphicFramePr>
          <p:cNvPr id="7" name="Content Placeholder 6"/>
          <p:cNvGraphicFramePr>
            <a:graphicFrameLocks noGrp="1"/>
          </p:cNvGraphicFramePr>
          <p:nvPr>
            <p:ph idx="1"/>
          </p:nvPr>
        </p:nvGraphicFramePr>
        <p:xfrm>
          <a:off x="2209800" y="1905000"/>
          <a:ext cx="4651375" cy="4114800"/>
        </p:xfrm>
        <a:graphic>
          <a:graphicData uri="http://schemas.openxmlformats.org/drawingml/2006/table">
            <a:tbl>
              <a:tblPr/>
              <a:tblGrid>
                <a:gridCol w="3542361"/>
                <a:gridCol w="1109014"/>
              </a:tblGrid>
              <a:tr h="195951">
                <a:tc gridSpan="2">
                  <a:txBody>
                    <a:bodyPr/>
                    <a:lstStyle/>
                    <a:p>
                      <a:pPr marL="0" marR="0" indent="0" algn="ctr">
                        <a:spcBef>
                          <a:spcPts val="0"/>
                        </a:spcBef>
                        <a:spcAft>
                          <a:spcPts val="0"/>
                        </a:spcAft>
                      </a:pPr>
                      <a:r>
                        <a:rPr lang="en-US" sz="1200" b="1" dirty="0">
                          <a:effectLst/>
                          <a:latin typeface="Times New Roman"/>
                          <a:ea typeface="Times New Roman"/>
                        </a:rPr>
                        <a:t>Water, Sewer, &amp; Erosion Maintenance Projects 2011-2012</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5942">
                <a:tc>
                  <a:txBody>
                    <a:bodyPr/>
                    <a:lstStyle/>
                    <a:p>
                      <a:pPr marL="228600" marR="0" indent="-228600" algn="just">
                        <a:spcBef>
                          <a:spcPts val="0"/>
                        </a:spcBef>
                        <a:spcAft>
                          <a:spcPts val="0"/>
                        </a:spcAft>
                      </a:pPr>
                      <a:r>
                        <a:rPr lang="en-US" sz="1200" b="1" dirty="0">
                          <a:effectLst/>
                          <a:latin typeface="Times New Roman"/>
                          <a:ea typeface="Times New Roman"/>
                        </a:rPr>
                        <a:t>Paving Cuts Program</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b="1" dirty="0" smtClean="0">
                          <a:effectLst/>
                          <a:latin typeface="Times New Roman"/>
                          <a:ea typeface="Times New Roman"/>
                        </a:rPr>
                        <a:t>$200,000</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228600" marR="0" indent="-22860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a:effectLst/>
                          <a:latin typeface="Times New Roman"/>
                          <a:ea typeface="Times New Roman"/>
                        </a:rPr>
                        <a:t> </a:t>
                      </a:r>
                      <a:endParaRPr lang="en-US" sz="1800">
                        <a:effectLst/>
                        <a:latin typeface="Times New Roman"/>
                        <a:ea typeface="Times New Roman"/>
                      </a:endParaRPr>
                    </a:p>
                  </a:txBody>
                  <a:tcPr marL="68571" marR="6857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l">
                        <a:spcBef>
                          <a:spcPts val="0"/>
                        </a:spcBef>
                        <a:spcAft>
                          <a:spcPts val="0"/>
                        </a:spcAft>
                      </a:pPr>
                      <a:r>
                        <a:rPr lang="en-US" sz="1200" b="1" dirty="0">
                          <a:effectLst/>
                          <a:latin typeface="Times New Roman"/>
                          <a:ea typeface="Times New Roman"/>
                        </a:rPr>
                        <a:t>Sewer Projects</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a:effectLst/>
                          <a:latin typeface="Times New Roman"/>
                          <a:ea typeface="Times New Roman"/>
                        </a:rPr>
                        <a:t>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a:effectLst/>
                          <a:latin typeface="Times New Roman"/>
                          <a:ea typeface="Times New Roman"/>
                        </a:rPr>
                        <a:t>300 Centennial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dirty="0">
                          <a:effectLst/>
                          <a:latin typeface="Times New Roman"/>
                          <a:ea typeface="Times New Roman"/>
                        </a:rPr>
                        <a:t>$</a:t>
                      </a:r>
                      <a:r>
                        <a:rPr lang="en-US" sz="1200" dirty="0" smtClean="0">
                          <a:effectLst/>
                          <a:latin typeface="Times New Roman"/>
                          <a:ea typeface="Times New Roman"/>
                        </a:rPr>
                        <a:t>187,000</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dirty="0">
                          <a:effectLst/>
                          <a:latin typeface="Times New Roman"/>
                          <a:ea typeface="Times New Roman"/>
                        </a:rPr>
                        <a:t>1200 W. Beltline</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a:effectLst/>
                          <a:latin typeface="Times New Roman"/>
                          <a:ea typeface="Times New Roman"/>
                        </a:rPr>
                        <a:t>108,000</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dirty="0">
                          <a:effectLst/>
                          <a:latin typeface="Times New Roman"/>
                          <a:ea typeface="Times New Roman"/>
                        </a:rPr>
                        <a:t>100 Hyde Park</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a:effectLst/>
                          <a:latin typeface="Times New Roman"/>
                          <a:ea typeface="Times New Roman"/>
                        </a:rPr>
                        <a:t>30,000</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dirty="0">
                          <a:effectLst/>
                          <a:latin typeface="Times New Roman"/>
                          <a:ea typeface="Times New Roman"/>
                        </a:rPr>
                        <a:t>Manhole Rehabilitation</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a:effectLst/>
                          <a:latin typeface="Times New Roman"/>
                          <a:ea typeface="Times New Roman"/>
                        </a:rPr>
                        <a:t>50,000</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b="1" dirty="0">
                          <a:effectLst/>
                          <a:latin typeface="Times New Roman"/>
                          <a:ea typeface="Times New Roman"/>
                        </a:rPr>
                        <a:t>Total Sewer Projects</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b="1" dirty="0">
                          <a:effectLst/>
                          <a:latin typeface="Times New Roman"/>
                          <a:ea typeface="Times New Roman"/>
                        </a:rPr>
                        <a:t>$</a:t>
                      </a:r>
                      <a:r>
                        <a:rPr lang="en-US" sz="1200" b="1" dirty="0" smtClean="0">
                          <a:effectLst/>
                          <a:latin typeface="Times New Roman"/>
                          <a:ea typeface="Times New Roman"/>
                        </a:rPr>
                        <a:t>375,000</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b="1" dirty="0">
                          <a:effectLst/>
                          <a:latin typeface="Times New Roman"/>
                          <a:ea typeface="Times New Roman"/>
                        </a:rPr>
                        <a:t>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b="1">
                          <a:effectLst/>
                          <a:latin typeface="Times New Roman"/>
                          <a:ea typeface="Times New Roman"/>
                        </a:rPr>
                        <a:t>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b="1" dirty="0">
                          <a:effectLst/>
                          <a:latin typeface="Times New Roman"/>
                          <a:ea typeface="Times New Roman"/>
                        </a:rPr>
                        <a:t>Water Line Replacements</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b="1">
                          <a:effectLst/>
                          <a:latin typeface="Times New Roman"/>
                          <a:ea typeface="Times New Roman"/>
                        </a:rPr>
                        <a:t>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803-901 </a:t>
                      </a:r>
                      <a:r>
                        <a:rPr lang="en-US" sz="1200" dirty="0" err="1">
                          <a:effectLst/>
                          <a:latin typeface="Times New Roman"/>
                          <a:ea typeface="Times New Roman"/>
                        </a:rPr>
                        <a:t>Willowcrest</a:t>
                      </a:r>
                      <a:r>
                        <a:rPr lang="en-US" sz="1200" dirty="0">
                          <a:effectLst/>
                          <a:latin typeface="Times New Roman"/>
                          <a:ea typeface="Times New Roman"/>
                        </a:rPr>
                        <a:t>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$ 44,093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309-313 Ridgeview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44,093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2414-2420 Fairway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47,186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1501-1509 </a:t>
                      </a:r>
                      <a:r>
                        <a:rPr lang="en-US" sz="1200" dirty="0" err="1">
                          <a:effectLst/>
                          <a:latin typeface="Times New Roman"/>
                          <a:ea typeface="Times New Roman"/>
                        </a:rPr>
                        <a:t>Willowcrest</a:t>
                      </a:r>
                      <a:r>
                        <a:rPr lang="en-US" sz="1200" dirty="0">
                          <a:effectLst/>
                          <a:latin typeface="Times New Roman"/>
                          <a:ea typeface="Times New Roman"/>
                        </a:rPr>
                        <a:t>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47,380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500-516 Cambridge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92,300</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601-641 </a:t>
                      </a:r>
                      <a:r>
                        <a:rPr lang="en-US" sz="1200" dirty="0" err="1">
                          <a:effectLst/>
                          <a:latin typeface="Times New Roman"/>
                          <a:ea typeface="Times New Roman"/>
                        </a:rPr>
                        <a:t>Rorary</a:t>
                      </a:r>
                      <a:r>
                        <a:rPr lang="en-US" sz="1200" dirty="0">
                          <a:effectLst/>
                          <a:latin typeface="Times New Roman"/>
                          <a:ea typeface="Times New Roman"/>
                        </a:rPr>
                        <a:t>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71,500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1214-1228 Cypress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71,500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a:spcBef>
                          <a:spcPts val="0"/>
                        </a:spcBef>
                        <a:spcAft>
                          <a:spcPts val="0"/>
                        </a:spcAft>
                      </a:pPr>
                      <a:r>
                        <a:rPr lang="en-US" sz="1200" dirty="0">
                          <a:effectLst/>
                          <a:latin typeface="Times New Roman"/>
                          <a:ea typeface="Times New Roman"/>
                        </a:rPr>
                        <a:t>401-423 Georgetown Dr.     </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Times New Roman"/>
                          <a:ea typeface="Times New Roman"/>
                        </a:rPr>
                        <a:t>  93,693 </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dirty="0">
                          <a:effectLst/>
                          <a:latin typeface="Times New Roman"/>
                          <a:ea typeface="Times New Roman"/>
                        </a:rPr>
                        <a:t>3001-3005 North Springs Dr.</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dirty="0">
                          <a:effectLst/>
                          <a:latin typeface="Times New Roman"/>
                          <a:ea typeface="Times New Roman"/>
                        </a:rPr>
                        <a:t>51,895</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942">
                <a:tc>
                  <a:txBody>
                    <a:bodyPr/>
                    <a:lstStyle/>
                    <a:p>
                      <a:pPr marL="0" marR="0" indent="0" algn="just">
                        <a:spcBef>
                          <a:spcPts val="0"/>
                        </a:spcBef>
                        <a:spcAft>
                          <a:spcPts val="0"/>
                        </a:spcAft>
                      </a:pPr>
                      <a:r>
                        <a:rPr lang="en-US" sz="1200" b="1">
                          <a:effectLst/>
                          <a:latin typeface="Times New Roman"/>
                          <a:ea typeface="Times New Roman"/>
                        </a:rPr>
                        <a:t>Total Water Lines</a:t>
                      </a:r>
                      <a:endParaRPr lang="en-US" sz="180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200" b="1" dirty="0">
                          <a:effectLst/>
                          <a:latin typeface="Times New Roman"/>
                          <a:ea typeface="Times New Roman"/>
                        </a:rPr>
                        <a:t>$563,640</a:t>
                      </a:r>
                      <a:endParaRPr lang="en-US" sz="1800" dirty="0">
                        <a:effectLst/>
                        <a:latin typeface="Times New Roman"/>
                        <a:ea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z="2800" b="1" smtClean="0"/>
              <a:t>FY 2011-2012</a:t>
            </a:r>
            <a:br>
              <a:rPr lang="en-US" sz="2800" b="1" smtClean="0"/>
            </a:br>
            <a:r>
              <a:rPr lang="en-US" sz="2800" b="1" smtClean="0"/>
              <a:t>Water and Sewer Fund CIP</a:t>
            </a:r>
            <a:endParaRPr lang="en-US" sz="2800" smtClean="0"/>
          </a:p>
        </p:txBody>
      </p:sp>
      <p:sp>
        <p:nvSpPr>
          <p:cNvPr id="136195" name="Content Placeholder 2"/>
          <p:cNvSpPr>
            <a:spLocks noGrp="1"/>
          </p:cNvSpPr>
          <p:nvPr>
            <p:ph idx="1"/>
          </p:nvPr>
        </p:nvSpPr>
        <p:spPr>
          <a:xfrm>
            <a:off x="566738" y="1752600"/>
            <a:ext cx="8001000" cy="1219200"/>
          </a:xfrm>
        </p:spPr>
        <p:txBody>
          <a:bodyPr/>
          <a:lstStyle/>
          <a:p>
            <a:r>
              <a:rPr lang="en-US" sz="2400" smtClean="0"/>
              <a:t>The Utility CIP program proposes a $3.0 million C.O. issue to fund Water &amp; Sewer System improvements and replacements.</a:t>
            </a:r>
          </a:p>
          <a:p>
            <a:pPr>
              <a:buFont typeface="Wingdings" pitchFamily="2" charset="2"/>
              <a:buNone/>
            </a:pPr>
            <a:endParaRPr lang="en-US" smtClean="0"/>
          </a:p>
        </p:txBody>
      </p:sp>
      <p:sp>
        <p:nvSpPr>
          <p:cNvPr id="136196" name="Rectangle 8"/>
          <p:cNvSpPr>
            <a:spLocks noGrp="1" noChangeArrowheads="1"/>
          </p:cNvSpPr>
          <p:nvPr>
            <p:ph type="sldNum" sz="quarter" idx="12"/>
          </p:nvPr>
        </p:nvSpPr>
        <p:spPr>
          <a:noFill/>
        </p:spPr>
        <p:txBody>
          <a:bodyPr/>
          <a:lstStyle/>
          <a:p>
            <a:fld id="{89133F1E-025E-4F95-A580-01AE08BE4EA3}" type="slidenum">
              <a:rPr lang="en-US" smtClean="0"/>
              <a:pPr/>
              <a:t>112</a:t>
            </a:fld>
            <a:endParaRPr lang="en-US" smtClean="0"/>
          </a:p>
        </p:txBody>
      </p:sp>
      <p:graphicFrame>
        <p:nvGraphicFramePr>
          <p:cNvPr id="6" name="Table 5"/>
          <p:cNvGraphicFramePr>
            <a:graphicFrameLocks noGrp="1"/>
          </p:cNvGraphicFramePr>
          <p:nvPr/>
        </p:nvGraphicFramePr>
        <p:xfrm>
          <a:off x="609600" y="3124200"/>
          <a:ext cx="7772400" cy="2438400"/>
        </p:xfrm>
        <a:graphic>
          <a:graphicData uri="http://schemas.openxmlformats.org/drawingml/2006/table">
            <a:tbl>
              <a:tblPr/>
              <a:tblGrid>
                <a:gridCol w="5919249"/>
                <a:gridCol w="1853151"/>
              </a:tblGrid>
              <a:tr h="276225">
                <a:tc gridSpan="2">
                  <a:txBody>
                    <a:bodyPr/>
                    <a:lstStyle/>
                    <a:p>
                      <a:pPr marL="0" marR="0" indent="0" algn="ctr">
                        <a:spcBef>
                          <a:spcPts val="0"/>
                        </a:spcBef>
                        <a:spcAft>
                          <a:spcPts val="0"/>
                        </a:spcAft>
                      </a:pPr>
                      <a:r>
                        <a:rPr lang="en-US" sz="2000" b="1" dirty="0">
                          <a:latin typeface="Times New Roman"/>
                          <a:ea typeface="Times New Roman"/>
                        </a:rPr>
                        <a:t>Water and Sewer Series </a:t>
                      </a:r>
                      <a:r>
                        <a:rPr lang="en-US" sz="2000" b="1" dirty="0" smtClean="0">
                          <a:latin typeface="Times New Roman"/>
                          <a:ea typeface="Times New Roman"/>
                        </a:rPr>
                        <a:t>2012 </a:t>
                      </a:r>
                      <a:r>
                        <a:rPr lang="en-US" sz="2000" b="1" dirty="0">
                          <a:latin typeface="Times New Roman"/>
                          <a:ea typeface="Times New Roman"/>
                        </a:rPr>
                        <a:t>CIP</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76225">
                <a:tc>
                  <a:txBody>
                    <a:bodyPr/>
                    <a:lstStyle/>
                    <a:p>
                      <a:pPr marL="0" marR="0">
                        <a:spcBef>
                          <a:spcPts val="0"/>
                        </a:spcBef>
                        <a:spcAft>
                          <a:spcPts val="0"/>
                        </a:spcAft>
                      </a:pPr>
                      <a:r>
                        <a:rPr lang="en-US" sz="2000" dirty="0" smtClean="0">
                          <a:latin typeface="Times New Roman"/>
                          <a:ea typeface="Times New Roman"/>
                        </a:rPr>
                        <a:t>Water Line Replacement</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r">
                        <a:spcBef>
                          <a:spcPts val="0"/>
                        </a:spcBef>
                        <a:spcAft>
                          <a:spcPts val="0"/>
                        </a:spcAft>
                      </a:pPr>
                      <a:r>
                        <a:rPr lang="en-US" sz="2000" dirty="0" smtClean="0">
                          <a:latin typeface="Times New Roman"/>
                          <a:ea typeface="Times New Roman"/>
                        </a:rPr>
                        <a:t>$1,650,000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225">
                <a:tc>
                  <a:txBody>
                    <a:bodyPr/>
                    <a:lstStyle/>
                    <a:p>
                      <a:pPr marL="228600" marR="0" indent="-228600" algn="l">
                        <a:spcBef>
                          <a:spcPts val="0"/>
                        </a:spcBef>
                        <a:spcAft>
                          <a:spcPts val="0"/>
                        </a:spcAft>
                      </a:pPr>
                      <a:r>
                        <a:rPr lang="en-US" sz="2000" dirty="0" smtClean="0">
                          <a:latin typeface="Times New Roman"/>
                          <a:ea typeface="Times New Roman"/>
                        </a:rPr>
                        <a:t>Utility Pavement Repair</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r">
                        <a:spcBef>
                          <a:spcPts val="0"/>
                        </a:spcBef>
                        <a:spcAft>
                          <a:spcPts val="0"/>
                        </a:spcAft>
                      </a:pPr>
                      <a:r>
                        <a:rPr lang="en-US" sz="2000" dirty="0" smtClean="0">
                          <a:latin typeface="Times New Roman"/>
                          <a:ea typeface="Times New Roman"/>
                        </a:rPr>
                        <a:t>$400,000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225">
                <a:tc>
                  <a:txBody>
                    <a:bodyPr/>
                    <a:lstStyle/>
                    <a:p>
                      <a:pPr marL="228600" marR="0" indent="-228600" algn="l">
                        <a:spcBef>
                          <a:spcPts val="0"/>
                        </a:spcBef>
                        <a:spcAft>
                          <a:spcPts val="0"/>
                        </a:spcAft>
                      </a:pPr>
                      <a:r>
                        <a:rPr lang="en-US" sz="2000" dirty="0" smtClean="0">
                          <a:latin typeface="Times New Roman"/>
                          <a:ea typeface="Times New Roman"/>
                        </a:rPr>
                        <a:t>Sewer Line Replacement</a:t>
                      </a:r>
                      <a:r>
                        <a:rPr lang="en-US" sz="2000" baseline="0" dirty="0" smtClean="0">
                          <a:latin typeface="Times New Roman"/>
                          <a:ea typeface="Times New Roman"/>
                        </a:rPr>
                        <a:t> (inline)</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2000" dirty="0" smtClean="0">
                          <a:latin typeface="Times New Roman"/>
                          <a:ea typeface="Times New Roman"/>
                        </a:rPr>
                        <a:t>$375,000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228600" marR="0" indent="-228600" algn="l">
                        <a:spcBef>
                          <a:spcPts val="0"/>
                        </a:spcBef>
                        <a:spcAft>
                          <a:spcPts val="0"/>
                        </a:spcAft>
                      </a:pPr>
                      <a:r>
                        <a:rPr lang="en-US" sz="2000" dirty="0" smtClean="0">
                          <a:latin typeface="Times New Roman"/>
                          <a:ea typeface="Times New Roman"/>
                        </a:rPr>
                        <a:t>Utility Paving Cuts</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2000" dirty="0" smtClean="0">
                          <a:latin typeface="Times New Roman"/>
                          <a:ea typeface="Times New Roman"/>
                        </a:rPr>
                        <a:t>$200,000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228600" marR="0" indent="-228600" algn="just">
                        <a:spcBef>
                          <a:spcPts val="0"/>
                        </a:spcBef>
                        <a:spcAft>
                          <a:spcPts val="0"/>
                        </a:spcAft>
                      </a:pPr>
                      <a:r>
                        <a:rPr lang="en-US" sz="2000" dirty="0" smtClean="0">
                          <a:latin typeface="Times New Roman"/>
                          <a:ea typeface="Times New Roman"/>
                        </a:rPr>
                        <a:t>Water</a:t>
                      </a:r>
                      <a:r>
                        <a:rPr lang="en-US" sz="2000" baseline="0" dirty="0" smtClean="0">
                          <a:latin typeface="Times New Roman"/>
                          <a:ea typeface="Times New Roman"/>
                        </a:rPr>
                        <a:t> Meter Replacement</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2000" dirty="0" smtClean="0">
                          <a:latin typeface="Times New Roman"/>
                          <a:ea typeface="Times New Roman"/>
                        </a:rPr>
                        <a:t>$200,000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228600" marR="0" indent="-228600" algn="l">
                        <a:spcBef>
                          <a:spcPts val="0"/>
                        </a:spcBef>
                        <a:spcAft>
                          <a:spcPts val="0"/>
                        </a:spcAft>
                      </a:pPr>
                      <a:r>
                        <a:rPr lang="en-US" sz="2000" dirty="0" smtClean="0">
                          <a:latin typeface="Times New Roman"/>
                          <a:ea typeface="Times New Roman"/>
                        </a:rPr>
                        <a:t>2012 </a:t>
                      </a:r>
                      <a:r>
                        <a:rPr lang="en-US" sz="2000" dirty="0">
                          <a:latin typeface="Times New Roman"/>
                          <a:ea typeface="Times New Roman"/>
                        </a:rPr>
                        <a:t>G&amp;A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2000" dirty="0" smtClean="0">
                          <a:latin typeface="Times New Roman"/>
                          <a:ea typeface="Times New Roman"/>
                        </a:rPr>
                        <a:t>$175,000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228600" marR="0" indent="-228600" algn="r">
                        <a:spcBef>
                          <a:spcPts val="0"/>
                        </a:spcBef>
                        <a:spcAft>
                          <a:spcPts val="0"/>
                        </a:spcAft>
                      </a:pPr>
                      <a:r>
                        <a:rPr lang="en-US" sz="2000" b="1" dirty="0">
                          <a:latin typeface="Times New Roman"/>
                          <a:ea typeface="Times New Roman"/>
                        </a:rPr>
                        <a:t>Total</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2000" b="1" dirty="0">
                          <a:latin typeface="Times New Roman"/>
                          <a:ea typeface="Times New Roman"/>
                        </a:rPr>
                        <a:t>$</a:t>
                      </a:r>
                      <a:r>
                        <a:rPr lang="en-US" sz="2000" b="1" dirty="0" smtClean="0">
                          <a:latin typeface="Times New Roman"/>
                          <a:ea typeface="Times New Roman"/>
                        </a:rPr>
                        <a:t>3,000,000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b="1" smtClean="0"/>
              <a:t>Line Items in Excess of $25,000</a:t>
            </a:r>
          </a:p>
        </p:txBody>
      </p:sp>
      <p:graphicFrame>
        <p:nvGraphicFramePr>
          <p:cNvPr id="5" name="Content Placeholder 4"/>
          <p:cNvGraphicFramePr>
            <a:graphicFrameLocks noGrp="1"/>
          </p:cNvGraphicFramePr>
          <p:nvPr>
            <p:ph idx="1"/>
          </p:nvPr>
        </p:nvGraphicFramePr>
        <p:xfrm>
          <a:off x="2133600" y="1676400"/>
          <a:ext cx="4648200" cy="4502150"/>
        </p:xfrm>
        <a:graphic>
          <a:graphicData uri="http://schemas.openxmlformats.org/drawingml/2006/table">
            <a:tbl>
              <a:tblPr/>
              <a:tblGrid>
                <a:gridCol w="572509"/>
                <a:gridCol w="1719545"/>
                <a:gridCol w="1289346"/>
                <a:gridCol w="957040"/>
                <a:gridCol w="109759"/>
              </a:tblGrid>
              <a:tr h="438149">
                <a:tc gridSpan="5">
                  <a:txBody>
                    <a:bodyPr/>
                    <a:lstStyle/>
                    <a:p>
                      <a:pPr marL="0" marR="0" algn="ctr">
                        <a:lnSpc>
                          <a:spcPct val="115000"/>
                        </a:lnSpc>
                        <a:spcBef>
                          <a:spcPts val="0"/>
                        </a:spcBef>
                        <a:spcAft>
                          <a:spcPts val="0"/>
                        </a:spcAft>
                      </a:pPr>
                      <a:r>
                        <a:rPr lang="en-US" sz="900" b="1" dirty="0">
                          <a:effectLst/>
                          <a:latin typeface="Times New Roman"/>
                          <a:ea typeface="Calibri"/>
                          <a:cs typeface="Times New Roman"/>
                        </a:rPr>
                        <a:t>WATER AND SEWER</a:t>
                      </a:r>
                      <a:endParaRPr lang="en-US" sz="9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Times New Roman"/>
                          <a:ea typeface="Calibri"/>
                          <a:cs typeface="Times New Roman"/>
                        </a:rPr>
                        <a:t>- </a:t>
                      </a:r>
                      <a:r>
                        <a:rPr lang="en-US" sz="800" dirty="0">
                          <a:effectLst/>
                          <a:latin typeface="Times New Roman"/>
                          <a:ea typeface="Calibri"/>
                          <a:cs typeface="Times New Roman"/>
                        </a:rPr>
                        <a:t>Operations Line Item Expenditures Excluding Transfers (Variances in Excess of $25,000)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800" dirty="0">
                          <a:effectLst/>
                          <a:latin typeface="Times New Roman"/>
                          <a:ea typeface="Calibri"/>
                          <a:cs typeface="Times New Roman"/>
                        </a:rPr>
                        <a:t>2010-2011 Estimated – 2011-2012 Proposed</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734">
                <a:tc gridSpan="3">
                  <a:txBody>
                    <a:bodyPr/>
                    <a:lstStyle/>
                    <a:p>
                      <a:pPr marL="0" marR="0">
                        <a:lnSpc>
                          <a:spcPct val="115000"/>
                        </a:lnSpc>
                        <a:spcBef>
                          <a:spcPts val="0"/>
                        </a:spcBef>
                        <a:spcAft>
                          <a:spcPts val="0"/>
                        </a:spcAft>
                      </a:pPr>
                      <a:r>
                        <a:rPr lang="en-US" sz="900" b="1" dirty="0">
                          <a:effectLst/>
                          <a:latin typeface="Times New Roman"/>
                          <a:ea typeface="Calibri"/>
                          <a:cs typeface="Times New Roman"/>
                        </a:rPr>
                        <a:t>Overall Water &amp; Sewer Fund Operating Expenditure Increase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900" b="1">
                          <a:effectLst/>
                          <a:latin typeface="Times New Roman"/>
                          <a:ea typeface="Calibri"/>
                          <a:cs typeface="Times New Roman"/>
                        </a:rPr>
                        <a:t>$1,901,797</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070">
                <a:tc>
                  <a:txBody>
                    <a:bodyPr/>
                    <a:lstStyle/>
                    <a:p>
                      <a:pPr marL="0" marR="0">
                        <a:lnSpc>
                          <a:spcPct val="115000"/>
                        </a:lnSpc>
                        <a:spcBef>
                          <a:spcPts val="0"/>
                        </a:spcBef>
                        <a:spcAft>
                          <a:spcPts val="0"/>
                        </a:spcAft>
                      </a:pPr>
                      <a:r>
                        <a:rPr lang="en-US" sz="900" b="1" dirty="0">
                          <a:effectLst/>
                          <a:latin typeface="Times New Roman"/>
                          <a:ea typeface="Calibri"/>
                          <a:cs typeface="Times New Roman"/>
                        </a:rPr>
                        <a:t>1102-2999</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imes New Roman"/>
                          <a:ea typeface="Calibri"/>
                          <a:cs typeface="Times New Roman"/>
                        </a:rPr>
                        <a:t>Personal Services</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b="1">
                          <a:effectLst/>
                          <a:latin typeface="Times New Roman"/>
                          <a:ea typeface="Calibri"/>
                          <a:cs typeface="Times New Roman"/>
                        </a:rPr>
                        <a:t>$209,317</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900" dirty="0">
                          <a:effectLst/>
                          <a:latin typeface="Times New Roman"/>
                          <a:ea typeface="Calibri"/>
                          <a:cs typeface="Times New Roman"/>
                        </a:rPr>
                        <a:t>1103 – Operations Hourly</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$135,933</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7734">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900" dirty="0">
                          <a:effectLst/>
                          <a:latin typeface="Times New Roman"/>
                          <a:ea typeface="Calibri"/>
                          <a:cs typeface="Times New Roman"/>
                        </a:rPr>
                        <a:t>2101 – Insurance - Personnel</a:t>
                      </a:r>
                      <a:endParaRPr lang="en-US" sz="900" dirty="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$160,219</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900" dirty="0">
                          <a:effectLst/>
                          <a:latin typeface="Times New Roman"/>
                          <a:ea typeface="Calibri"/>
                          <a:cs typeface="Times New Roman"/>
                        </a:rPr>
                        <a:t>2301 – </a:t>
                      </a:r>
                      <a:r>
                        <a:rPr lang="en-US" sz="900" dirty="0" err="1">
                          <a:effectLst/>
                          <a:latin typeface="Times New Roman"/>
                          <a:ea typeface="Calibri"/>
                          <a:cs typeface="Times New Roman"/>
                        </a:rPr>
                        <a:t>TMRS</a:t>
                      </a:r>
                      <a:endParaRPr lang="en-US" sz="900" dirty="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($113,733)</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900" dirty="0">
                          <a:effectLst/>
                          <a:latin typeface="Times New Roman"/>
                          <a:ea typeface="Calibri"/>
                          <a:cs typeface="Times New Roman"/>
                        </a:rPr>
                        <a:t>2921 - Training</a:t>
                      </a:r>
                      <a:endParaRPr lang="en-US" sz="900" dirty="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$31,511</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solidFill>
                            <a:srgbClr val="000000"/>
                          </a:solidFill>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Calibri"/>
                          <a:cs typeface="Times New Roman"/>
                        </a:rPr>
                        <a:t>2941 – Comp. Abs – Sick Leave</a:t>
                      </a:r>
                      <a:endParaRPr lang="en-US" sz="900" dirty="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($47,000)</a:t>
                      </a:r>
                      <a:endParaRPr lang="en-US" sz="90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solidFill>
                            <a:srgbClr val="000000"/>
                          </a:solidFill>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7122">
                <a:tc>
                  <a:txBody>
                    <a:bodyPr/>
                    <a:lstStyle/>
                    <a:p>
                      <a:pPr marL="0" marR="0">
                        <a:lnSpc>
                          <a:spcPct val="115000"/>
                        </a:lnSpc>
                        <a:spcBef>
                          <a:spcPts val="0"/>
                        </a:spcBef>
                        <a:spcAft>
                          <a:spcPts val="0"/>
                        </a:spcAft>
                      </a:pPr>
                      <a:r>
                        <a:rPr lang="en-US" sz="900" b="1" dirty="0">
                          <a:effectLst/>
                          <a:latin typeface="Times New Roman"/>
                          <a:ea typeface="Calibri"/>
                          <a:cs typeface="Times New Roman"/>
                        </a:rPr>
                        <a:t>3201-3499</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imes New Roman"/>
                          <a:ea typeface="Calibri"/>
                          <a:cs typeface="Times New Roman"/>
                        </a:rPr>
                        <a:t>Professional Services</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b="1">
                          <a:effectLst/>
                          <a:latin typeface="Times New Roman"/>
                          <a:ea typeface="Calibri"/>
                          <a:cs typeface="Times New Roman"/>
                        </a:rPr>
                        <a:t>$53,959</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0">
                          <a:effectLst/>
                          <a:latin typeface="Calibri"/>
                          <a:ea typeface="Times New Roman"/>
                          <a:cs typeface="Times New Roman"/>
                        </a:rPr>
                        <a:t>3499 – Other Professional Services</a:t>
                      </a:r>
                      <a:endParaRPr lang="en-US" sz="800" b="1">
                        <a:effectLst/>
                        <a:latin typeface="Calibri"/>
                        <a:ea typeface="Times New Roman"/>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$52,677</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nSpc>
                          <a:spcPct val="115000"/>
                        </a:lnSpc>
                        <a:spcBef>
                          <a:spcPts val="0"/>
                        </a:spcBef>
                        <a:spcAft>
                          <a:spcPts val="0"/>
                        </a:spcAft>
                      </a:pPr>
                      <a:r>
                        <a:rPr lang="en-US" sz="900" b="1" dirty="0">
                          <a:effectLst/>
                          <a:latin typeface="Times New Roman"/>
                          <a:ea typeface="Calibri"/>
                          <a:cs typeface="Times New Roman"/>
                        </a:rPr>
                        <a:t>4101-4599</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effectLst/>
                          <a:latin typeface="Times New Roman"/>
                          <a:ea typeface="Calibri"/>
                          <a:cs typeface="Times New Roman"/>
                        </a:rPr>
                        <a:t>Maintenance</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b="1">
                          <a:effectLst/>
                          <a:latin typeface="Times New Roman"/>
                          <a:ea typeface="Calibri"/>
                          <a:cs typeface="Times New Roman"/>
                        </a:rPr>
                        <a:t>$2,020,506</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800" b="0">
                          <a:effectLst/>
                          <a:latin typeface="Calibri"/>
                          <a:ea typeface="Times New Roman"/>
                          <a:cs typeface="Times New Roman"/>
                        </a:rPr>
                        <a:t>4111 - Water – NTMWD</a:t>
                      </a:r>
                      <a:endParaRPr lang="en-US" sz="800" b="1">
                        <a:effectLst/>
                        <a:latin typeface="Calibri"/>
                        <a:ea typeface="Times New Roman"/>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$1,5742,704</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7734">
                <a:tc>
                  <a:txBody>
                    <a:bodyPr/>
                    <a:lstStyle/>
                    <a:p>
                      <a:pPr marL="0" marR="0">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800" b="0">
                          <a:effectLst/>
                          <a:latin typeface="Calibri"/>
                          <a:ea typeface="Times New Roman"/>
                          <a:cs typeface="Times New Roman"/>
                        </a:rPr>
                        <a:t>4134 – Sewer - NTMWD  Reg. System</a:t>
                      </a:r>
                      <a:endParaRPr lang="en-US" sz="800" b="1">
                        <a:effectLst/>
                        <a:latin typeface="Calibri"/>
                        <a:ea typeface="Times New Roman"/>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$131,049</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800" b="0" dirty="0">
                          <a:effectLst/>
                          <a:latin typeface="Calibri"/>
                          <a:ea typeface="Times New Roman"/>
                          <a:cs typeface="Times New Roman"/>
                        </a:rPr>
                        <a:t>4134 - Sewer - </a:t>
                      </a:r>
                      <a:r>
                        <a:rPr lang="en-US" sz="800" b="0" dirty="0" err="1">
                          <a:effectLst/>
                          <a:latin typeface="Calibri"/>
                          <a:ea typeface="Times New Roman"/>
                          <a:cs typeface="Times New Roman"/>
                        </a:rPr>
                        <a:t>NTMWD</a:t>
                      </a:r>
                      <a:r>
                        <a:rPr lang="en-US" sz="800" b="0" dirty="0">
                          <a:effectLst/>
                          <a:latin typeface="Calibri"/>
                          <a:ea typeface="Times New Roman"/>
                          <a:cs typeface="Times New Roman"/>
                        </a:rPr>
                        <a:t> Upper East Fork</a:t>
                      </a:r>
                      <a:endParaRPr lang="en-US" sz="800" b="1" dirty="0">
                        <a:effectLst/>
                        <a:latin typeface="Calibri"/>
                        <a:ea typeface="Times New Roman"/>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$57,149</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800" b="0">
                          <a:effectLst/>
                          <a:latin typeface="Calibri"/>
                          <a:ea typeface="Times New Roman"/>
                          <a:cs typeface="Times New Roman"/>
                        </a:rPr>
                        <a:t>4141 – Sewer - Dallas</a:t>
                      </a:r>
                      <a:endParaRPr lang="en-US" sz="800" b="1">
                        <a:effectLst/>
                        <a:latin typeface="Calibri"/>
                        <a:ea typeface="Times New Roman"/>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$88,651</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800" b="0" dirty="0">
                          <a:effectLst/>
                          <a:latin typeface="Calibri"/>
                          <a:ea typeface="Times New Roman"/>
                          <a:cs typeface="Times New Roman"/>
                        </a:rPr>
                        <a:t>4142 – Sewer – Garland</a:t>
                      </a:r>
                      <a:endParaRPr lang="en-US" sz="800" b="1" dirty="0">
                        <a:effectLst/>
                        <a:latin typeface="Calibri"/>
                        <a:ea typeface="Times New Roman"/>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$101,729</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800" b="0" dirty="0">
                          <a:effectLst/>
                          <a:latin typeface="Calibri"/>
                          <a:ea typeface="Times New Roman"/>
                          <a:cs typeface="Times New Roman"/>
                        </a:rPr>
                        <a:t>4303 - Radio</a:t>
                      </a:r>
                      <a:endParaRPr lang="en-US" sz="800" b="1" dirty="0">
                        <a:effectLst/>
                        <a:latin typeface="Calibri"/>
                        <a:ea typeface="Times New Roman"/>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$273,481</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800" b="0" dirty="0">
                          <a:effectLst/>
                          <a:latin typeface="Calibri"/>
                          <a:ea typeface="Times New Roman"/>
                          <a:cs typeface="Times New Roman"/>
                        </a:rPr>
                        <a:t>4358 – Standpipes and Reservoirs</a:t>
                      </a:r>
                      <a:endParaRPr lang="en-US" sz="800" b="1" dirty="0">
                        <a:effectLst/>
                        <a:latin typeface="Calibri"/>
                        <a:ea typeface="Times New Roman"/>
                        <a:cs typeface="Times New Roman"/>
                      </a:endParaRPr>
                    </a:p>
                  </a:txBody>
                  <a:tcPr marL="11481" marR="11481"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($193,100)</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a:noFill/>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0" dirty="0">
                          <a:effectLst/>
                          <a:latin typeface="Calibri"/>
                          <a:ea typeface="Times New Roman"/>
                          <a:cs typeface="Times New Roman"/>
                        </a:rPr>
                        <a:t>4531 – Paving Cuts</a:t>
                      </a:r>
                      <a:endParaRPr lang="en-US" sz="800" b="1" dirty="0">
                        <a:effectLst/>
                        <a:latin typeface="Calibri"/>
                        <a:ea typeface="Times New Roman"/>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$33,000</a:t>
                      </a:r>
                      <a:endParaRPr lang="en-US" sz="90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5188">
                <a:tc>
                  <a:txBody>
                    <a:bodyPr/>
                    <a:lstStyle/>
                    <a:p>
                      <a:pPr marL="0" marR="0">
                        <a:lnSpc>
                          <a:spcPct val="115000"/>
                        </a:lnSpc>
                        <a:spcBef>
                          <a:spcPts val="0"/>
                        </a:spcBef>
                        <a:spcAft>
                          <a:spcPts val="0"/>
                        </a:spcAft>
                      </a:pPr>
                      <a:r>
                        <a:rPr lang="en-US" sz="900" b="1">
                          <a:effectLst/>
                          <a:latin typeface="Times New Roman"/>
                          <a:ea typeface="Calibri"/>
                          <a:cs typeface="Times New Roman"/>
                        </a:rPr>
                        <a:t>5201-5999</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imes New Roman"/>
                          <a:ea typeface="Calibri"/>
                          <a:cs typeface="Times New Roman"/>
                        </a:rPr>
                        <a:t>Contracts</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b="1">
                          <a:effectLst/>
                          <a:latin typeface="Times New Roman"/>
                          <a:ea typeface="Calibri"/>
                          <a:cs typeface="Times New Roman"/>
                        </a:rPr>
                        <a:t>($16,502)</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Calibri"/>
                          <a:cs typeface="Times New Roman"/>
                        </a:rPr>
                        <a:t>5999 – Other Unclassified</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($85,119)</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16">
                <a:tc>
                  <a:txBody>
                    <a:bodyPr/>
                    <a:lstStyle/>
                    <a:p>
                      <a:pPr marL="0" marR="0">
                        <a:lnSpc>
                          <a:spcPct val="115000"/>
                        </a:lnSpc>
                        <a:spcBef>
                          <a:spcPts val="0"/>
                        </a:spcBef>
                        <a:spcAft>
                          <a:spcPts val="0"/>
                        </a:spcAft>
                      </a:pPr>
                      <a:r>
                        <a:rPr lang="en-US" sz="900" b="1">
                          <a:effectLst/>
                          <a:latin typeface="Times New Roman"/>
                          <a:ea typeface="Calibri"/>
                          <a:cs typeface="Times New Roman"/>
                        </a:rPr>
                        <a:t>6101-6562</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Times New Roman"/>
                          <a:ea typeface="Calibri"/>
                          <a:cs typeface="Times New Roman"/>
                        </a:rPr>
                        <a:t>Supplies</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b="1">
                          <a:effectLst/>
                          <a:latin typeface="Times New Roman"/>
                          <a:ea typeface="Calibri"/>
                          <a:cs typeface="Times New Roman"/>
                        </a:rPr>
                        <a:t>($163,765)</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800" b="0">
                          <a:effectLst/>
                          <a:latin typeface="Calibri"/>
                          <a:ea typeface="Times New Roman"/>
                          <a:cs typeface="Times New Roman"/>
                        </a:rPr>
                        <a:t>6211 – Light and Power</a:t>
                      </a:r>
                      <a:endParaRPr lang="en-US" sz="800" b="1">
                        <a:effectLst/>
                        <a:latin typeface="Calibri"/>
                        <a:ea typeface="Times New Roman"/>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$37,451</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0">
                          <a:effectLst/>
                          <a:latin typeface="Calibri"/>
                          <a:ea typeface="Times New Roman"/>
                          <a:cs typeface="Times New Roman"/>
                        </a:rPr>
                        <a:t>6999 - Prior Year Encumbrances</a:t>
                      </a:r>
                      <a:endParaRPr lang="en-US" sz="800" b="1">
                        <a:effectLst/>
                        <a:latin typeface="Calibri"/>
                        <a:ea typeface="Times New Roman"/>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($228,522)</a:t>
                      </a:r>
                      <a:endParaRPr lang="en-US" sz="900" dirty="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7734">
                <a:tc>
                  <a:txBody>
                    <a:bodyPr/>
                    <a:lstStyle/>
                    <a:p>
                      <a:pPr marL="0" marR="0">
                        <a:lnSpc>
                          <a:spcPct val="115000"/>
                        </a:lnSpc>
                        <a:spcBef>
                          <a:spcPts val="0"/>
                        </a:spcBef>
                        <a:spcAft>
                          <a:spcPts val="0"/>
                        </a:spcAft>
                      </a:pPr>
                      <a:r>
                        <a:rPr lang="en-US" sz="900" b="1">
                          <a:effectLst/>
                          <a:latin typeface="Times New Roman"/>
                          <a:ea typeface="Calibri"/>
                          <a:cs typeface="Times New Roman"/>
                        </a:rPr>
                        <a:t>7102-7499</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effectLst/>
                          <a:latin typeface="Times New Roman"/>
                          <a:ea typeface="Calibri"/>
                          <a:cs typeface="Times New Roman"/>
                        </a:rPr>
                        <a:t>Capital</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b="1" dirty="0">
                          <a:effectLst/>
                          <a:latin typeface="Times New Roman"/>
                          <a:ea typeface="Calibri"/>
                          <a:cs typeface="Times New Roman"/>
                        </a:rPr>
                        <a:t>($201,718)</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effectLst/>
                          <a:latin typeface="Times New Roman"/>
                          <a:ea typeface="Calibri"/>
                          <a:cs typeface="Times New Roman"/>
                        </a:rPr>
                        <a:t> </a:t>
                      </a:r>
                      <a:endParaRPr lang="en-US" sz="70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
                <a:tc>
                  <a:txBody>
                    <a:bodyPr/>
                    <a:lstStyle/>
                    <a:p>
                      <a:pPr marL="0" marR="0">
                        <a:lnSpc>
                          <a:spcPct val="115000"/>
                        </a:lnSpc>
                        <a:spcBef>
                          <a:spcPts val="0"/>
                        </a:spcBef>
                        <a:spcAft>
                          <a:spcPts val="0"/>
                        </a:spcAft>
                      </a:pPr>
                      <a:r>
                        <a:rPr lang="en-US" sz="900">
                          <a:effectLst/>
                          <a:latin typeface="Times New Roman"/>
                          <a:ea typeface="Calibri"/>
                          <a:cs typeface="Times New Roman"/>
                        </a:rPr>
                        <a:t> </a:t>
                      </a:r>
                      <a:endParaRPr lang="en-US" sz="900">
                        <a:effectLst/>
                        <a:latin typeface="Calibri"/>
                        <a:ea typeface="Calibri"/>
                        <a:cs typeface="Times New Roman"/>
                      </a:endParaRPr>
                    </a:p>
                  </a:txBody>
                  <a:tcPr marL="11481" marR="114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Calibri"/>
                          <a:cs typeface="Times New Roman"/>
                        </a:rPr>
                        <a:t>7421 - Vehicles</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a:effectLst/>
                          <a:latin typeface="Times New Roman"/>
                          <a:ea typeface="Calibri"/>
                          <a:cs typeface="Times New Roman"/>
                        </a:rPr>
                        <a:t>($223,689)</a:t>
                      </a:r>
                      <a:endParaRPr lang="en-US" sz="90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900" dirty="0">
                          <a:effectLst/>
                          <a:latin typeface="Times New Roman"/>
                          <a:ea typeface="Calibri"/>
                          <a:cs typeface="Times New Roman"/>
                        </a:rPr>
                        <a:t> </a:t>
                      </a:r>
                      <a:endParaRPr lang="en-US" sz="900" dirty="0">
                        <a:effectLst/>
                        <a:latin typeface="Calibri"/>
                        <a:ea typeface="Calibri"/>
                        <a:cs typeface="Times New Roman"/>
                      </a:endParaRPr>
                    </a:p>
                  </a:txBody>
                  <a:tcPr marL="11481" marR="1148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dirty="0">
                          <a:effectLst/>
                          <a:latin typeface="Times New Roman"/>
                          <a:ea typeface="Calibri"/>
                          <a:cs typeface="Times New Roman"/>
                        </a:rPr>
                        <a:t> </a:t>
                      </a:r>
                      <a:endParaRPr lang="en-US" sz="700" dirty="0">
                        <a:effectLst/>
                        <a:latin typeface="Calibri"/>
                        <a:ea typeface="Calibri"/>
                        <a:cs typeface="Times New Roman"/>
                      </a:endParaRPr>
                    </a:p>
                  </a:txBody>
                  <a:tcPr marL="11481" marR="114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7361" name="Slide Number Placeholder 3"/>
          <p:cNvSpPr>
            <a:spLocks noGrp="1"/>
          </p:cNvSpPr>
          <p:nvPr>
            <p:ph type="sldNum" sz="quarter" idx="12"/>
          </p:nvPr>
        </p:nvSpPr>
        <p:spPr>
          <a:noFill/>
        </p:spPr>
        <p:txBody>
          <a:bodyPr/>
          <a:lstStyle/>
          <a:p>
            <a:fld id="{1E140F0A-FBBD-4BB7-B56A-27675FE04A77}" type="slidenum">
              <a:rPr lang="en-US" smtClean="0"/>
              <a:pPr/>
              <a:t>113</a:t>
            </a:fld>
            <a:endParaRPr lang="en-US"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b="1" smtClean="0"/>
              <a:t>City of Richardson, Texas</a:t>
            </a:r>
            <a:endParaRPr lang="en-US" smtClean="0"/>
          </a:p>
        </p:txBody>
      </p:sp>
      <p:sp>
        <p:nvSpPr>
          <p:cNvPr id="138243" name="Content Placeholder 2"/>
          <p:cNvSpPr>
            <a:spLocks noGrp="1"/>
          </p:cNvSpPr>
          <p:nvPr>
            <p:ph idx="1"/>
          </p:nvPr>
        </p:nvSpPr>
        <p:spPr>
          <a:xfrm>
            <a:off x="566738" y="2438400"/>
            <a:ext cx="8001000" cy="1676400"/>
          </a:xfrm>
        </p:spPr>
        <p:txBody>
          <a:bodyPr/>
          <a:lstStyle/>
          <a:p>
            <a:pPr algn="ctr">
              <a:buFont typeface="Wingdings" pitchFamily="2" charset="2"/>
              <a:buNone/>
            </a:pPr>
            <a:r>
              <a:rPr lang="en-US" sz="4000" b="1" smtClean="0"/>
              <a:t>Solid Waste Services Fund</a:t>
            </a:r>
            <a:endParaRPr lang="en-US" sz="2400" b="1" smtClean="0">
              <a:solidFill>
                <a:srgbClr val="FF0000"/>
              </a:solidFill>
            </a:endParaRPr>
          </a:p>
        </p:txBody>
      </p:sp>
      <p:pic>
        <p:nvPicPr>
          <p:cNvPr id="143365" name="Picture 5" descr="Trash Collection Truck"/>
          <p:cNvPicPr>
            <a:picLocks noChangeAspect="1" noChangeArrowheads="1"/>
          </p:cNvPicPr>
          <p:nvPr/>
        </p:nvPicPr>
        <p:blipFill>
          <a:blip r:embed="rId2" cstate="print"/>
          <a:srcRect/>
          <a:stretch>
            <a:fillRect/>
          </a:stretch>
        </p:blipFill>
        <p:spPr bwMode="auto">
          <a:xfrm>
            <a:off x="609600" y="3273425"/>
            <a:ext cx="2249488" cy="1679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3368" name="Picture 8" descr="http://www.next100.com/Landfill--D'Arcy%20Norman.JPG"/>
          <p:cNvPicPr>
            <a:picLocks noChangeAspect="1" noChangeArrowheads="1"/>
          </p:cNvPicPr>
          <p:nvPr/>
        </p:nvPicPr>
        <p:blipFill>
          <a:blip r:embed="rId3" cstate="print"/>
          <a:srcRect/>
          <a:stretch>
            <a:fillRect/>
          </a:stretch>
        </p:blipFill>
        <p:spPr bwMode="auto">
          <a:xfrm>
            <a:off x="2971800" y="3273425"/>
            <a:ext cx="2514600" cy="167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6"/>
          <p:cNvPicPr>
            <a:picLocks noChangeAspect="1"/>
          </p:cNvPicPr>
          <p:nvPr/>
        </p:nvPicPr>
        <p:blipFill>
          <a:blip r:embed="rId4" cstate="print"/>
          <a:srcRect/>
          <a:stretch>
            <a:fillRect/>
          </a:stretch>
        </p:blipFill>
        <p:spPr bwMode="auto">
          <a:xfrm>
            <a:off x="5638800" y="3273425"/>
            <a:ext cx="2438400" cy="1662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247" name="Rectangle 8"/>
          <p:cNvSpPr>
            <a:spLocks noGrp="1" noChangeArrowheads="1"/>
          </p:cNvSpPr>
          <p:nvPr>
            <p:ph type="sldNum" sz="quarter" idx="12"/>
          </p:nvPr>
        </p:nvSpPr>
        <p:spPr>
          <a:noFill/>
        </p:spPr>
        <p:txBody>
          <a:bodyPr/>
          <a:lstStyle/>
          <a:p>
            <a:fld id="{26C31FF3-2B47-4BBF-A4E5-2CC597FBF4A7}" type="slidenum">
              <a:rPr lang="en-US" smtClean="0"/>
              <a:pPr/>
              <a:t>114</a:t>
            </a:fld>
            <a:endParaRPr lang="en-US"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609600" y="304800"/>
            <a:ext cx="8001000" cy="1216025"/>
          </a:xfrm>
        </p:spPr>
        <p:txBody>
          <a:bodyPr/>
          <a:lstStyle/>
          <a:p>
            <a:r>
              <a:rPr lang="en-US" sz="4000" b="1" smtClean="0"/>
              <a:t>FY 2011-2012</a:t>
            </a:r>
            <a:br>
              <a:rPr lang="en-US" sz="4000" b="1" smtClean="0"/>
            </a:br>
            <a:r>
              <a:rPr lang="en-US" sz="4000" b="1" smtClean="0"/>
              <a:t>Solid Waste Fund</a:t>
            </a:r>
            <a:endParaRPr lang="en-US" smtClean="0"/>
          </a:p>
        </p:txBody>
      </p:sp>
      <p:graphicFrame>
        <p:nvGraphicFramePr>
          <p:cNvPr id="5" name="Table 4"/>
          <p:cNvGraphicFramePr>
            <a:graphicFrameLocks noGrp="1"/>
          </p:cNvGraphicFramePr>
          <p:nvPr/>
        </p:nvGraphicFramePr>
        <p:xfrm>
          <a:off x="609600" y="1905000"/>
          <a:ext cx="7848600" cy="3657600"/>
        </p:xfrm>
        <a:graphic>
          <a:graphicData uri="http://schemas.openxmlformats.org/drawingml/2006/table">
            <a:tbl>
              <a:tblPr/>
              <a:tblGrid>
                <a:gridCol w="2958853"/>
                <a:gridCol w="1222437"/>
                <a:gridCol w="1222437"/>
                <a:gridCol w="1222437"/>
                <a:gridCol w="1222437"/>
              </a:tblGrid>
              <a:tr h="321836">
                <a:tc gridSpan="5">
                  <a:txBody>
                    <a:bodyPr/>
                    <a:lstStyle/>
                    <a:p>
                      <a:pPr marL="0" marR="0" algn="l">
                        <a:spcBef>
                          <a:spcPts val="0"/>
                        </a:spcBef>
                        <a:spcAft>
                          <a:spcPts val="0"/>
                        </a:spcAft>
                      </a:pPr>
                      <a:r>
                        <a:rPr lang="en-US" sz="1600" b="1" dirty="0">
                          <a:latin typeface="Times New Roman"/>
                          <a:ea typeface="Times New Roman"/>
                        </a:rPr>
                        <a:t>Solid Waste Services Fund</a:t>
                      </a: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917">
                <a:tc>
                  <a:txBody>
                    <a:bodyPr/>
                    <a:lstStyle/>
                    <a:p>
                      <a:pPr marL="0" marR="0" algn="ctr">
                        <a:spcBef>
                          <a:spcPts val="0"/>
                        </a:spcBef>
                        <a:spcAft>
                          <a:spcPts val="0"/>
                        </a:spcAft>
                      </a:pP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rPr>
                        <a:t>Actual</a:t>
                      </a:r>
                      <a:endParaRPr lang="en-US" sz="16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rPr>
                        <a:t>Budget</a:t>
                      </a:r>
                      <a:endParaRPr lang="en-US" sz="16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rPr>
                        <a:t>Estimated</a:t>
                      </a:r>
                      <a:endParaRPr lang="en-US" sz="16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rPr>
                        <a:t>Proposed</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301917">
                <a:tc>
                  <a:txBody>
                    <a:bodyPr/>
                    <a:lstStyle/>
                    <a:p>
                      <a:pPr marL="0" marR="0" algn="ctr">
                        <a:spcBef>
                          <a:spcPts val="0"/>
                        </a:spcBef>
                        <a:spcAft>
                          <a:spcPts val="0"/>
                        </a:spcAft>
                      </a:pP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2009-2010</a:t>
                      </a:r>
                      <a:endParaRPr lang="en-US" sz="16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2010-2011</a:t>
                      </a:r>
                      <a:endParaRPr lang="en-US" sz="16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2010-2011</a:t>
                      </a:r>
                      <a:endParaRPr lang="en-US" sz="16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2011-2012</a:t>
                      </a:r>
                      <a:endParaRPr lang="en-US" sz="16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7158">
                <a:tc>
                  <a:txBody>
                    <a:bodyPr/>
                    <a:lstStyle/>
                    <a:p>
                      <a:pPr marL="0" marR="0">
                        <a:spcBef>
                          <a:spcPts val="0"/>
                        </a:spcBef>
                        <a:spcAft>
                          <a:spcPts val="0"/>
                        </a:spcAft>
                      </a:pPr>
                      <a:r>
                        <a:rPr lang="en-US" sz="1600" dirty="0">
                          <a:latin typeface="Times New Roman"/>
                          <a:ea typeface="Times New Roman"/>
                        </a:rPr>
                        <a:t>Beginning Fund Balance</a:t>
                      </a: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smtClean="0">
                          <a:latin typeface="Times New Roman"/>
                          <a:ea typeface="Times New Roman"/>
                        </a:rPr>
                        <a:t>$3,007,711</a:t>
                      </a:r>
                      <a:endParaRPr lang="en-US" sz="16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3,318,641</a:t>
                      </a:r>
                      <a:endParaRPr lang="en-US" sz="16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smtClean="0">
                          <a:solidFill>
                            <a:srgbClr val="000000"/>
                          </a:solidFill>
                          <a:latin typeface="Times New Roman"/>
                          <a:ea typeface="Times New Roman"/>
                        </a:rPr>
                        <a:t>$3,582,693</a:t>
                      </a:r>
                      <a:endParaRPr lang="en-US" sz="16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solidFill>
                            <a:srgbClr val="000000"/>
                          </a:solidFill>
                          <a:latin typeface="Times New Roman"/>
                          <a:ea typeface="Times New Roman"/>
                        </a:rPr>
                        <a:t>$</a:t>
                      </a:r>
                      <a:r>
                        <a:rPr lang="en-US" sz="1600" dirty="0" smtClean="0">
                          <a:solidFill>
                            <a:srgbClr val="000000"/>
                          </a:solidFill>
                          <a:latin typeface="Times New Roman"/>
                          <a:ea typeface="Times New Roman"/>
                        </a:rPr>
                        <a:t>3,391,849</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1434">
                <a:tc>
                  <a:txBody>
                    <a:bodyPr/>
                    <a:lstStyle/>
                    <a:p>
                      <a:pPr marL="0" marR="0">
                        <a:spcBef>
                          <a:spcPts val="0"/>
                        </a:spcBef>
                        <a:spcAft>
                          <a:spcPts val="0"/>
                        </a:spcAft>
                      </a:pPr>
                      <a:r>
                        <a:rPr lang="en-US" sz="1600" b="1" dirty="0">
                          <a:latin typeface="Times New Roman"/>
                          <a:ea typeface="Times New Roman"/>
                        </a:rPr>
                        <a:t>Total Revenues</a:t>
                      </a: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12,330,589</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12,842,285</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12,232,098</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12,912,633</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07158">
                <a:tc>
                  <a:txBody>
                    <a:bodyPr/>
                    <a:lstStyle/>
                    <a:p>
                      <a:pPr marL="0" marR="0">
                        <a:spcBef>
                          <a:spcPts val="0"/>
                        </a:spcBef>
                        <a:spcAft>
                          <a:spcPts val="0"/>
                        </a:spcAft>
                      </a:pPr>
                      <a:r>
                        <a:rPr lang="en-US" sz="1600" dirty="0">
                          <a:latin typeface="Times New Roman"/>
                          <a:ea typeface="Times New Roman"/>
                        </a:rPr>
                        <a:t>Total Funds Available</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15,338,300</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16,160,926</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15,814,791</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16,304,482</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07158">
                <a:tc>
                  <a:txBody>
                    <a:bodyPr/>
                    <a:lstStyle/>
                    <a:p>
                      <a:pPr marL="0" marR="0">
                        <a:spcBef>
                          <a:spcPts val="0"/>
                        </a:spcBef>
                        <a:spcAft>
                          <a:spcPts val="0"/>
                        </a:spcAft>
                      </a:pPr>
                      <a:r>
                        <a:rPr lang="en-US" sz="1600" dirty="0">
                          <a:latin typeface="Times New Roman"/>
                          <a:ea typeface="Times New Roman"/>
                        </a:rPr>
                        <a:t>Total Expenditures</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8,444,217</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9,134,473</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8,703,671</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9,266,830</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07158">
                <a:tc>
                  <a:txBody>
                    <a:bodyPr/>
                    <a:lstStyle/>
                    <a:p>
                      <a:pPr marL="0" marR="0">
                        <a:spcBef>
                          <a:spcPts val="0"/>
                        </a:spcBef>
                        <a:spcAft>
                          <a:spcPts val="0"/>
                        </a:spcAft>
                      </a:pPr>
                      <a:r>
                        <a:rPr lang="en-US" sz="1600" dirty="0">
                          <a:latin typeface="Times New Roman"/>
                          <a:ea typeface="Times New Roman"/>
                        </a:rPr>
                        <a:t>Total Operating Transfers. Out</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$2,677,490</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2,704,328</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2,691,576</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2,597,228</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07158">
                <a:tc>
                  <a:txBody>
                    <a:bodyPr/>
                    <a:lstStyle/>
                    <a:p>
                      <a:pPr marL="0" marR="0">
                        <a:spcBef>
                          <a:spcPts val="0"/>
                        </a:spcBef>
                        <a:spcAft>
                          <a:spcPts val="0"/>
                        </a:spcAft>
                      </a:pPr>
                      <a:r>
                        <a:rPr lang="en-US" sz="1600" dirty="0">
                          <a:latin typeface="Times New Roman"/>
                          <a:ea typeface="Times New Roman"/>
                        </a:rPr>
                        <a:t>Total Other Transfers</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$633,900</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$1,027,695</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$1,027,695</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1,207,985</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291434">
                <a:tc>
                  <a:txBody>
                    <a:bodyPr/>
                    <a:lstStyle/>
                    <a:p>
                      <a:pPr marL="0" marR="0">
                        <a:spcBef>
                          <a:spcPts val="0"/>
                        </a:spcBef>
                        <a:spcAft>
                          <a:spcPts val="0"/>
                        </a:spcAft>
                      </a:pPr>
                      <a:r>
                        <a:rPr lang="en-US" sz="1600" b="1" dirty="0">
                          <a:latin typeface="Times New Roman"/>
                          <a:ea typeface="Times New Roman"/>
                        </a:rPr>
                        <a:t>Total Expend. &amp; Transfers</a:t>
                      </a: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11,755,607</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12,866,496</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12,422,942</a:t>
                      </a:r>
                      <a:endParaRPr lang="en-US" sz="16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13,072,043</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21836">
                <a:tc>
                  <a:txBody>
                    <a:bodyPr/>
                    <a:lstStyle/>
                    <a:p>
                      <a:pPr marL="0" marR="0">
                        <a:spcBef>
                          <a:spcPts val="0"/>
                        </a:spcBef>
                        <a:spcAft>
                          <a:spcPts val="0"/>
                        </a:spcAft>
                      </a:pPr>
                      <a:r>
                        <a:rPr lang="en-US" sz="1600" dirty="0">
                          <a:solidFill>
                            <a:srgbClr val="000000"/>
                          </a:solidFill>
                          <a:latin typeface="Times New Roman"/>
                          <a:ea typeface="Times New Roman"/>
                        </a:rPr>
                        <a:t>Ending Fund Balance</a:t>
                      </a: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Times New Roman"/>
                        </a:rPr>
                        <a:t>$</a:t>
                      </a:r>
                      <a:r>
                        <a:rPr lang="en-US" sz="1600" dirty="0" smtClean="0">
                          <a:solidFill>
                            <a:srgbClr val="000000"/>
                          </a:solidFill>
                          <a:latin typeface="Times New Roman"/>
                          <a:ea typeface="Times New Roman"/>
                        </a:rPr>
                        <a:t>3,582,693</a:t>
                      </a:r>
                      <a:endParaRPr lang="en-US" sz="1600" dirty="0">
                        <a:latin typeface="Times New Roman"/>
                        <a:ea typeface="Times New Roman"/>
                      </a:endParaRPr>
                    </a:p>
                  </a:txBody>
                  <a:tcPr marL="19050" marR="190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Times New Roman"/>
                        </a:rPr>
                        <a:t>$</a:t>
                      </a:r>
                      <a:r>
                        <a:rPr lang="en-US" sz="1600" dirty="0" smtClean="0">
                          <a:solidFill>
                            <a:srgbClr val="000000"/>
                          </a:solidFill>
                          <a:latin typeface="Times New Roman"/>
                          <a:ea typeface="Times New Roman"/>
                        </a:rPr>
                        <a:t>3,294,430</a:t>
                      </a:r>
                      <a:endParaRPr lang="en-US" sz="1600" dirty="0">
                        <a:latin typeface="Times New Roman"/>
                        <a:ea typeface="Times New Roman"/>
                      </a:endParaRPr>
                    </a:p>
                  </a:txBody>
                  <a:tcPr marL="19050" marR="190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Times New Roman"/>
                        </a:rPr>
                        <a:t>$</a:t>
                      </a:r>
                      <a:r>
                        <a:rPr lang="en-US" sz="1600" dirty="0" smtClean="0">
                          <a:solidFill>
                            <a:srgbClr val="000000"/>
                          </a:solidFill>
                          <a:latin typeface="Times New Roman"/>
                          <a:ea typeface="Times New Roman"/>
                        </a:rPr>
                        <a:t>3,391,849</a:t>
                      </a:r>
                      <a:endParaRPr lang="en-US" sz="1600" dirty="0">
                        <a:latin typeface="Times New Roman"/>
                        <a:ea typeface="Times New Roman"/>
                      </a:endParaRPr>
                    </a:p>
                  </a:txBody>
                  <a:tcPr marL="19050" marR="190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Times New Roman"/>
                        </a:rPr>
                        <a:t>$</a:t>
                      </a:r>
                      <a:r>
                        <a:rPr lang="en-US" sz="1600" dirty="0" smtClean="0">
                          <a:solidFill>
                            <a:srgbClr val="000000"/>
                          </a:solidFill>
                          <a:latin typeface="Times New Roman"/>
                          <a:ea typeface="Times New Roman"/>
                        </a:rPr>
                        <a:t>3,232,439</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91434">
                <a:tc>
                  <a:txBody>
                    <a:bodyPr/>
                    <a:lstStyle/>
                    <a:p>
                      <a:pPr marL="0" marR="0">
                        <a:spcBef>
                          <a:spcPts val="0"/>
                        </a:spcBef>
                        <a:spcAft>
                          <a:spcPts val="0"/>
                        </a:spcAft>
                      </a:pPr>
                      <a:r>
                        <a:rPr lang="en-US" sz="1600" b="1" dirty="0">
                          <a:solidFill>
                            <a:srgbClr val="000000"/>
                          </a:solidFill>
                          <a:latin typeface="Times New Roman"/>
                          <a:ea typeface="Times New Roman"/>
                        </a:rPr>
                        <a:t>Days in Fund Balance</a:t>
                      </a:r>
                      <a:endParaRPr lang="en-US" sz="16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rPr>
                        <a:t>111.18</a:t>
                      </a:r>
                      <a:endParaRPr lang="en-US" sz="16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rPr>
                        <a:t>93.46</a:t>
                      </a:r>
                      <a:endParaRPr lang="en-US" sz="16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rPr>
                        <a:t>99.66</a:t>
                      </a:r>
                      <a:endParaRPr lang="en-US" sz="16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solidFill>
                            <a:srgbClr val="000000"/>
                          </a:solidFill>
                          <a:latin typeface="Times New Roman"/>
                          <a:ea typeface="Times New Roman"/>
                        </a:rPr>
                        <a:t>90.26</a:t>
                      </a:r>
                      <a:endParaRPr lang="en-US" sz="16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9331" name="Rectangle 8"/>
          <p:cNvSpPr>
            <a:spLocks noGrp="1" noChangeArrowheads="1"/>
          </p:cNvSpPr>
          <p:nvPr>
            <p:ph type="sldNum" sz="quarter" idx="12"/>
          </p:nvPr>
        </p:nvSpPr>
        <p:spPr>
          <a:noFill/>
        </p:spPr>
        <p:txBody>
          <a:bodyPr/>
          <a:lstStyle/>
          <a:p>
            <a:fld id="{680A0057-D549-4CD6-A3D3-AA190628D545}" type="slidenum">
              <a:rPr lang="en-US" smtClean="0"/>
              <a:pPr/>
              <a:t>115</a:t>
            </a:fld>
            <a:endParaRPr lang="en-US"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z="3200" b="1" smtClean="0"/>
              <a:t>FY 2011-2012</a:t>
            </a:r>
            <a:br>
              <a:rPr lang="en-US" sz="3200" b="1" smtClean="0"/>
            </a:br>
            <a:r>
              <a:rPr lang="en-US" sz="3200" b="1" smtClean="0"/>
              <a:t>Solid Waste Fund Expenditures</a:t>
            </a:r>
            <a:endParaRPr lang="en-US" sz="3200" smtClean="0"/>
          </a:p>
        </p:txBody>
      </p:sp>
      <p:graphicFrame>
        <p:nvGraphicFramePr>
          <p:cNvPr id="5" name="Table 4"/>
          <p:cNvGraphicFramePr>
            <a:graphicFrameLocks noGrp="1"/>
          </p:cNvGraphicFramePr>
          <p:nvPr/>
        </p:nvGraphicFramePr>
        <p:xfrm>
          <a:off x="609600" y="1752600"/>
          <a:ext cx="8001000" cy="4419600"/>
        </p:xfrm>
        <a:graphic>
          <a:graphicData uri="http://schemas.openxmlformats.org/drawingml/2006/table">
            <a:tbl>
              <a:tblPr/>
              <a:tblGrid>
                <a:gridCol w="4927599"/>
                <a:gridCol w="314637"/>
                <a:gridCol w="1475502"/>
                <a:gridCol w="314637"/>
                <a:gridCol w="968625"/>
              </a:tblGrid>
              <a:tr h="294183">
                <a:tc gridSpan="5">
                  <a:txBody>
                    <a:bodyPr/>
                    <a:lstStyle/>
                    <a:p>
                      <a:pPr marL="0" marR="0" algn="ctr">
                        <a:spcBef>
                          <a:spcPts val="0"/>
                        </a:spcBef>
                        <a:spcAft>
                          <a:spcPts val="0"/>
                        </a:spcAft>
                      </a:pPr>
                      <a:r>
                        <a:rPr lang="en-US" sz="1600" b="1" dirty="0">
                          <a:latin typeface="Times New Roman"/>
                          <a:ea typeface="Times New Roman"/>
                        </a:rPr>
                        <a:t>Classification of Solid Waste Services Fund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4183">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Proposed</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Percent</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4183">
                <a:tc>
                  <a:txBody>
                    <a:bodyPr/>
                    <a:lstStyle/>
                    <a:p>
                      <a:pPr marL="0" marR="0">
                        <a:spcBef>
                          <a:spcPts val="0"/>
                        </a:spcBef>
                        <a:spcAft>
                          <a:spcPts val="0"/>
                        </a:spcAft>
                      </a:pPr>
                      <a:r>
                        <a:rPr lang="en-US" sz="1600" b="1" u="sng" dirty="0">
                          <a:latin typeface="Times New Roman"/>
                          <a:ea typeface="Times New Roman"/>
                        </a:rPr>
                        <a:t>Operating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Budget</a:t>
                      </a:r>
                      <a:endParaRPr lang="en-US" sz="16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of Total</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4183">
                <a:tc>
                  <a:txBody>
                    <a:bodyPr/>
                    <a:lstStyle/>
                    <a:p>
                      <a:pPr marL="0" marR="0">
                        <a:spcBef>
                          <a:spcPts val="0"/>
                        </a:spcBef>
                        <a:spcAft>
                          <a:spcPts val="0"/>
                        </a:spcAft>
                      </a:pPr>
                      <a:r>
                        <a:rPr lang="en-US" sz="1600" dirty="0">
                          <a:latin typeface="Times New Roman"/>
                          <a:ea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4,249,630 </a:t>
                      </a:r>
                      <a:endParaRPr lang="en-US" sz="16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32.51%</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4183">
                <a:tc>
                  <a:txBody>
                    <a:bodyPr/>
                    <a:lstStyle/>
                    <a:p>
                      <a:pPr marL="0" marR="0">
                        <a:spcBef>
                          <a:spcPts val="0"/>
                        </a:spcBef>
                        <a:spcAft>
                          <a:spcPts val="0"/>
                        </a:spcAft>
                      </a:pPr>
                      <a:r>
                        <a:rPr lang="en-US" sz="1600" dirty="0">
                          <a:latin typeface="Times New Roman"/>
                          <a:ea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15,550 </a:t>
                      </a: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0.12%</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4183">
                <a:tc>
                  <a:txBody>
                    <a:bodyPr/>
                    <a:lstStyle/>
                    <a:p>
                      <a:pPr marL="0" marR="0">
                        <a:spcBef>
                          <a:spcPts val="0"/>
                        </a:spcBef>
                        <a:spcAft>
                          <a:spcPts val="0"/>
                        </a:spcAft>
                      </a:pPr>
                      <a:r>
                        <a:rPr lang="en-US" sz="1600" dirty="0">
                          <a:latin typeface="Times New Roman"/>
                          <a:ea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 </a:t>
                      </a:r>
                      <a:r>
                        <a:rPr lang="en-US" sz="1600" dirty="0" smtClean="0">
                          <a:latin typeface="Times New Roman"/>
                          <a:ea typeface="Times New Roman"/>
                        </a:rPr>
                        <a:t>4,542,835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34.75%</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4183">
                <a:tc>
                  <a:txBody>
                    <a:bodyPr/>
                    <a:lstStyle/>
                    <a:p>
                      <a:pPr marL="0" marR="0">
                        <a:spcBef>
                          <a:spcPts val="0"/>
                        </a:spcBef>
                        <a:spcAft>
                          <a:spcPts val="0"/>
                        </a:spcAft>
                      </a:pPr>
                      <a:r>
                        <a:rPr lang="en-US" sz="1600" dirty="0">
                          <a:latin typeface="Times New Roman"/>
                          <a:ea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2,852,583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21.82%</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4183">
                <a:tc>
                  <a:txBody>
                    <a:bodyPr/>
                    <a:lstStyle/>
                    <a:p>
                      <a:pPr marL="0" marR="0">
                        <a:spcBef>
                          <a:spcPts val="0"/>
                        </a:spcBef>
                        <a:spcAft>
                          <a:spcPts val="0"/>
                        </a:spcAft>
                      </a:pPr>
                      <a:r>
                        <a:rPr lang="en-US" sz="1600" dirty="0">
                          <a:latin typeface="Times New Roman"/>
                          <a:ea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203,460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1.56%</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4183">
                <a:tc>
                  <a:txBody>
                    <a:bodyPr/>
                    <a:lstStyle/>
                    <a:p>
                      <a:pPr marL="0" marR="0">
                        <a:spcBef>
                          <a:spcPts val="0"/>
                        </a:spcBef>
                        <a:spcAft>
                          <a:spcPts val="0"/>
                        </a:spcAft>
                      </a:pPr>
                      <a:r>
                        <a:rPr lang="en-US" sz="1600" dirty="0">
                          <a:latin typeface="Times New Roman"/>
                          <a:ea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 -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0.00%</a:t>
                      </a: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4183">
                <a:tc>
                  <a:txBody>
                    <a:bodyPr/>
                    <a:lstStyle/>
                    <a:p>
                      <a:pPr marL="0" marR="0">
                        <a:spcBef>
                          <a:spcPts val="0"/>
                        </a:spcBef>
                        <a:spcAft>
                          <a:spcPts val="0"/>
                        </a:spcAft>
                      </a:pPr>
                      <a:r>
                        <a:rPr lang="en-US" sz="1600" b="1" u="sng" dirty="0">
                          <a:latin typeface="Times New Roman"/>
                          <a:ea typeface="Times New Roman"/>
                        </a:rPr>
                        <a:t>Total Operating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11,864,058 </a:t>
                      </a:r>
                      <a:endParaRPr lang="en-US" sz="16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smtClean="0">
                          <a:latin typeface="Times New Roman"/>
                          <a:ea typeface="Times New Roman"/>
                        </a:rPr>
                        <a:t>90.76%</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4183">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4183">
                <a:tc>
                  <a:txBody>
                    <a:bodyPr/>
                    <a:lstStyle/>
                    <a:p>
                      <a:pPr marL="0" marR="0">
                        <a:spcBef>
                          <a:spcPts val="0"/>
                        </a:spcBef>
                        <a:spcAft>
                          <a:spcPts val="0"/>
                        </a:spcAft>
                      </a:pPr>
                      <a:r>
                        <a:rPr lang="en-US" sz="1600" dirty="0">
                          <a:latin typeface="Times New Roman"/>
                          <a:ea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1,207,985 </a:t>
                      </a:r>
                      <a:endParaRPr lang="en-US" sz="16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9.24%</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4183">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7607">
                <a:tc>
                  <a:txBody>
                    <a:bodyPr/>
                    <a:lstStyle/>
                    <a:p>
                      <a:pPr marL="0" marR="0">
                        <a:spcBef>
                          <a:spcPts val="0"/>
                        </a:spcBef>
                        <a:spcAft>
                          <a:spcPts val="0"/>
                        </a:spcAft>
                      </a:pPr>
                      <a:r>
                        <a:rPr lang="en-US" sz="1600" b="1" u="sng" dirty="0">
                          <a:latin typeface="Times New Roman"/>
                          <a:ea typeface="Times New Roman"/>
                        </a:rPr>
                        <a:t>Total Operating Expenditures and Transfers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13,072,043 </a:t>
                      </a:r>
                      <a:endParaRPr lang="en-US" sz="1600" dirty="0">
                        <a:latin typeface="Times New Roman"/>
                        <a:ea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100.00%</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297607">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0375" name="Rectangle 8"/>
          <p:cNvSpPr>
            <a:spLocks noGrp="1" noChangeArrowheads="1"/>
          </p:cNvSpPr>
          <p:nvPr>
            <p:ph type="sldNum" sz="quarter" idx="12"/>
          </p:nvPr>
        </p:nvSpPr>
        <p:spPr>
          <a:noFill/>
        </p:spPr>
        <p:txBody>
          <a:bodyPr/>
          <a:lstStyle/>
          <a:p>
            <a:fld id="{EEDC15E0-EF66-4106-B995-DC278CCD490F}" type="slidenum">
              <a:rPr lang="en-US" smtClean="0"/>
              <a:pPr/>
              <a:t>116</a:t>
            </a:fld>
            <a:endParaRPr 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z="3600" b="1" smtClean="0"/>
              <a:t>FY 2011-2012</a:t>
            </a:r>
            <a:br>
              <a:rPr lang="en-US" sz="3600" b="1" smtClean="0"/>
            </a:br>
            <a:r>
              <a:rPr lang="en-US" sz="3600" b="1" smtClean="0"/>
              <a:t>Solid Waste Fund Revenues</a:t>
            </a:r>
            <a:endParaRPr lang="en-US" smtClean="0"/>
          </a:p>
        </p:txBody>
      </p:sp>
      <p:sp>
        <p:nvSpPr>
          <p:cNvPr id="141315" name="Content Placeholder 2"/>
          <p:cNvSpPr>
            <a:spLocks noGrp="1"/>
          </p:cNvSpPr>
          <p:nvPr>
            <p:ph idx="1"/>
          </p:nvPr>
        </p:nvSpPr>
        <p:spPr>
          <a:xfrm>
            <a:off x="533400" y="1752600"/>
            <a:ext cx="8001000" cy="4267200"/>
          </a:xfrm>
        </p:spPr>
        <p:txBody>
          <a:bodyPr/>
          <a:lstStyle/>
          <a:p>
            <a:r>
              <a:rPr lang="en-US" sz="2800" smtClean="0"/>
              <a:t>$681,000 or 5.6% increase.</a:t>
            </a:r>
          </a:p>
          <a:p>
            <a:pPr lvl="1"/>
            <a:r>
              <a:rPr lang="en-US" sz="2200" smtClean="0"/>
              <a:t>Residential Collections projected to decrease ($26,000) or -0.5%.</a:t>
            </a:r>
          </a:p>
          <a:p>
            <a:pPr lvl="2"/>
            <a:r>
              <a:rPr lang="en-US" sz="2000" smtClean="0"/>
              <a:t>Continued increases in the Sr. Discount program.</a:t>
            </a:r>
          </a:p>
          <a:p>
            <a:pPr lvl="2"/>
            <a:r>
              <a:rPr lang="en-US" sz="2000" smtClean="0"/>
              <a:t>Senior Rate of $13.30/month represents a 26% discount in monthly bill.</a:t>
            </a:r>
          </a:p>
          <a:p>
            <a:pPr lvl="1"/>
            <a:r>
              <a:rPr lang="en-US" sz="2200" smtClean="0"/>
              <a:t>Commercial collections projected at 4.5% or $280,000 increase.</a:t>
            </a:r>
          </a:p>
          <a:p>
            <a:pPr lvl="2"/>
            <a:r>
              <a:rPr lang="en-US" sz="2000" smtClean="0"/>
              <a:t>Includes a proposed 5% increase in Commercial haul fees (based on market averages and fuel increases)</a:t>
            </a:r>
          </a:p>
        </p:txBody>
      </p:sp>
      <p:sp>
        <p:nvSpPr>
          <p:cNvPr id="141316" name="Rectangle 8"/>
          <p:cNvSpPr>
            <a:spLocks noGrp="1" noChangeArrowheads="1"/>
          </p:cNvSpPr>
          <p:nvPr>
            <p:ph type="sldNum" sz="quarter" idx="12"/>
          </p:nvPr>
        </p:nvSpPr>
        <p:spPr>
          <a:noFill/>
        </p:spPr>
        <p:txBody>
          <a:bodyPr/>
          <a:lstStyle/>
          <a:p>
            <a:fld id="{C882AA52-1E78-4418-9980-9D28A74F0825}" type="slidenum">
              <a:rPr lang="en-US" smtClean="0"/>
              <a:pPr/>
              <a:t>117</a:t>
            </a:fld>
            <a:endParaRPr lang="en-US"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z="3600" b="1" smtClean="0"/>
              <a:t>FY 2011-2012</a:t>
            </a:r>
            <a:br>
              <a:rPr lang="en-US" sz="3600" b="1" smtClean="0"/>
            </a:br>
            <a:r>
              <a:rPr lang="en-US" sz="3600" b="1" smtClean="0"/>
              <a:t>Solid Waste Fund Revenues</a:t>
            </a:r>
            <a:endParaRPr lang="en-US" smtClean="0"/>
          </a:p>
        </p:txBody>
      </p:sp>
      <p:sp>
        <p:nvSpPr>
          <p:cNvPr id="142339" name="Content Placeholder 2"/>
          <p:cNvSpPr>
            <a:spLocks noGrp="1"/>
          </p:cNvSpPr>
          <p:nvPr>
            <p:ph idx="1"/>
          </p:nvPr>
        </p:nvSpPr>
        <p:spPr>
          <a:xfrm>
            <a:off x="533400" y="1752600"/>
            <a:ext cx="8001000" cy="4267200"/>
          </a:xfrm>
        </p:spPr>
        <p:txBody>
          <a:bodyPr/>
          <a:lstStyle/>
          <a:p>
            <a:pPr lvl="1"/>
            <a:r>
              <a:rPr lang="en-US" sz="2000" smtClean="0"/>
              <a:t>Possible utilization of $410,000 in rate stabilization.</a:t>
            </a:r>
          </a:p>
          <a:p>
            <a:pPr lvl="1"/>
            <a:r>
              <a:rPr lang="en-US" sz="2000" smtClean="0"/>
              <a:t>Last residential rate change in FY 2008-2009.</a:t>
            </a:r>
          </a:p>
          <a:p>
            <a:pPr lvl="1"/>
            <a:r>
              <a:rPr lang="en-US" sz="2000" smtClean="0"/>
              <a:t>$1.85/month increased monthly rate to $18.00 with a true cost of service provision at $23.42/month.</a:t>
            </a:r>
          </a:p>
          <a:p>
            <a:pPr lvl="1"/>
            <a:endParaRPr lang="en-US" sz="2000" smtClean="0"/>
          </a:p>
          <a:p>
            <a:pPr lvl="1"/>
            <a:endParaRPr lang="en-US" sz="2000" smtClean="0"/>
          </a:p>
          <a:p>
            <a:pPr lvl="1"/>
            <a:endParaRPr lang="en-US" sz="2000" smtClean="0"/>
          </a:p>
          <a:p>
            <a:pPr lvl="1"/>
            <a:endParaRPr lang="en-US" sz="2000" smtClean="0"/>
          </a:p>
          <a:p>
            <a:pPr lvl="1"/>
            <a:endParaRPr lang="en-US" sz="2000" smtClean="0"/>
          </a:p>
          <a:p>
            <a:pPr lvl="1"/>
            <a:endParaRPr lang="en-US" sz="2000" smtClean="0"/>
          </a:p>
          <a:p>
            <a:pPr lvl="1"/>
            <a:r>
              <a:rPr lang="en-US" sz="2000" smtClean="0"/>
              <a:t>Commercial subsidizes each residential account $65.00 per year.</a:t>
            </a:r>
          </a:p>
          <a:p>
            <a:pPr lvl="1"/>
            <a:endParaRPr lang="en-US" sz="2000" smtClean="0"/>
          </a:p>
          <a:p>
            <a:endParaRPr lang="en-US" sz="2400" smtClean="0"/>
          </a:p>
        </p:txBody>
      </p:sp>
      <p:pic>
        <p:nvPicPr>
          <p:cNvPr id="142340" name="Picture 2"/>
          <p:cNvPicPr>
            <a:picLocks noChangeAspect="1" noChangeArrowheads="1"/>
          </p:cNvPicPr>
          <p:nvPr/>
        </p:nvPicPr>
        <p:blipFill>
          <a:blip r:embed="rId2" cstate="print"/>
          <a:srcRect/>
          <a:stretch>
            <a:fillRect/>
          </a:stretch>
        </p:blipFill>
        <p:spPr bwMode="auto">
          <a:xfrm>
            <a:off x="26988" y="3200400"/>
            <a:ext cx="8812212" cy="2362200"/>
          </a:xfrm>
          <a:prstGeom prst="rect">
            <a:avLst/>
          </a:prstGeom>
          <a:noFill/>
          <a:ln w="9525">
            <a:noFill/>
            <a:miter lim="800000"/>
            <a:headEnd/>
            <a:tailEnd/>
          </a:ln>
          <a:effectLst/>
        </p:spPr>
      </p:pic>
      <p:sp>
        <p:nvSpPr>
          <p:cNvPr id="142341" name="Rectangle 8"/>
          <p:cNvSpPr>
            <a:spLocks noGrp="1" noChangeArrowheads="1"/>
          </p:cNvSpPr>
          <p:nvPr>
            <p:ph type="sldNum" sz="quarter" idx="12"/>
          </p:nvPr>
        </p:nvSpPr>
        <p:spPr>
          <a:noFill/>
        </p:spPr>
        <p:txBody>
          <a:bodyPr/>
          <a:lstStyle/>
          <a:p>
            <a:fld id="{0AE92DEF-394C-4C67-91CF-8BB75DBC88DA}" type="slidenum">
              <a:rPr lang="en-US" smtClean="0"/>
              <a:pPr/>
              <a:t>118</a:t>
            </a:fld>
            <a:endParaRPr lang="en-US"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z="3600" b="1" smtClean="0"/>
              <a:t>FY 2011-2012</a:t>
            </a:r>
            <a:br>
              <a:rPr lang="en-US" sz="3600" b="1" smtClean="0"/>
            </a:br>
            <a:r>
              <a:rPr lang="en-US" sz="3600" b="1" smtClean="0"/>
              <a:t>Solid Waste Fund Revenues</a:t>
            </a:r>
            <a:endParaRPr lang="en-US" smtClean="0"/>
          </a:p>
        </p:txBody>
      </p:sp>
      <p:sp>
        <p:nvSpPr>
          <p:cNvPr id="143363" name="Content Placeholder 2"/>
          <p:cNvSpPr>
            <a:spLocks noGrp="1"/>
          </p:cNvSpPr>
          <p:nvPr>
            <p:ph idx="1"/>
          </p:nvPr>
        </p:nvSpPr>
        <p:spPr>
          <a:xfrm>
            <a:off x="533400" y="1752600"/>
            <a:ext cx="8001000" cy="4267200"/>
          </a:xfrm>
        </p:spPr>
        <p:txBody>
          <a:bodyPr/>
          <a:lstStyle/>
          <a:p>
            <a:r>
              <a:rPr lang="en-US" sz="2400" smtClean="0"/>
              <a:t>Off season multi-year financial plan update and rate analysis will proceed after the conclusion of the comprehensive operational analysis currently being performed by HDR.</a:t>
            </a:r>
          </a:p>
          <a:p>
            <a:pPr lvl="1"/>
            <a:r>
              <a:rPr lang="en-US" sz="2000" smtClean="0"/>
              <a:t>Expected conclusion of study by early Summer 2012.</a:t>
            </a:r>
          </a:p>
        </p:txBody>
      </p:sp>
      <p:sp>
        <p:nvSpPr>
          <p:cNvPr id="143364" name="Rectangle 8"/>
          <p:cNvSpPr>
            <a:spLocks noGrp="1" noChangeArrowheads="1"/>
          </p:cNvSpPr>
          <p:nvPr>
            <p:ph type="sldNum" sz="quarter" idx="12"/>
          </p:nvPr>
        </p:nvSpPr>
        <p:spPr>
          <a:noFill/>
        </p:spPr>
        <p:txBody>
          <a:bodyPr/>
          <a:lstStyle/>
          <a:p>
            <a:fld id="{F13192B4-4E4D-4209-AE53-BD921EF60891}" type="slidenum">
              <a:rPr lang="en-US" smtClean="0"/>
              <a:pPr/>
              <a:t>119</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81000" y="498475"/>
            <a:ext cx="8001000" cy="1216025"/>
          </a:xfrm>
        </p:spPr>
        <p:txBody>
          <a:bodyPr anchor="ctr"/>
          <a:lstStyle/>
          <a:p>
            <a:r>
              <a:rPr lang="en-US" sz="3600" b="1" smtClean="0">
                <a:latin typeface="Verdana" pitchFamily="34" charset="0"/>
              </a:rPr>
              <a:t>Budget Development Objectives</a:t>
            </a:r>
          </a:p>
        </p:txBody>
      </p:sp>
      <p:sp>
        <p:nvSpPr>
          <p:cNvPr id="33795" name="Content Placeholder 2"/>
          <p:cNvSpPr>
            <a:spLocks noGrp="1"/>
          </p:cNvSpPr>
          <p:nvPr>
            <p:ph idx="4294967295"/>
          </p:nvPr>
        </p:nvSpPr>
        <p:spPr>
          <a:xfrm>
            <a:off x="228600" y="1981200"/>
            <a:ext cx="8458200" cy="4800600"/>
          </a:xfrm>
        </p:spPr>
        <p:txBody>
          <a:bodyPr/>
          <a:lstStyle/>
          <a:p>
            <a:pPr marL="342900" indent="-228600">
              <a:lnSpc>
                <a:spcPct val="90000"/>
              </a:lnSpc>
            </a:pPr>
            <a:r>
              <a:rPr lang="en-US" sz="2200" smtClean="0">
                <a:latin typeface="Verdana" pitchFamily="34" charset="0"/>
              </a:rPr>
              <a:t>Continue to support the strong work plan for Community Services – including the partnership with HOA’s and volunteers with the Neighborhood Services emphasis and ongoing attention to building quality and sustainable development practices.</a:t>
            </a:r>
          </a:p>
          <a:p>
            <a:pPr marL="342900" indent="-228600">
              <a:lnSpc>
                <a:spcPct val="90000"/>
              </a:lnSpc>
            </a:pPr>
            <a:r>
              <a:rPr lang="en-US" sz="2200" smtClean="0">
                <a:latin typeface="Verdana" pitchFamily="34" charset="0"/>
              </a:rPr>
              <a:t>Sustain Richardson’s leadership posture with DART, NTTA and TxDOT initiatives to sustain good transportation access and air quality efforts.</a:t>
            </a:r>
          </a:p>
          <a:p>
            <a:pPr marL="342900" indent="-228600">
              <a:lnSpc>
                <a:spcPct val="90000"/>
              </a:lnSpc>
            </a:pPr>
            <a:r>
              <a:rPr lang="en-US" sz="2200" smtClean="0">
                <a:latin typeface="Verdana" pitchFamily="34" charset="0"/>
              </a:rPr>
              <a:t>Support the planning and fiscal requirements for regional utility services for water supply, sewer treatment, and solid waste management to assure the future of these important infrastructure assets and resources.</a:t>
            </a:r>
          </a:p>
          <a:p>
            <a:pPr marL="342900" indent="-228600">
              <a:lnSpc>
                <a:spcPct val="90000"/>
              </a:lnSpc>
            </a:pPr>
            <a:endParaRPr lang="en-US" sz="2400" smtClean="0">
              <a:latin typeface="Verdana" pitchFamily="34" charset="0"/>
            </a:endParaRPr>
          </a:p>
          <a:p>
            <a:pPr marL="342900" indent="-228600">
              <a:lnSpc>
                <a:spcPct val="90000"/>
              </a:lnSpc>
            </a:pPr>
            <a:endParaRPr lang="en-US" sz="2400" smtClean="0">
              <a:latin typeface="Verdana" pitchFamily="34" charset="0"/>
            </a:endParaRPr>
          </a:p>
          <a:p>
            <a:pPr marL="342900" indent="-228600">
              <a:lnSpc>
                <a:spcPct val="90000"/>
              </a:lnSpc>
            </a:pPr>
            <a:endParaRPr lang="en-US" sz="2400" smtClean="0">
              <a:latin typeface="Verdana" pitchFamily="34" charset="0"/>
            </a:endParaRPr>
          </a:p>
        </p:txBody>
      </p:sp>
      <p:sp>
        <p:nvSpPr>
          <p:cNvPr id="33796" name="AutoShape 7"/>
          <p:cNvSpPr>
            <a:spLocks noChangeArrowheads="1"/>
          </p:cNvSpPr>
          <p:nvPr/>
        </p:nvSpPr>
        <p:spPr bwMode="auto">
          <a:xfrm>
            <a:off x="381000" y="1676400"/>
            <a:ext cx="8153400" cy="76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3797" name="Rectangle 8"/>
          <p:cNvSpPr>
            <a:spLocks noGrp="1" noChangeArrowheads="1"/>
          </p:cNvSpPr>
          <p:nvPr>
            <p:ph type="sldNum" sz="quarter" idx="12"/>
          </p:nvPr>
        </p:nvSpPr>
        <p:spPr>
          <a:xfrm>
            <a:off x="6553200" y="6245225"/>
            <a:ext cx="1981200" cy="476250"/>
          </a:xfrm>
          <a:noFill/>
        </p:spPr>
        <p:txBody>
          <a:bodyPr/>
          <a:lstStyle/>
          <a:p>
            <a:fld id="{AB7027B3-ABDA-48CC-9F6A-04FC3701D4DF}"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z="3200" b="1" smtClean="0"/>
              <a:t>FY 2011-2012</a:t>
            </a:r>
            <a:br>
              <a:rPr lang="en-US" sz="3200" b="1" smtClean="0"/>
            </a:br>
            <a:r>
              <a:rPr lang="en-US" sz="3200" b="1" smtClean="0"/>
              <a:t>Solid Waste Fund Expenditures</a:t>
            </a:r>
            <a:endParaRPr lang="en-US" sz="3200" smtClean="0"/>
          </a:p>
        </p:txBody>
      </p:sp>
      <p:sp>
        <p:nvSpPr>
          <p:cNvPr id="144387" name="Content Placeholder 2"/>
          <p:cNvSpPr>
            <a:spLocks noGrp="1"/>
          </p:cNvSpPr>
          <p:nvPr>
            <p:ph idx="1"/>
          </p:nvPr>
        </p:nvSpPr>
        <p:spPr/>
        <p:txBody>
          <a:bodyPr/>
          <a:lstStyle/>
          <a:p>
            <a:r>
              <a:rPr lang="en-US" sz="2800" smtClean="0"/>
              <a:t>$649,000 or 5.2% increase.</a:t>
            </a:r>
          </a:p>
          <a:p>
            <a:pPr lvl="1"/>
            <a:r>
              <a:rPr lang="en-US" sz="2000" smtClean="0"/>
              <a:t>Disposal Fee and projected tonnage increases account for $248,000 of the increase.</a:t>
            </a:r>
          </a:p>
          <a:p>
            <a:pPr lvl="1"/>
            <a:r>
              <a:rPr lang="en-US" sz="2000" smtClean="0"/>
              <a:t>Personal Services increase $251,000 and include the Step Pay, City share of CORPLan, TMRS and understaffing of 3 full time positions.</a:t>
            </a:r>
          </a:p>
          <a:p>
            <a:pPr lvl="1"/>
            <a:r>
              <a:rPr lang="en-US" sz="2000" smtClean="0"/>
              <a:t>Remaining operational expenditure categories combine to increase $15,000.</a:t>
            </a:r>
          </a:p>
          <a:p>
            <a:pPr lvl="1"/>
            <a:r>
              <a:rPr lang="en-US" sz="2000" smtClean="0"/>
              <a:t>Change in G&amp;A Transfer reflects the recently revised indirect cost analysis.</a:t>
            </a:r>
          </a:p>
          <a:p>
            <a:pPr lvl="1"/>
            <a:r>
              <a:rPr lang="en-US" sz="2000" smtClean="0"/>
              <a:t>Debt Service increases $180,000.</a:t>
            </a:r>
          </a:p>
          <a:p>
            <a:pPr lvl="1"/>
            <a:endParaRPr lang="en-US" sz="2400" smtClean="0"/>
          </a:p>
        </p:txBody>
      </p:sp>
      <p:sp>
        <p:nvSpPr>
          <p:cNvPr id="144388" name="Rectangle 8"/>
          <p:cNvSpPr>
            <a:spLocks noGrp="1" noChangeArrowheads="1"/>
          </p:cNvSpPr>
          <p:nvPr>
            <p:ph type="sldNum" sz="quarter" idx="12"/>
          </p:nvPr>
        </p:nvSpPr>
        <p:spPr>
          <a:noFill/>
        </p:spPr>
        <p:txBody>
          <a:bodyPr/>
          <a:lstStyle/>
          <a:p>
            <a:fld id="{50ECF3CA-8753-4C14-A4DF-385C3DDD407B}" type="slidenum">
              <a:rPr lang="en-US" smtClean="0"/>
              <a:pPr/>
              <a:t>120</a:t>
            </a:fld>
            <a:endParaRPr lang="en-US"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z="3200" b="1" smtClean="0"/>
              <a:t>FY 2011-2012</a:t>
            </a:r>
            <a:br>
              <a:rPr lang="en-US" sz="3200" b="1" smtClean="0"/>
            </a:br>
            <a:r>
              <a:rPr lang="en-US" sz="3200" b="1" smtClean="0"/>
              <a:t>Solid Waste Fund Expenditures</a:t>
            </a:r>
            <a:endParaRPr lang="en-US" sz="3200" smtClean="0"/>
          </a:p>
        </p:txBody>
      </p:sp>
      <p:sp>
        <p:nvSpPr>
          <p:cNvPr id="145411" name="Content Placeholder 2"/>
          <p:cNvSpPr>
            <a:spLocks noGrp="1"/>
          </p:cNvSpPr>
          <p:nvPr>
            <p:ph idx="1"/>
          </p:nvPr>
        </p:nvSpPr>
        <p:spPr/>
        <p:txBody>
          <a:bodyPr/>
          <a:lstStyle/>
          <a:p>
            <a:r>
              <a:rPr lang="en-US" sz="2800" smtClean="0"/>
              <a:t>BABIC - $783,000 Cost</a:t>
            </a:r>
          </a:p>
          <a:p>
            <a:pPr lvl="1"/>
            <a:r>
              <a:rPr lang="en-US" sz="2000" smtClean="0"/>
              <a:t>2007-2008 / 70,900 stops</a:t>
            </a:r>
          </a:p>
          <a:p>
            <a:pPr lvl="1"/>
            <a:r>
              <a:rPr lang="en-US" sz="2000" smtClean="0"/>
              <a:t>2008-2009 / 71,182 stops</a:t>
            </a:r>
          </a:p>
          <a:p>
            <a:pPr lvl="1"/>
            <a:r>
              <a:rPr lang="en-US" sz="2000" smtClean="0"/>
              <a:t>2009-2010 / 71,569 stops </a:t>
            </a:r>
          </a:p>
          <a:p>
            <a:pPr lvl="1"/>
            <a:r>
              <a:rPr lang="en-US" sz="2000" smtClean="0"/>
              <a:t>2010-2011 / 64,500 stops (YTD)</a:t>
            </a:r>
          </a:p>
          <a:p>
            <a:pPr lvl="1"/>
            <a:r>
              <a:rPr lang="en-US" sz="2000" smtClean="0"/>
              <a:t>7 Knuckleboom Trucks (1 truck – 1992 start)</a:t>
            </a:r>
          </a:p>
          <a:p>
            <a:r>
              <a:rPr lang="en-US" sz="2800" smtClean="0"/>
              <a:t>Recycling - $558,000 Cost</a:t>
            </a:r>
          </a:p>
          <a:p>
            <a:pPr lvl="1"/>
            <a:r>
              <a:rPr lang="en-US" sz="2000" smtClean="0"/>
              <a:t>30% participation</a:t>
            </a:r>
          </a:p>
          <a:p>
            <a:pPr lvl="1"/>
            <a:r>
              <a:rPr lang="en-US" sz="2000" smtClean="0"/>
              <a:t>4,868 tons collected</a:t>
            </a:r>
          </a:p>
          <a:p>
            <a:pPr lvl="1"/>
            <a:r>
              <a:rPr lang="en-US" sz="2000" smtClean="0"/>
              <a:t>$200,000 annual savings (in house operations / March 2008)</a:t>
            </a:r>
          </a:p>
          <a:p>
            <a:endParaRPr lang="en-US" smtClean="0"/>
          </a:p>
        </p:txBody>
      </p:sp>
      <p:sp>
        <p:nvSpPr>
          <p:cNvPr id="145412" name="Rectangle 8"/>
          <p:cNvSpPr>
            <a:spLocks noGrp="1" noChangeArrowheads="1"/>
          </p:cNvSpPr>
          <p:nvPr>
            <p:ph type="sldNum" sz="quarter" idx="12"/>
          </p:nvPr>
        </p:nvSpPr>
        <p:spPr>
          <a:noFill/>
        </p:spPr>
        <p:txBody>
          <a:bodyPr/>
          <a:lstStyle/>
          <a:p>
            <a:fld id="{FC3206A0-A643-4CCA-960E-7FFC2F0A347E}" type="slidenum">
              <a:rPr lang="en-US" smtClean="0"/>
              <a:pPr/>
              <a:t>121</a:t>
            </a:fld>
            <a:endParaRPr lang="en-US"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z="3200" b="1" smtClean="0"/>
              <a:t>FY 2011-2012</a:t>
            </a:r>
            <a:br>
              <a:rPr lang="en-US" sz="3200" b="1" smtClean="0"/>
            </a:br>
            <a:r>
              <a:rPr lang="en-US" sz="3200" b="1" smtClean="0"/>
              <a:t>Solid Waste Fund Expenditures</a:t>
            </a:r>
            <a:endParaRPr lang="en-US" sz="3200" smtClean="0"/>
          </a:p>
        </p:txBody>
      </p:sp>
      <p:sp>
        <p:nvSpPr>
          <p:cNvPr id="146435" name="Content Placeholder 2"/>
          <p:cNvSpPr>
            <a:spLocks noGrp="1"/>
          </p:cNvSpPr>
          <p:nvPr>
            <p:ph idx="1"/>
          </p:nvPr>
        </p:nvSpPr>
        <p:spPr/>
        <p:txBody>
          <a:bodyPr/>
          <a:lstStyle/>
          <a:p>
            <a:r>
              <a:rPr lang="en-US" sz="2600" smtClean="0"/>
              <a:t>Capital Equipment Replacement/Purchase</a:t>
            </a:r>
          </a:p>
          <a:p>
            <a:pPr lvl="1"/>
            <a:r>
              <a:rPr lang="en-US" sz="2400" smtClean="0"/>
              <a:t>Fleet and major equipment purchases will be handled through the issuance of $995,000 in 8 year Certificates of Obligation.</a:t>
            </a:r>
          </a:p>
          <a:p>
            <a:pPr lvl="2"/>
            <a:r>
              <a:rPr lang="en-US" sz="2100" smtClean="0"/>
              <a:t>Replace 4 Rearloader Trucks in Residential</a:t>
            </a:r>
          </a:p>
          <a:p>
            <a:pPr lvl="2"/>
            <a:r>
              <a:rPr lang="en-US" sz="2100" smtClean="0"/>
              <a:t>Standard replacement of Commercial containers and compactor power units</a:t>
            </a:r>
          </a:p>
        </p:txBody>
      </p:sp>
      <p:sp>
        <p:nvSpPr>
          <p:cNvPr id="146436" name="Rectangle 8"/>
          <p:cNvSpPr>
            <a:spLocks noGrp="1" noChangeArrowheads="1"/>
          </p:cNvSpPr>
          <p:nvPr>
            <p:ph type="sldNum" sz="quarter" idx="12"/>
          </p:nvPr>
        </p:nvSpPr>
        <p:spPr>
          <a:noFill/>
        </p:spPr>
        <p:txBody>
          <a:bodyPr/>
          <a:lstStyle/>
          <a:p>
            <a:fld id="{03EB6B67-2FD0-410A-BAAB-09C4241F9E0A}" type="slidenum">
              <a:rPr lang="en-US" smtClean="0"/>
              <a:pPr/>
              <a:t>122</a:t>
            </a:fld>
            <a:endParaRPr lang="en-US"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z="3200" b="1" smtClean="0"/>
              <a:t>Capital Equipment</a:t>
            </a:r>
            <a:endParaRPr lang="en-US" sz="3200" smtClean="0"/>
          </a:p>
        </p:txBody>
      </p:sp>
      <p:graphicFrame>
        <p:nvGraphicFramePr>
          <p:cNvPr id="2" name="Content Placeholder 1"/>
          <p:cNvGraphicFramePr>
            <a:graphicFrameLocks noGrp="1"/>
          </p:cNvGraphicFramePr>
          <p:nvPr>
            <p:ph idx="1"/>
          </p:nvPr>
        </p:nvGraphicFramePr>
        <p:xfrm>
          <a:off x="1295400" y="2286000"/>
          <a:ext cx="6324600" cy="3200400"/>
        </p:xfrm>
        <a:graphic>
          <a:graphicData uri="http://schemas.openxmlformats.org/drawingml/2006/table">
            <a:tbl>
              <a:tblPr/>
              <a:tblGrid>
                <a:gridCol w="5079342"/>
                <a:gridCol w="1245258"/>
              </a:tblGrid>
              <a:tr h="320040">
                <a:tc>
                  <a:txBody>
                    <a:bodyPr/>
                    <a:lstStyle/>
                    <a:p>
                      <a:pPr algn="l" fontAlgn="b"/>
                      <a:endParaRPr lang="en-US" sz="14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400" b="1" i="0" u="none" strike="noStrike">
                          <a:solidFill>
                            <a:srgbClr val="000000"/>
                          </a:solidFill>
                          <a:effectLst/>
                          <a:latin typeface="Times New Roman"/>
                        </a:rPr>
                        <a:t>8 Year Debt</a:t>
                      </a:r>
                    </a:p>
                  </a:txBody>
                  <a:tcPr marL="0" marR="0" marT="0" marB="0" anchor="b">
                    <a:lnL>
                      <a:noFill/>
                    </a:lnL>
                    <a:lnR>
                      <a:noFill/>
                    </a:lnR>
                    <a:lnT>
                      <a:noFill/>
                    </a:lnT>
                    <a:lnB>
                      <a:noFill/>
                    </a:lnB>
                  </a:tcPr>
                </a:tc>
              </a:tr>
              <a:tr h="332350">
                <a:tc>
                  <a:txBody>
                    <a:bodyPr/>
                    <a:lstStyle/>
                    <a:p>
                      <a:pPr algn="l" fontAlgn="b"/>
                      <a:r>
                        <a:rPr lang="en-US" sz="1400" b="1" i="0" u="none" strike="noStrike" dirty="0" smtClean="0">
                          <a:solidFill>
                            <a:srgbClr val="000000"/>
                          </a:solidFill>
                          <a:effectLst/>
                          <a:latin typeface="Times New Roman"/>
                        </a:rPr>
                        <a:t> </a:t>
                      </a:r>
                      <a:r>
                        <a:rPr lang="en-US" sz="1400" b="1" i="0" u="none" strike="noStrike" dirty="0">
                          <a:solidFill>
                            <a:srgbClr val="000000"/>
                          </a:solidFill>
                          <a:effectLst/>
                          <a:latin typeface="Times New Roman"/>
                        </a:rPr>
                        <a:t>Item Description</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Times New Roman"/>
                        </a:rPr>
                        <a:t>Financed</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95422">
                <a:tc>
                  <a:txBody>
                    <a:bodyPr/>
                    <a:lstStyle/>
                    <a:p>
                      <a:pPr algn="l" fontAlgn="b"/>
                      <a:endParaRPr lang="en-US" sz="1400" b="0" i="0" u="none" strike="noStrike" dirty="0">
                        <a:solidFill>
                          <a:srgbClr val="000000"/>
                        </a:solidFill>
                        <a:effectLst/>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320040">
                <a:tc>
                  <a:txBody>
                    <a:bodyPr/>
                    <a:lstStyle/>
                    <a:p>
                      <a:pPr algn="l" fontAlgn="b"/>
                      <a:r>
                        <a:rPr lang="en-US" sz="1400" b="0" i="0" u="none" strike="noStrike" dirty="0" err="1">
                          <a:solidFill>
                            <a:srgbClr val="000000"/>
                          </a:solidFill>
                          <a:effectLst/>
                          <a:latin typeface="Times New Roman"/>
                        </a:rPr>
                        <a:t>Rearloaders</a:t>
                      </a:r>
                      <a:r>
                        <a:rPr lang="en-US" sz="1400" b="0" i="0" u="none" strike="noStrike" dirty="0">
                          <a:solidFill>
                            <a:srgbClr val="000000"/>
                          </a:solidFill>
                          <a:effectLst/>
                          <a:latin typeface="Times New Roman"/>
                        </a:rPr>
                        <a:t> - Replacement (4)</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 $       808,000 </a:t>
                      </a:r>
                    </a:p>
                  </a:txBody>
                  <a:tcPr marL="0" marR="0" marT="0" marB="0" anchor="b">
                    <a:lnL>
                      <a:noFill/>
                    </a:lnL>
                    <a:lnR>
                      <a:noFill/>
                    </a:lnR>
                    <a:lnT>
                      <a:noFill/>
                    </a:lnT>
                    <a:lnB>
                      <a:noFill/>
                    </a:lnB>
                  </a:tcPr>
                </a:tc>
              </a:tr>
              <a:tr h="320040">
                <a:tc>
                  <a:txBody>
                    <a:bodyPr/>
                    <a:lstStyle/>
                    <a:p>
                      <a:pPr algn="l" fontAlgn="b"/>
                      <a:r>
                        <a:rPr lang="en-US" sz="1400" b="0" i="0" u="none" strike="noStrike" dirty="0">
                          <a:solidFill>
                            <a:srgbClr val="000000"/>
                          </a:solidFill>
                          <a:effectLst/>
                          <a:latin typeface="Times New Roman"/>
                        </a:rPr>
                        <a:t> 8 Yard Frontload Containers (60)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            57,000 </a:t>
                      </a:r>
                    </a:p>
                  </a:txBody>
                  <a:tcPr marL="0" marR="0" marT="0" marB="0" anchor="b">
                    <a:lnL>
                      <a:noFill/>
                    </a:lnL>
                    <a:lnR>
                      <a:noFill/>
                    </a:lnR>
                    <a:lnT>
                      <a:noFill/>
                    </a:lnT>
                    <a:lnB>
                      <a:noFill/>
                    </a:lnB>
                  </a:tcPr>
                </a:tc>
              </a:tr>
              <a:tr h="320040">
                <a:tc>
                  <a:txBody>
                    <a:bodyPr/>
                    <a:lstStyle/>
                    <a:p>
                      <a:pPr algn="l" fontAlgn="b"/>
                      <a:r>
                        <a:rPr lang="en-US" sz="1400" b="0" i="0" u="none" strike="noStrike" dirty="0">
                          <a:solidFill>
                            <a:srgbClr val="000000"/>
                          </a:solidFill>
                          <a:effectLst/>
                          <a:latin typeface="Times New Roman"/>
                        </a:rPr>
                        <a:t> Compactor Power Units (10)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            45,000 </a:t>
                      </a:r>
                    </a:p>
                  </a:txBody>
                  <a:tcPr marL="0" marR="0" marT="0" marB="0" anchor="b">
                    <a:lnL>
                      <a:noFill/>
                    </a:lnL>
                    <a:lnR>
                      <a:noFill/>
                    </a:lnR>
                    <a:lnT>
                      <a:noFill/>
                    </a:lnT>
                    <a:lnB>
                      <a:noFill/>
                    </a:lnB>
                  </a:tcPr>
                </a:tc>
              </a:tr>
              <a:tr h="320040">
                <a:tc>
                  <a:txBody>
                    <a:bodyPr/>
                    <a:lstStyle/>
                    <a:p>
                      <a:pPr algn="l" fontAlgn="b"/>
                      <a:r>
                        <a:rPr lang="en-US" sz="1400" b="0" i="0" u="none" strike="noStrike" dirty="0">
                          <a:solidFill>
                            <a:srgbClr val="000000"/>
                          </a:solidFill>
                          <a:effectLst/>
                          <a:latin typeface="Times New Roman"/>
                        </a:rPr>
                        <a:t> 34 Yard Compactors (2)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            42,000 </a:t>
                      </a:r>
                    </a:p>
                  </a:txBody>
                  <a:tcPr marL="0" marR="0" marT="0" marB="0" anchor="b">
                    <a:lnL>
                      <a:noFill/>
                    </a:lnL>
                    <a:lnR>
                      <a:noFill/>
                    </a:lnR>
                    <a:lnT>
                      <a:noFill/>
                    </a:lnT>
                    <a:lnB>
                      <a:noFill/>
                    </a:lnB>
                  </a:tcPr>
                </a:tc>
              </a:tr>
              <a:tr h="320040">
                <a:tc>
                  <a:txBody>
                    <a:bodyPr/>
                    <a:lstStyle/>
                    <a:p>
                      <a:pPr algn="l" fontAlgn="b"/>
                      <a:r>
                        <a:rPr lang="en-US" sz="1400" b="0" i="0" u="none" strike="noStrike" dirty="0">
                          <a:solidFill>
                            <a:srgbClr val="000000"/>
                          </a:solidFill>
                          <a:effectLst/>
                          <a:latin typeface="Times New Roman"/>
                        </a:rPr>
                        <a:t> 30 Yard Open Top Containers (5)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            30,000 </a:t>
                      </a:r>
                    </a:p>
                  </a:txBody>
                  <a:tcPr marL="0" marR="0" marT="0" marB="0" anchor="b">
                    <a:lnL>
                      <a:noFill/>
                    </a:lnL>
                    <a:lnR>
                      <a:noFill/>
                    </a:lnR>
                    <a:lnT>
                      <a:noFill/>
                    </a:lnT>
                    <a:lnB>
                      <a:noFill/>
                    </a:lnB>
                  </a:tcPr>
                </a:tc>
              </a:tr>
              <a:tr h="320040">
                <a:tc>
                  <a:txBody>
                    <a:bodyPr/>
                    <a:lstStyle/>
                    <a:p>
                      <a:pPr algn="l" fontAlgn="b"/>
                      <a:r>
                        <a:rPr lang="en-US" sz="1400" b="0" i="0" u="none" strike="noStrike" dirty="0">
                          <a:solidFill>
                            <a:srgbClr val="000000"/>
                          </a:solidFill>
                          <a:effectLst/>
                          <a:latin typeface="Times New Roman"/>
                        </a:rPr>
                        <a:t> 4 Yard Frontload Containers (20) </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            13,000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32350">
                <a:tc>
                  <a:txBody>
                    <a:bodyPr/>
                    <a:lstStyle/>
                    <a:p>
                      <a:pPr algn="l" fontAlgn="b"/>
                      <a:r>
                        <a:rPr lang="en-US" sz="1400" b="1" i="0" u="none" strike="noStrike" dirty="0">
                          <a:solidFill>
                            <a:srgbClr val="000000"/>
                          </a:solidFill>
                          <a:effectLst/>
                          <a:latin typeface="Times New Roman"/>
                        </a:rPr>
                        <a:t>Total Solid Waste Services Fund Capital Requests</a:t>
                      </a:r>
                    </a:p>
                  </a:txBody>
                  <a:tcPr marL="0" marR="0" marT="0" marB="0" anchor="b">
                    <a:lnL>
                      <a:noFill/>
                    </a:lnL>
                    <a:lnR>
                      <a:noFill/>
                    </a:lnR>
                    <a:lnT>
                      <a:noFill/>
                    </a:lnT>
                    <a:lnB>
                      <a:noFill/>
                    </a:lnB>
                  </a:tcPr>
                </a:tc>
                <a:tc>
                  <a:txBody>
                    <a:bodyPr/>
                    <a:lstStyle/>
                    <a:p>
                      <a:pPr algn="l" fontAlgn="b"/>
                      <a:r>
                        <a:rPr lang="en-US" sz="1400" b="0" i="0" u="none" strike="noStrike" dirty="0">
                          <a:solidFill>
                            <a:srgbClr val="000000"/>
                          </a:solidFill>
                          <a:effectLst/>
                          <a:latin typeface="Times New Roman"/>
                        </a:rPr>
                        <a:t> $       995,000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147483" name="Rectangle 8"/>
          <p:cNvSpPr>
            <a:spLocks noGrp="1" noChangeArrowheads="1"/>
          </p:cNvSpPr>
          <p:nvPr>
            <p:ph type="sldNum" sz="quarter" idx="12"/>
          </p:nvPr>
        </p:nvSpPr>
        <p:spPr>
          <a:noFill/>
        </p:spPr>
        <p:txBody>
          <a:bodyPr/>
          <a:lstStyle/>
          <a:p>
            <a:fld id="{8DAE572B-B408-47AC-AEC0-9EAF61F8D5C1}" type="slidenum">
              <a:rPr lang="en-US" smtClean="0"/>
              <a:pPr/>
              <a:t>123</a:t>
            </a:fld>
            <a:endParaRPr lang="en-US"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z="3200" b="1" smtClean="0"/>
              <a:t/>
            </a:r>
            <a:br>
              <a:rPr lang="en-US" sz="3200" b="1" smtClean="0"/>
            </a:br>
            <a:r>
              <a:rPr lang="en-US" sz="3200" b="1" smtClean="0"/>
              <a:t>Solid Waste Fund</a:t>
            </a:r>
            <a:br>
              <a:rPr lang="en-US" sz="3200" b="1" smtClean="0"/>
            </a:br>
            <a:r>
              <a:rPr lang="en-US" sz="3200" b="1" smtClean="0"/>
              <a:t>Master Plan Update </a:t>
            </a:r>
            <a:endParaRPr lang="en-US" sz="3200" smtClean="0"/>
          </a:p>
        </p:txBody>
      </p:sp>
      <p:sp>
        <p:nvSpPr>
          <p:cNvPr id="148483" name="Content Placeholder 2"/>
          <p:cNvSpPr>
            <a:spLocks noGrp="1"/>
          </p:cNvSpPr>
          <p:nvPr>
            <p:ph idx="1"/>
          </p:nvPr>
        </p:nvSpPr>
        <p:spPr/>
        <p:txBody>
          <a:bodyPr/>
          <a:lstStyle/>
          <a:p>
            <a:r>
              <a:rPr lang="en-US" sz="2400" smtClean="0"/>
              <a:t>Solid Waste Master Plan update – HDR Study.</a:t>
            </a:r>
          </a:p>
          <a:p>
            <a:pPr lvl="1"/>
            <a:r>
              <a:rPr lang="en-US" sz="2000" smtClean="0"/>
              <a:t>Evaluation of existing collection systems,</a:t>
            </a:r>
          </a:p>
          <a:p>
            <a:pPr lvl="1"/>
            <a:r>
              <a:rPr lang="en-US" sz="2000" smtClean="0"/>
              <a:t>Defining future solid waste management needs and identification of new programs and implementations of each,</a:t>
            </a:r>
          </a:p>
          <a:p>
            <a:pPr lvl="1"/>
            <a:r>
              <a:rPr lang="en-US" sz="2000" smtClean="0"/>
              <a:t>Program Options like yard waste, composting, recycling collection, etc.,</a:t>
            </a:r>
          </a:p>
          <a:p>
            <a:pPr lvl="1"/>
            <a:r>
              <a:rPr lang="en-US" sz="2000" smtClean="0"/>
              <a:t>Program refinements and cost impacts to implement each at right times and,</a:t>
            </a:r>
          </a:p>
          <a:p>
            <a:pPr lvl="1"/>
            <a:r>
              <a:rPr lang="en-US" sz="2000" smtClean="0"/>
              <a:t>Option implementation issues.</a:t>
            </a:r>
          </a:p>
          <a:p>
            <a:pPr lvl="1"/>
            <a:r>
              <a:rPr lang="en-US" sz="2000" smtClean="0"/>
              <a:t>Expected completion early Summer 2012</a:t>
            </a:r>
          </a:p>
        </p:txBody>
      </p:sp>
      <p:sp>
        <p:nvSpPr>
          <p:cNvPr id="148484" name="Rectangle 8"/>
          <p:cNvSpPr>
            <a:spLocks noGrp="1" noChangeArrowheads="1"/>
          </p:cNvSpPr>
          <p:nvPr>
            <p:ph type="sldNum" sz="quarter" idx="12"/>
          </p:nvPr>
        </p:nvSpPr>
        <p:spPr>
          <a:noFill/>
        </p:spPr>
        <p:txBody>
          <a:bodyPr/>
          <a:lstStyle/>
          <a:p>
            <a:fld id="{23475068-9F67-487E-AD9F-1673D8A3D6A1}" type="slidenum">
              <a:rPr lang="en-US" smtClean="0"/>
              <a:pPr/>
              <a:t>124</a:t>
            </a:fld>
            <a:endParaRPr lang="en-US"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z="3200" b="1" smtClean="0"/>
              <a:t>FY 2011-2012</a:t>
            </a:r>
            <a:br>
              <a:rPr lang="en-US" sz="3200" b="1" smtClean="0"/>
            </a:br>
            <a:r>
              <a:rPr lang="en-US" sz="3200" b="1" smtClean="0"/>
              <a:t>Solid Waste Fund</a:t>
            </a:r>
            <a:endParaRPr lang="en-US" sz="3200" smtClean="0"/>
          </a:p>
        </p:txBody>
      </p:sp>
      <p:graphicFrame>
        <p:nvGraphicFramePr>
          <p:cNvPr id="2" name="Content Placeholder 1"/>
          <p:cNvGraphicFramePr>
            <a:graphicFrameLocks noGrp="1"/>
          </p:cNvGraphicFramePr>
          <p:nvPr>
            <p:ph idx="1"/>
          </p:nvPr>
        </p:nvGraphicFramePr>
        <p:xfrm>
          <a:off x="1173163" y="1776413"/>
          <a:ext cx="6788150" cy="4219575"/>
        </p:xfrm>
        <a:graphic>
          <a:graphicData uri="http://schemas.openxmlformats.org/drawingml/2006/table">
            <a:tbl>
              <a:tblPr/>
              <a:tblGrid>
                <a:gridCol w="954137"/>
                <a:gridCol w="2268854"/>
                <a:gridCol w="971277"/>
                <a:gridCol w="2490406"/>
                <a:gridCol w="103476"/>
              </a:tblGrid>
              <a:tr h="194945">
                <a:tc gridSpan="5">
                  <a:txBody>
                    <a:bodyPr/>
                    <a:lstStyle/>
                    <a:p>
                      <a:pPr marL="0" marR="0" algn="ctr">
                        <a:lnSpc>
                          <a:spcPct val="115000"/>
                        </a:lnSpc>
                        <a:spcBef>
                          <a:spcPts val="0"/>
                        </a:spcBef>
                        <a:spcAft>
                          <a:spcPts val="0"/>
                        </a:spcAft>
                      </a:pPr>
                      <a:r>
                        <a:rPr lang="en-US" sz="1400" b="1">
                          <a:effectLst/>
                          <a:latin typeface="Times New Roman"/>
                          <a:ea typeface="Calibri"/>
                          <a:cs typeface="Times New Roman"/>
                        </a:rPr>
                        <a:t/>
                      </a:r>
                      <a:br>
                        <a:rPr lang="en-US" sz="1400" b="1">
                          <a:effectLst/>
                          <a:latin typeface="Times New Roman"/>
                          <a:ea typeface="Calibri"/>
                          <a:cs typeface="Times New Roman"/>
                        </a:rPr>
                      </a:br>
                      <a:r>
                        <a:rPr lang="en-US" sz="1100" b="1">
                          <a:effectLst/>
                          <a:latin typeface="Times New Roman"/>
                          <a:ea typeface="Calibri"/>
                          <a:cs typeface="Times New Roman"/>
                        </a:rPr>
                        <a:t>SOLID WASTE</a:t>
                      </a:r>
                      <a:endParaRPr lang="en-US" sz="1100">
                        <a:effectLst/>
                        <a:latin typeface="Calibri"/>
                        <a:ea typeface="Calibri"/>
                        <a:cs typeface="Times New Roman"/>
                      </a:endParaRPr>
                    </a:p>
                    <a:p>
                      <a:pPr marL="0" marR="0" algn="ctr">
                        <a:lnSpc>
                          <a:spcPct val="115000"/>
                        </a:lnSpc>
                        <a:spcBef>
                          <a:spcPts val="0"/>
                        </a:spcBef>
                        <a:spcAft>
                          <a:spcPts val="0"/>
                        </a:spcAft>
                      </a:pPr>
                      <a:r>
                        <a:rPr lang="en-US" sz="1100" b="1">
                          <a:effectLst/>
                          <a:latin typeface="Times New Roman"/>
                          <a:ea typeface="Calibri"/>
                          <a:cs typeface="Times New Roman"/>
                        </a:rPr>
                        <a:t>- </a:t>
                      </a:r>
                      <a:r>
                        <a:rPr lang="en-US" sz="1100">
                          <a:effectLst/>
                          <a:latin typeface="Times New Roman"/>
                          <a:ea typeface="Calibri"/>
                          <a:cs typeface="Times New Roman"/>
                        </a:rPr>
                        <a:t>Operations Line Item Expenditures Excluding Transfers (Variances in Excess of $25,000) </a:t>
                      </a:r>
                      <a:endParaRPr lang="en-US" sz="1100">
                        <a:effectLst/>
                        <a:latin typeface="Calibri"/>
                        <a:ea typeface="Calibri"/>
                        <a:cs typeface="Times New Roman"/>
                      </a:endParaRPr>
                    </a:p>
                    <a:p>
                      <a:pPr marL="0" marR="0" algn="ctr">
                        <a:lnSpc>
                          <a:spcPct val="115000"/>
                        </a:lnSpc>
                        <a:spcBef>
                          <a:spcPts val="0"/>
                        </a:spcBef>
                        <a:spcAft>
                          <a:spcPts val="0"/>
                        </a:spcAft>
                      </a:pPr>
                      <a:r>
                        <a:rPr lang="en-US" sz="1100">
                          <a:effectLst/>
                          <a:latin typeface="Times New Roman"/>
                          <a:ea typeface="Calibri"/>
                          <a:cs typeface="Times New Roman"/>
                        </a:rPr>
                        <a:t>2010-2011 Estimated – 2011-2012 Proposed</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0" marR="0">
                        <a:lnSpc>
                          <a:spcPct val="115000"/>
                        </a:lnSpc>
                        <a:spcBef>
                          <a:spcPts val="0"/>
                        </a:spcBef>
                        <a:spcAft>
                          <a:spcPts val="0"/>
                        </a:spcAft>
                      </a:pPr>
                      <a:r>
                        <a:rPr lang="en-US" sz="1200" b="1">
                          <a:effectLst/>
                          <a:latin typeface="Times New Roman"/>
                          <a:ea typeface="Calibri"/>
                          <a:cs typeface="Times New Roman"/>
                        </a:rPr>
                        <a:t>Overall Solid Waste Fund Operating Expenditure Increase</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$ 468,811</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1102-2999</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a:ea typeface="Calibri"/>
                          <a:cs typeface="Times New Roman"/>
                        </a:rPr>
                        <a:t>Personal Services</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$250,504</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1103 – Operations Hourly</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$111,473</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1485">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1301 - Overtime</a:t>
                      </a:r>
                      <a:endParaRPr lang="en-US" sz="1100">
                        <a:effectLst/>
                        <a:latin typeface="Calibri"/>
                        <a:ea typeface="Calibri"/>
                        <a:cs typeface="Times New Roman"/>
                      </a:endParaRPr>
                    </a:p>
                  </a:txBody>
                  <a:tcPr marL="19046" marR="19046" marT="0" marB="0">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$25,740</a:t>
                      </a:r>
                      <a:endParaRPr lang="en-US" sz="1100">
                        <a:effectLst/>
                        <a:latin typeface="Calibri"/>
                        <a:ea typeface="Calibri"/>
                        <a:cs typeface="Times New Roman"/>
                      </a:endParaRPr>
                    </a:p>
                  </a:txBody>
                  <a:tcPr marL="19046" marR="19046"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2101 – Insurance - Personnel</a:t>
                      </a:r>
                      <a:endParaRPr lang="en-US" sz="1100">
                        <a:effectLst/>
                        <a:latin typeface="Calibri"/>
                        <a:ea typeface="Calibri"/>
                        <a:cs typeface="Times New Roman"/>
                      </a:endParaRPr>
                    </a:p>
                  </a:txBody>
                  <a:tcPr marL="19046" marR="19046" marT="0" marB="0">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$117,900</a:t>
                      </a:r>
                      <a:endParaRPr lang="en-US" sz="1100">
                        <a:effectLst/>
                        <a:latin typeface="Calibri"/>
                        <a:ea typeface="Calibri"/>
                        <a:cs typeface="Times New Roman"/>
                      </a:endParaRPr>
                    </a:p>
                  </a:txBody>
                  <a:tcPr marL="19046" marR="19046"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2301 – TMRS</a:t>
                      </a:r>
                      <a:endParaRPr lang="en-US" sz="1100">
                        <a:effectLst/>
                        <a:latin typeface="Calibri"/>
                        <a:ea typeface="Calibri"/>
                        <a:cs typeface="Times New Roman"/>
                      </a:endParaRPr>
                    </a:p>
                  </a:txBody>
                  <a:tcPr marL="19046" marR="190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($48,884)</a:t>
                      </a:r>
                      <a:endParaRPr lang="en-US" sz="1100">
                        <a:effectLst/>
                        <a:latin typeface="Calibri"/>
                        <a:ea typeface="Calibri"/>
                        <a:cs typeface="Times New Roman"/>
                      </a:endParaRPr>
                    </a:p>
                  </a:txBody>
                  <a:tcPr marL="19046" marR="190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3271-3499</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a:ea typeface="Calibri"/>
                          <a:cs typeface="Times New Roman"/>
                        </a:rPr>
                        <a:t>Professional Services</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($3,279)</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4101-4599</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a:ea typeface="Calibri"/>
                          <a:cs typeface="Times New Roman"/>
                        </a:rPr>
                        <a:t>Maintenance</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$297,678</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4201 - Disposal Costs – NTMWD</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$248,111</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4303 - Radio</a:t>
                      </a:r>
                      <a:endParaRPr lang="en-US" sz="1100">
                        <a:effectLst/>
                        <a:latin typeface="Calibri"/>
                        <a:ea typeface="Calibri"/>
                        <a:cs typeface="Times New Roman"/>
                      </a:endParaRPr>
                    </a:p>
                  </a:txBody>
                  <a:tcPr marL="19046" marR="190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$63,567</a:t>
                      </a:r>
                      <a:endParaRPr lang="en-US" sz="1100">
                        <a:effectLst/>
                        <a:latin typeface="Calibri"/>
                        <a:ea typeface="Calibri"/>
                        <a:cs typeface="Times New Roman"/>
                      </a:endParaRPr>
                    </a:p>
                  </a:txBody>
                  <a:tcPr marL="19046" marR="190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5201-5999</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a:ea typeface="Calibri"/>
                          <a:cs typeface="Times New Roman"/>
                        </a:rPr>
                        <a:t>Contracts</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($68,311)</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cs typeface="Times New Roman"/>
                        </a:rPr>
                        <a:t>5999 – Other Unclassified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a:ea typeface="Calibri"/>
                          <a:cs typeface="Times New Roman"/>
                        </a:rPr>
                        <a:t>($92,098)</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a:effectLst/>
                          <a:latin typeface="Times New Roman"/>
                          <a:ea typeface="Calibri"/>
                          <a:cs typeface="Times New Roman"/>
                        </a:rPr>
                        <a:t>6101-6999</a:t>
                      </a:r>
                      <a:endParaRPr lang="en-US" sz="1100">
                        <a:effectLst/>
                        <a:latin typeface="Calibri"/>
                        <a:ea typeface="Calibri"/>
                        <a:cs typeface="Times New Roman"/>
                      </a:endParaRPr>
                    </a:p>
                  </a:txBody>
                  <a:tcPr marL="19046" marR="190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effectLst/>
                          <a:latin typeface="Times New Roman"/>
                          <a:ea typeface="Calibri"/>
                          <a:cs typeface="Times New Roman"/>
                        </a:rPr>
                        <a:t>Supplies</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 </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Times New Roman"/>
                          <a:ea typeface="Calibri"/>
                          <a:cs typeface="Times New Roman"/>
                        </a:rPr>
                        <a:t>($7,781)</a:t>
                      </a:r>
                      <a:endParaRPr lang="en-US" sz="1100">
                        <a:effectLst/>
                        <a:latin typeface="Calibri"/>
                        <a:ea typeface="Calibri"/>
                        <a:cs typeface="Times New Roman"/>
                      </a:endParaRPr>
                    </a:p>
                  </a:txBody>
                  <a:tcPr marL="19046" marR="190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19046" marR="190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9592" name="Rectangle 8"/>
          <p:cNvSpPr>
            <a:spLocks noGrp="1" noChangeArrowheads="1"/>
          </p:cNvSpPr>
          <p:nvPr>
            <p:ph type="sldNum" sz="quarter" idx="12"/>
          </p:nvPr>
        </p:nvSpPr>
        <p:spPr>
          <a:noFill/>
        </p:spPr>
        <p:txBody>
          <a:bodyPr/>
          <a:lstStyle/>
          <a:p>
            <a:fld id="{0865DEAB-CB8E-4E2D-9A18-34CA6CF7C941}" type="slidenum">
              <a:rPr lang="en-US" smtClean="0"/>
              <a:pPr/>
              <a:t>125</a:t>
            </a:fld>
            <a:endParaRPr lang="en-US"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b="1" smtClean="0"/>
              <a:t>City of Richardson, Texas</a:t>
            </a:r>
            <a:endParaRPr lang="en-US" smtClean="0"/>
          </a:p>
        </p:txBody>
      </p:sp>
      <p:sp>
        <p:nvSpPr>
          <p:cNvPr id="150531" name="Content Placeholder 2"/>
          <p:cNvSpPr>
            <a:spLocks noGrp="1"/>
          </p:cNvSpPr>
          <p:nvPr>
            <p:ph idx="1"/>
          </p:nvPr>
        </p:nvSpPr>
        <p:spPr>
          <a:xfrm>
            <a:off x="566738" y="2743200"/>
            <a:ext cx="8001000" cy="1219200"/>
          </a:xfrm>
        </p:spPr>
        <p:txBody>
          <a:bodyPr/>
          <a:lstStyle/>
          <a:p>
            <a:pPr algn="ctr">
              <a:buFont typeface="Wingdings" pitchFamily="2" charset="2"/>
              <a:buNone/>
            </a:pPr>
            <a:r>
              <a:rPr lang="en-US" sz="4400" b="1" smtClean="0"/>
              <a:t>Hotel/Motel Tax Fund</a:t>
            </a:r>
          </a:p>
        </p:txBody>
      </p:sp>
      <p:pic>
        <p:nvPicPr>
          <p:cNvPr id="77842" name="Picture 18" descr="North Dallas Hotel"/>
          <p:cNvPicPr>
            <a:picLocks noChangeAspect="1" noChangeArrowheads="1"/>
          </p:cNvPicPr>
          <p:nvPr/>
        </p:nvPicPr>
        <p:blipFill rotWithShape="1">
          <a:blip r:embed="rId2" cstate="print"/>
          <a:srcRect r="39344"/>
          <a:stretch/>
        </p:blipFill>
        <p:spPr bwMode="auto">
          <a:xfrm>
            <a:off x="700088" y="3897313"/>
            <a:ext cx="2433637" cy="1687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7844" name="Picture 20" descr="Lyric Patio"/>
          <p:cNvPicPr>
            <a:picLocks noChangeAspect="1" noChangeArrowheads="1"/>
          </p:cNvPicPr>
          <p:nvPr/>
        </p:nvPicPr>
        <p:blipFill>
          <a:blip r:embed="rId3" cstate="print"/>
          <a:srcRect/>
          <a:stretch>
            <a:fillRect/>
          </a:stretch>
        </p:blipFill>
        <p:spPr bwMode="auto">
          <a:xfrm>
            <a:off x="3290888" y="3897313"/>
            <a:ext cx="2433637" cy="1687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7846" name="Picture 22" descr="Hilton Garden Inn Dallas/Richardson Hotel, TX - An Indoor Pool for Indoor Fun!"/>
          <p:cNvPicPr>
            <a:picLocks noChangeAspect="1" noChangeArrowheads="1"/>
          </p:cNvPicPr>
          <p:nvPr/>
        </p:nvPicPr>
        <p:blipFill rotWithShape="1">
          <a:blip r:embed="rId4" cstate="print"/>
          <a:srcRect/>
          <a:stretch/>
        </p:blipFill>
        <p:spPr bwMode="auto">
          <a:xfrm>
            <a:off x="5881688" y="3886200"/>
            <a:ext cx="2652712" cy="1698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50535" name="Rectangle 8"/>
          <p:cNvSpPr>
            <a:spLocks noGrp="1" noChangeArrowheads="1"/>
          </p:cNvSpPr>
          <p:nvPr>
            <p:ph type="sldNum" sz="quarter" idx="12"/>
          </p:nvPr>
        </p:nvSpPr>
        <p:spPr>
          <a:noFill/>
        </p:spPr>
        <p:txBody>
          <a:bodyPr/>
          <a:lstStyle/>
          <a:p>
            <a:fld id="{A7F10285-7C54-4FE7-A23F-9163B87317BE}" type="slidenum">
              <a:rPr lang="en-US" smtClean="0"/>
              <a:pPr/>
              <a:t>126</a:t>
            </a:fld>
            <a:endParaRPr lang="en-US"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z="3600" b="1" smtClean="0"/>
              <a:t>FY 2011-2012</a:t>
            </a:r>
            <a:br>
              <a:rPr lang="en-US" sz="3600" b="1" smtClean="0"/>
            </a:br>
            <a:r>
              <a:rPr lang="en-US" sz="3600" b="1" smtClean="0"/>
              <a:t>Hotel/Motel Tax Fund</a:t>
            </a:r>
            <a:endParaRPr lang="en-US" sz="3600" smtClean="0"/>
          </a:p>
        </p:txBody>
      </p:sp>
      <p:graphicFrame>
        <p:nvGraphicFramePr>
          <p:cNvPr id="6" name="Table 5"/>
          <p:cNvGraphicFramePr>
            <a:graphicFrameLocks noGrp="1"/>
          </p:cNvGraphicFramePr>
          <p:nvPr/>
        </p:nvGraphicFramePr>
        <p:xfrm>
          <a:off x="685800" y="2057400"/>
          <a:ext cx="7848600" cy="3048000"/>
        </p:xfrm>
        <a:graphic>
          <a:graphicData uri="http://schemas.openxmlformats.org/drawingml/2006/table">
            <a:tbl>
              <a:tblPr/>
              <a:tblGrid>
                <a:gridCol w="2885513"/>
                <a:gridCol w="1240772"/>
                <a:gridCol w="1240772"/>
                <a:gridCol w="1240772"/>
                <a:gridCol w="1240772"/>
              </a:tblGrid>
              <a:tr h="397188">
                <a:tc>
                  <a:txBody>
                    <a:bodyPr/>
                    <a:lstStyle/>
                    <a:p>
                      <a:pPr marL="0" marR="0" algn="l">
                        <a:spcBef>
                          <a:spcPts val="0"/>
                        </a:spcBef>
                        <a:spcAft>
                          <a:spcPts val="0"/>
                        </a:spcAft>
                      </a:pPr>
                      <a:r>
                        <a:rPr lang="en-US" sz="1800" b="1" dirty="0">
                          <a:solidFill>
                            <a:srgbClr val="000000"/>
                          </a:solidFill>
                          <a:latin typeface="Times New Roman"/>
                          <a:ea typeface="Times New Roman"/>
                        </a:rPr>
                        <a:t>Hotel Motel Tax Fund </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solidFill>
                          <a:srgbClr val="000000"/>
                        </a:solidFill>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solidFill>
                          <a:srgbClr val="000000"/>
                        </a:solidFill>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solidFill>
                          <a:srgbClr val="000000"/>
                        </a:solidFill>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solidFill>
                          <a:srgbClr val="000000"/>
                        </a:solidFill>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8687">
                <a:tc>
                  <a:txBody>
                    <a:bodyPr/>
                    <a:lstStyle/>
                    <a:p>
                      <a:pPr marL="0" marR="0" algn="ctr">
                        <a:spcBef>
                          <a:spcPts val="0"/>
                        </a:spcBef>
                        <a:spcAft>
                          <a:spcPts val="0"/>
                        </a:spcAft>
                      </a:pP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latin typeface="Times New Roman"/>
                          <a:ea typeface="Times New Roman"/>
                        </a:rPr>
                        <a:t>Actual</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latin typeface="Times New Roman"/>
                          <a:ea typeface="Times New Roman"/>
                        </a:rPr>
                        <a:t>Budget</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latin typeface="Times New Roman"/>
                          <a:ea typeface="Times New Roman"/>
                        </a:rPr>
                        <a:t>Estimated</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latin typeface="Times New Roman"/>
                          <a:ea typeface="Times New Roman"/>
                        </a:rPr>
                        <a:t>Proposed</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378687">
                <a:tc>
                  <a:txBody>
                    <a:bodyPr/>
                    <a:lstStyle/>
                    <a:p>
                      <a:pPr marL="0" marR="0" algn="ctr">
                        <a:spcBef>
                          <a:spcPts val="0"/>
                        </a:spcBef>
                        <a:spcAft>
                          <a:spcPts val="0"/>
                        </a:spcAft>
                      </a:pP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2009-2010</a:t>
                      </a:r>
                      <a:endParaRPr lang="en-US" sz="18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2010-2011</a:t>
                      </a:r>
                      <a:endParaRPr lang="en-US" sz="18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2010-2011</a:t>
                      </a:r>
                      <a:endParaRPr lang="en-US" sz="18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2011-2012</a:t>
                      </a:r>
                      <a:endParaRPr lang="en-US" sz="18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78687">
                <a:tc>
                  <a:txBody>
                    <a:bodyPr/>
                    <a:lstStyle/>
                    <a:p>
                      <a:pPr marL="0" marR="0" algn="l">
                        <a:spcBef>
                          <a:spcPts val="0"/>
                        </a:spcBef>
                        <a:spcAft>
                          <a:spcPts val="0"/>
                        </a:spcAft>
                      </a:pPr>
                      <a:r>
                        <a:rPr lang="en-US" sz="1800" dirty="0">
                          <a:solidFill>
                            <a:srgbClr val="000000"/>
                          </a:solidFill>
                          <a:latin typeface="Times New Roman"/>
                          <a:ea typeface="Times New Roman"/>
                        </a:rPr>
                        <a:t>Beginning Fund Balance</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$382,522</a:t>
                      </a:r>
                      <a:endParaRPr lang="en-US" sz="1800" dirty="0">
                        <a:solidFill>
                          <a:schemeClr val="tx1"/>
                        </a:solidFill>
                        <a:latin typeface="Times New Roman"/>
                        <a:ea typeface="Times New Roman"/>
                      </a:endParaRPr>
                    </a:p>
                  </a:txBody>
                  <a:tcPr marL="19050" marR="190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$347,494</a:t>
                      </a:r>
                      <a:endParaRPr lang="en-US" sz="1800" dirty="0">
                        <a:solidFill>
                          <a:schemeClr val="tx1"/>
                        </a:solidFill>
                        <a:latin typeface="Times New Roman"/>
                        <a:ea typeface="Times New Roman"/>
                      </a:endParaRPr>
                    </a:p>
                  </a:txBody>
                  <a:tcPr marL="19050" marR="190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$662,451</a:t>
                      </a:r>
                      <a:endParaRPr lang="en-US" sz="1800" dirty="0">
                        <a:solidFill>
                          <a:schemeClr val="tx1"/>
                        </a:solidFill>
                        <a:latin typeface="Times New Roman"/>
                        <a:ea typeface="Times New Roman"/>
                      </a:endParaRPr>
                    </a:p>
                  </a:txBody>
                  <a:tcPr marL="19050" marR="190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$651,471</a:t>
                      </a:r>
                      <a:endParaRPr lang="en-US" sz="1800" dirty="0">
                        <a:solidFill>
                          <a:schemeClr val="tx1"/>
                        </a:solidFill>
                        <a:latin typeface="Times New Roman"/>
                        <a:ea typeface="Times New Roman"/>
                      </a:endParaRPr>
                    </a:p>
                  </a:txBody>
                  <a:tcPr marL="19050" marR="190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8687">
                <a:tc>
                  <a:txBody>
                    <a:bodyPr/>
                    <a:lstStyle/>
                    <a:p>
                      <a:pPr marL="0" marR="0" algn="l">
                        <a:spcBef>
                          <a:spcPts val="0"/>
                        </a:spcBef>
                        <a:spcAft>
                          <a:spcPts val="0"/>
                        </a:spcAft>
                      </a:pPr>
                      <a:r>
                        <a:rPr lang="en-US" sz="1800" b="1" dirty="0">
                          <a:solidFill>
                            <a:srgbClr val="000000"/>
                          </a:solidFill>
                          <a:latin typeface="Times New Roman"/>
                          <a:ea typeface="Times New Roman"/>
                        </a:rPr>
                        <a:t>Total Revenues</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b="1" dirty="0" smtClean="0">
                          <a:solidFill>
                            <a:schemeClr val="tx1"/>
                          </a:solidFill>
                          <a:latin typeface="Times New Roman"/>
                          <a:ea typeface="Arial Unicode MS"/>
                        </a:rPr>
                        <a:t>$4,863,230</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b="1" dirty="0" smtClean="0">
                          <a:solidFill>
                            <a:schemeClr val="tx1"/>
                          </a:solidFill>
                          <a:latin typeface="Times New Roman"/>
                          <a:ea typeface="Arial Unicode MS"/>
                        </a:rPr>
                        <a:t>$5,325,660</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b="1" dirty="0" smtClean="0">
                          <a:solidFill>
                            <a:schemeClr val="tx1"/>
                          </a:solidFill>
                          <a:latin typeface="Times New Roman"/>
                          <a:ea typeface="Arial Unicode MS"/>
                        </a:rPr>
                        <a:t>$5,515,203</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b="1" dirty="0">
                          <a:solidFill>
                            <a:schemeClr val="tx1"/>
                          </a:solidFill>
                          <a:latin typeface="Times New Roman"/>
                          <a:ea typeface="Arial Unicode MS"/>
                        </a:rPr>
                        <a:t>$</a:t>
                      </a:r>
                      <a:r>
                        <a:rPr lang="en-US" sz="1800" b="1" dirty="0" smtClean="0">
                          <a:solidFill>
                            <a:schemeClr val="tx1"/>
                          </a:solidFill>
                          <a:latin typeface="Times New Roman"/>
                          <a:ea typeface="Arial Unicode MS"/>
                        </a:rPr>
                        <a:t>5,679,850</a:t>
                      </a:r>
                      <a:endParaRPr lang="en-US" sz="1800" dirty="0">
                        <a:solidFill>
                          <a:schemeClr val="tx1"/>
                        </a:solidFill>
                        <a:latin typeface="Times New Roman"/>
                        <a:ea typeface="Times New Roman"/>
                      </a:endParaRPr>
                    </a:p>
                  </a:txBody>
                  <a:tcPr marL="19050" marR="19050" marT="0" marB="0" anchor="b">
                    <a:lnL>
                      <a:noFill/>
                    </a:lnL>
                    <a:lnR w="12700" cap="flat" cmpd="sng" algn="ctr">
                      <a:solidFill>
                        <a:srgbClr val="000000"/>
                      </a:solidFill>
                      <a:prstDash val="solid"/>
                      <a:round/>
                      <a:headEnd type="none" w="med" len="med"/>
                      <a:tailEnd type="none" w="med" len="med"/>
                    </a:lnR>
                    <a:lnT>
                      <a:noFill/>
                    </a:lnT>
                    <a:lnB>
                      <a:noFill/>
                    </a:lnB>
                  </a:tcPr>
                </a:tc>
              </a:tr>
              <a:tr h="378687">
                <a:tc>
                  <a:txBody>
                    <a:bodyPr/>
                    <a:lstStyle/>
                    <a:p>
                      <a:pPr marL="0" marR="0" algn="l">
                        <a:spcBef>
                          <a:spcPts val="0"/>
                        </a:spcBef>
                        <a:spcAft>
                          <a:spcPts val="0"/>
                        </a:spcAft>
                      </a:pPr>
                      <a:r>
                        <a:rPr lang="en-US" sz="1800" dirty="0">
                          <a:solidFill>
                            <a:srgbClr val="000000"/>
                          </a:solidFill>
                          <a:latin typeface="Times New Roman"/>
                          <a:ea typeface="Times New Roman"/>
                        </a:rPr>
                        <a:t>Total Funds Available</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$5,245,752</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dirty="0">
                          <a:solidFill>
                            <a:schemeClr val="tx1"/>
                          </a:solidFill>
                          <a:latin typeface="Times New Roman"/>
                          <a:ea typeface="Arial Unicode MS"/>
                        </a:rPr>
                        <a:t>$</a:t>
                      </a:r>
                      <a:r>
                        <a:rPr lang="en-US" sz="1800" dirty="0" smtClean="0">
                          <a:solidFill>
                            <a:schemeClr val="tx1"/>
                          </a:solidFill>
                          <a:latin typeface="Times New Roman"/>
                          <a:ea typeface="Arial Unicode MS"/>
                        </a:rPr>
                        <a:t>5,673,154</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$6,177,654</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$6,331,322</a:t>
                      </a:r>
                      <a:endParaRPr lang="en-US" sz="1800" dirty="0">
                        <a:solidFill>
                          <a:schemeClr val="tx1"/>
                        </a:solidFill>
                        <a:latin typeface="Times New Roman"/>
                        <a:ea typeface="Times New Roman"/>
                      </a:endParaRPr>
                    </a:p>
                  </a:txBody>
                  <a:tcPr marL="19050" marR="19050" marT="0" marB="0" anchor="b">
                    <a:lnL>
                      <a:noFill/>
                    </a:lnL>
                    <a:lnR w="12700" cap="flat" cmpd="sng" algn="ctr">
                      <a:solidFill>
                        <a:srgbClr val="000000"/>
                      </a:solidFill>
                      <a:prstDash val="solid"/>
                      <a:round/>
                      <a:headEnd type="none" w="med" len="med"/>
                      <a:tailEnd type="none" w="med" len="med"/>
                    </a:lnR>
                    <a:lnT>
                      <a:noFill/>
                    </a:lnT>
                    <a:lnB>
                      <a:noFill/>
                    </a:lnB>
                  </a:tcPr>
                </a:tc>
              </a:tr>
              <a:tr h="378687">
                <a:tc>
                  <a:txBody>
                    <a:bodyPr/>
                    <a:lstStyle/>
                    <a:p>
                      <a:pPr marL="0" marR="0" algn="l">
                        <a:spcBef>
                          <a:spcPts val="0"/>
                        </a:spcBef>
                        <a:spcAft>
                          <a:spcPts val="0"/>
                        </a:spcAft>
                      </a:pPr>
                      <a:r>
                        <a:rPr lang="en-US" sz="1800" b="1" dirty="0">
                          <a:solidFill>
                            <a:srgbClr val="000000"/>
                          </a:solidFill>
                          <a:latin typeface="Times New Roman"/>
                          <a:ea typeface="Times New Roman"/>
                        </a:rPr>
                        <a:t>Total Expend. &amp; Transfers</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b="1" dirty="0" smtClean="0">
                          <a:solidFill>
                            <a:schemeClr val="tx1"/>
                          </a:solidFill>
                          <a:latin typeface="Times New Roman"/>
                          <a:ea typeface="Arial Unicode MS"/>
                        </a:rPr>
                        <a:t>$4,583,301</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b="1" dirty="0">
                          <a:solidFill>
                            <a:schemeClr val="tx1"/>
                          </a:solidFill>
                          <a:latin typeface="Times New Roman"/>
                          <a:ea typeface="Arial Unicode MS"/>
                        </a:rPr>
                        <a:t>$</a:t>
                      </a:r>
                      <a:r>
                        <a:rPr lang="en-US" sz="1800" b="1" dirty="0" smtClean="0">
                          <a:solidFill>
                            <a:schemeClr val="tx1"/>
                          </a:solidFill>
                          <a:latin typeface="Times New Roman"/>
                          <a:ea typeface="Arial Unicode MS"/>
                        </a:rPr>
                        <a:t>5,341,692</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b="1" dirty="0" smtClean="0">
                          <a:solidFill>
                            <a:schemeClr val="tx1"/>
                          </a:solidFill>
                          <a:latin typeface="Times New Roman"/>
                          <a:ea typeface="Arial Unicode MS"/>
                        </a:rPr>
                        <a:t>$5,526,183</a:t>
                      </a:r>
                      <a:endParaRPr lang="en-US" sz="1800" dirty="0">
                        <a:solidFill>
                          <a:schemeClr val="tx1"/>
                        </a:solidFill>
                        <a:latin typeface="Times New Roman"/>
                        <a:ea typeface="Times New Roman"/>
                      </a:endParaRPr>
                    </a:p>
                  </a:txBody>
                  <a:tcPr marL="19050" marR="19050" marT="0" marB="0" anchor="b">
                    <a:lnL>
                      <a:noFill/>
                    </a:lnL>
                    <a:lnR>
                      <a:noFill/>
                    </a:lnR>
                    <a:lnT>
                      <a:noFill/>
                    </a:lnT>
                    <a:lnB>
                      <a:noFill/>
                    </a:lnB>
                  </a:tcPr>
                </a:tc>
                <a:tc>
                  <a:txBody>
                    <a:bodyPr/>
                    <a:lstStyle/>
                    <a:p>
                      <a:pPr marL="0" marR="0" algn="r">
                        <a:spcBef>
                          <a:spcPts val="0"/>
                        </a:spcBef>
                        <a:spcAft>
                          <a:spcPts val="0"/>
                        </a:spcAft>
                      </a:pPr>
                      <a:r>
                        <a:rPr lang="en-US" sz="1800" b="1" dirty="0">
                          <a:solidFill>
                            <a:schemeClr val="tx1"/>
                          </a:solidFill>
                          <a:latin typeface="Times New Roman"/>
                          <a:ea typeface="Arial Unicode MS"/>
                        </a:rPr>
                        <a:t>$</a:t>
                      </a:r>
                      <a:r>
                        <a:rPr lang="en-US" sz="1800" b="1" dirty="0" smtClean="0">
                          <a:solidFill>
                            <a:schemeClr val="tx1"/>
                          </a:solidFill>
                          <a:latin typeface="Times New Roman"/>
                          <a:ea typeface="Arial Unicode MS"/>
                        </a:rPr>
                        <a:t>5,740,289</a:t>
                      </a:r>
                      <a:endParaRPr lang="en-US" sz="1800" dirty="0">
                        <a:solidFill>
                          <a:schemeClr val="tx1"/>
                        </a:solidFill>
                        <a:latin typeface="Times New Roman"/>
                        <a:ea typeface="Times New Roman"/>
                      </a:endParaRPr>
                    </a:p>
                  </a:txBody>
                  <a:tcPr marL="19050" marR="19050" marT="0" marB="0" anchor="b">
                    <a:lnL>
                      <a:noFill/>
                    </a:lnL>
                    <a:lnR w="12700" cap="flat" cmpd="sng" algn="ctr">
                      <a:solidFill>
                        <a:srgbClr val="000000"/>
                      </a:solidFill>
                      <a:prstDash val="solid"/>
                      <a:round/>
                      <a:headEnd type="none" w="med" len="med"/>
                      <a:tailEnd type="none" w="med" len="med"/>
                    </a:lnR>
                    <a:lnT>
                      <a:noFill/>
                    </a:lnT>
                    <a:lnB>
                      <a:noFill/>
                    </a:lnB>
                  </a:tcPr>
                </a:tc>
              </a:tr>
              <a:tr h="378687">
                <a:tc>
                  <a:txBody>
                    <a:bodyPr/>
                    <a:lstStyle/>
                    <a:p>
                      <a:pPr marL="0" marR="0" algn="l">
                        <a:spcBef>
                          <a:spcPts val="0"/>
                        </a:spcBef>
                        <a:spcAft>
                          <a:spcPts val="0"/>
                        </a:spcAft>
                      </a:pPr>
                      <a:r>
                        <a:rPr lang="en-US" sz="1800" dirty="0">
                          <a:solidFill>
                            <a:srgbClr val="000000"/>
                          </a:solidFill>
                          <a:latin typeface="Times New Roman"/>
                          <a:ea typeface="Times New Roman"/>
                        </a:rPr>
                        <a:t>Ending Fund Balance</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$662,451</a:t>
                      </a:r>
                      <a:endParaRPr lang="en-US" sz="1800" dirty="0">
                        <a:solidFill>
                          <a:schemeClr val="tx1"/>
                        </a:solidFill>
                        <a:latin typeface="Times New Roman"/>
                        <a:ea typeface="Times New Roman"/>
                      </a:endParaRPr>
                    </a:p>
                  </a:txBody>
                  <a:tcPr marL="19050" marR="190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solidFill>
                            <a:schemeClr val="tx1"/>
                          </a:solidFill>
                          <a:latin typeface="Times New Roman"/>
                          <a:ea typeface="Arial Unicode MS"/>
                        </a:rPr>
                        <a:t>$</a:t>
                      </a:r>
                      <a:r>
                        <a:rPr lang="en-US" sz="1800" dirty="0" smtClean="0">
                          <a:solidFill>
                            <a:schemeClr val="tx1"/>
                          </a:solidFill>
                          <a:latin typeface="Times New Roman"/>
                          <a:ea typeface="Arial Unicode MS"/>
                        </a:rPr>
                        <a:t>331,462</a:t>
                      </a:r>
                      <a:endParaRPr lang="en-US" sz="1800" dirty="0">
                        <a:solidFill>
                          <a:schemeClr val="tx1"/>
                        </a:solidFill>
                        <a:latin typeface="Times New Roman"/>
                        <a:ea typeface="Times New Roman"/>
                      </a:endParaRPr>
                    </a:p>
                  </a:txBody>
                  <a:tcPr marL="19050" marR="190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$651,471</a:t>
                      </a:r>
                      <a:endParaRPr lang="en-US" sz="1800" dirty="0">
                        <a:solidFill>
                          <a:schemeClr val="tx1"/>
                        </a:solidFill>
                        <a:latin typeface="Times New Roman"/>
                        <a:ea typeface="Times New Roman"/>
                      </a:endParaRPr>
                    </a:p>
                  </a:txBody>
                  <a:tcPr marL="19050" marR="190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solidFill>
                            <a:schemeClr val="tx1"/>
                          </a:solidFill>
                          <a:latin typeface="Times New Roman"/>
                          <a:ea typeface="Arial Unicode MS"/>
                        </a:rPr>
                        <a:t>$591,033</a:t>
                      </a:r>
                      <a:endParaRPr lang="en-US" sz="1800" dirty="0">
                        <a:solidFill>
                          <a:schemeClr val="tx1"/>
                        </a:solidFill>
                        <a:latin typeface="Times New Roman"/>
                        <a:ea typeface="Times New Roman"/>
                      </a:endParaRPr>
                    </a:p>
                  </a:txBody>
                  <a:tcPr marL="19050" marR="190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51602" name="Rectangle 8"/>
          <p:cNvSpPr>
            <a:spLocks noGrp="1" noChangeArrowheads="1"/>
          </p:cNvSpPr>
          <p:nvPr>
            <p:ph type="sldNum" sz="quarter" idx="12"/>
          </p:nvPr>
        </p:nvSpPr>
        <p:spPr>
          <a:noFill/>
        </p:spPr>
        <p:txBody>
          <a:bodyPr/>
          <a:lstStyle/>
          <a:p>
            <a:fld id="{E66A0D3C-5F4E-4C24-A5B3-A81A0E526DE1}" type="slidenum">
              <a:rPr lang="en-US" smtClean="0"/>
              <a:pPr/>
              <a:t>127</a:t>
            </a:fld>
            <a:endParaRPr lang="en-US"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574675" y="304800"/>
            <a:ext cx="8340725" cy="1216025"/>
          </a:xfrm>
        </p:spPr>
        <p:txBody>
          <a:bodyPr/>
          <a:lstStyle/>
          <a:p>
            <a:r>
              <a:rPr lang="en-US" sz="3200" b="1" smtClean="0"/>
              <a:t>FY 2011-2012</a:t>
            </a:r>
            <a:br>
              <a:rPr lang="en-US" sz="3200" b="1" smtClean="0"/>
            </a:br>
            <a:r>
              <a:rPr lang="en-US" sz="3200" b="1" smtClean="0"/>
              <a:t>Hotel/Motel Tax Fund Expenditures</a:t>
            </a:r>
            <a:endParaRPr lang="en-US" sz="3200" smtClean="0"/>
          </a:p>
        </p:txBody>
      </p:sp>
      <p:graphicFrame>
        <p:nvGraphicFramePr>
          <p:cNvPr id="5" name="Table 4"/>
          <p:cNvGraphicFramePr>
            <a:graphicFrameLocks noGrp="1"/>
          </p:cNvGraphicFramePr>
          <p:nvPr/>
        </p:nvGraphicFramePr>
        <p:xfrm>
          <a:off x="609600" y="1752600"/>
          <a:ext cx="7924800" cy="4419600"/>
        </p:xfrm>
        <a:graphic>
          <a:graphicData uri="http://schemas.openxmlformats.org/drawingml/2006/table">
            <a:tbl>
              <a:tblPr/>
              <a:tblGrid>
                <a:gridCol w="4959768"/>
                <a:gridCol w="316437"/>
                <a:gridCol w="1356258"/>
                <a:gridCol w="316437"/>
                <a:gridCol w="975900"/>
              </a:tblGrid>
              <a:tr h="293137">
                <a:tc gridSpan="5">
                  <a:txBody>
                    <a:bodyPr/>
                    <a:lstStyle/>
                    <a:p>
                      <a:pPr marL="0" marR="0" algn="ctr">
                        <a:spcBef>
                          <a:spcPts val="0"/>
                        </a:spcBef>
                        <a:spcAft>
                          <a:spcPts val="0"/>
                        </a:spcAft>
                      </a:pPr>
                      <a:r>
                        <a:rPr lang="en-US" sz="1600" b="1" dirty="0">
                          <a:latin typeface="Times New Roman"/>
                          <a:ea typeface="Times New Roman"/>
                        </a:rPr>
                        <a:t>Classification of Hotel/Motel Tax Fund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137">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Proposed</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Percent</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3137">
                <a:tc>
                  <a:txBody>
                    <a:bodyPr/>
                    <a:lstStyle/>
                    <a:p>
                      <a:pPr marL="0" marR="0">
                        <a:spcBef>
                          <a:spcPts val="0"/>
                        </a:spcBef>
                        <a:spcAft>
                          <a:spcPts val="0"/>
                        </a:spcAft>
                      </a:pPr>
                      <a:r>
                        <a:rPr lang="en-US" sz="1600" b="1" u="sng" dirty="0">
                          <a:latin typeface="Times New Roman"/>
                          <a:ea typeface="Times New Roman"/>
                        </a:rPr>
                        <a:t>Operating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Budget</a:t>
                      </a:r>
                      <a:endParaRPr lang="en-US" sz="16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of Total</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3137">
                <a:tc>
                  <a:txBody>
                    <a:bodyPr/>
                    <a:lstStyle/>
                    <a:p>
                      <a:pPr marL="0" marR="0">
                        <a:spcBef>
                          <a:spcPts val="0"/>
                        </a:spcBef>
                        <a:spcAft>
                          <a:spcPts val="0"/>
                        </a:spcAft>
                      </a:pPr>
                      <a:r>
                        <a:rPr lang="en-US" sz="1600" dirty="0">
                          <a:latin typeface="Times New Roman"/>
                          <a:ea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1,883,579 </a:t>
                      </a:r>
                      <a:endParaRPr lang="en-US" sz="16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32.81%</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3137">
                <a:tc>
                  <a:txBody>
                    <a:bodyPr/>
                    <a:lstStyle/>
                    <a:p>
                      <a:pPr marL="0" marR="0">
                        <a:spcBef>
                          <a:spcPts val="0"/>
                        </a:spcBef>
                        <a:spcAft>
                          <a:spcPts val="0"/>
                        </a:spcAft>
                      </a:pPr>
                      <a:r>
                        <a:rPr lang="en-US" sz="1600" dirty="0">
                          <a:latin typeface="Times New Roman"/>
                          <a:ea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987,336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17.20%</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3137">
                <a:tc>
                  <a:txBody>
                    <a:bodyPr/>
                    <a:lstStyle/>
                    <a:p>
                      <a:pPr marL="0" marR="0">
                        <a:spcBef>
                          <a:spcPts val="0"/>
                        </a:spcBef>
                        <a:spcAft>
                          <a:spcPts val="0"/>
                        </a:spcAft>
                      </a:pPr>
                      <a:r>
                        <a:rPr lang="en-US" sz="1600" dirty="0">
                          <a:latin typeface="Times New Roman"/>
                          <a:ea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96,112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1.67</a:t>
                      </a:r>
                      <a:r>
                        <a:rPr lang="en-US" sz="1600" dirty="0">
                          <a:latin typeface="Times New Roman"/>
                          <a:ea typeface="Times New Roman"/>
                        </a:rPr>
                        <a:t>%</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3137">
                <a:tc>
                  <a:txBody>
                    <a:bodyPr/>
                    <a:lstStyle/>
                    <a:p>
                      <a:pPr marL="0" marR="0">
                        <a:spcBef>
                          <a:spcPts val="0"/>
                        </a:spcBef>
                        <a:spcAft>
                          <a:spcPts val="0"/>
                        </a:spcAft>
                      </a:pPr>
                      <a:r>
                        <a:rPr lang="en-US" sz="1600" dirty="0">
                          <a:latin typeface="Times New Roman"/>
                          <a:ea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2,039,994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35.54</a:t>
                      </a:r>
                      <a:r>
                        <a:rPr lang="en-US" sz="1600" dirty="0">
                          <a:latin typeface="Times New Roman"/>
                          <a:ea typeface="Times New Roman"/>
                        </a:rPr>
                        <a:t>%</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3137">
                <a:tc>
                  <a:txBody>
                    <a:bodyPr/>
                    <a:lstStyle/>
                    <a:p>
                      <a:pPr marL="0" marR="0">
                        <a:spcBef>
                          <a:spcPts val="0"/>
                        </a:spcBef>
                        <a:spcAft>
                          <a:spcPts val="0"/>
                        </a:spcAft>
                      </a:pPr>
                      <a:r>
                        <a:rPr lang="en-US" sz="1600" dirty="0">
                          <a:latin typeface="Times New Roman"/>
                          <a:ea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733,268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12.77%</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3137">
                <a:tc>
                  <a:txBody>
                    <a:bodyPr/>
                    <a:lstStyle/>
                    <a:p>
                      <a:pPr marL="0" marR="0">
                        <a:spcBef>
                          <a:spcPts val="0"/>
                        </a:spcBef>
                        <a:spcAft>
                          <a:spcPts val="0"/>
                        </a:spcAft>
                      </a:pPr>
                      <a:r>
                        <a:rPr lang="en-US" sz="1600" dirty="0">
                          <a:latin typeface="Times New Roman"/>
                          <a:ea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 </a:t>
                      </a:r>
                      <a:endParaRPr lang="en-US" sz="16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0.00%</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3137">
                <a:tc>
                  <a:txBody>
                    <a:bodyPr/>
                    <a:lstStyle/>
                    <a:p>
                      <a:pPr marL="0" marR="0">
                        <a:spcBef>
                          <a:spcPts val="0"/>
                        </a:spcBef>
                        <a:spcAft>
                          <a:spcPts val="0"/>
                        </a:spcAft>
                      </a:pPr>
                      <a:r>
                        <a:rPr lang="en-US" sz="1600" b="1" u="sng" dirty="0">
                          <a:latin typeface="Times New Roman"/>
                          <a:ea typeface="Times New Roman"/>
                        </a:rPr>
                        <a:t>Total Operating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5,740,289 </a:t>
                      </a:r>
                      <a:endParaRPr lang="en-US" sz="16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100.00%</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3137">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3137">
                <a:tc>
                  <a:txBody>
                    <a:bodyPr/>
                    <a:lstStyle/>
                    <a:p>
                      <a:pPr marL="0" marR="0">
                        <a:spcBef>
                          <a:spcPts val="0"/>
                        </a:spcBef>
                        <a:spcAft>
                          <a:spcPts val="0"/>
                        </a:spcAft>
                      </a:pPr>
                      <a:r>
                        <a:rPr lang="en-US" sz="1600" dirty="0">
                          <a:latin typeface="Times New Roman"/>
                          <a:ea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               -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0.00%</a:t>
                      </a: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3137">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4412">
                <a:tc>
                  <a:txBody>
                    <a:bodyPr/>
                    <a:lstStyle/>
                    <a:p>
                      <a:pPr marL="0" marR="0">
                        <a:spcBef>
                          <a:spcPts val="0"/>
                        </a:spcBef>
                        <a:spcAft>
                          <a:spcPts val="0"/>
                        </a:spcAft>
                      </a:pPr>
                      <a:r>
                        <a:rPr lang="en-US" sz="1600" b="1" u="sng" dirty="0">
                          <a:latin typeface="Times New Roman"/>
                          <a:ea typeface="Times New Roman"/>
                        </a:rPr>
                        <a:t>Total Operating Expenditures and Transfers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5,740,289 </a:t>
                      </a:r>
                      <a:endParaRPr lang="en-US" sz="1600" dirty="0">
                        <a:latin typeface="Times New Roman"/>
                        <a:ea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100.00%</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304412">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2663" name="Rectangle 8"/>
          <p:cNvSpPr>
            <a:spLocks noGrp="1" noChangeArrowheads="1"/>
          </p:cNvSpPr>
          <p:nvPr>
            <p:ph type="sldNum" sz="quarter" idx="12"/>
          </p:nvPr>
        </p:nvSpPr>
        <p:spPr>
          <a:noFill/>
        </p:spPr>
        <p:txBody>
          <a:bodyPr/>
          <a:lstStyle/>
          <a:p>
            <a:fld id="{D09B4929-274C-49C3-BEF8-DD6EB38772BD}" type="slidenum">
              <a:rPr lang="en-US" smtClean="0"/>
              <a:pPr/>
              <a:t>128</a:t>
            </a:fld>
            <a:endParaRPr lang="en-US"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574675" y="304800"/>
            <a:ext cx="8340725" cy="1216025"/>
          </a:xfrm>
        </p:spPr>
        <p:txBody>
          <a:bodyPr/>
          <a:lstStyle/>
          <a:p>
            <a:r>
              <a:rPr lang="en-US" sz="3200" b="1" smtClean="0"/>
              <a:t>FY 2011-2012</a:t>
            </a:r>
            <a:br>
              <a:rPr lang="en-US" sz="3200" b="1" smtClean="0"/>
            </a:br>
            <a:r>
              <a:rPr lang="en-US" sz="3200" b="1" smtClean="0"/>
              <a:t>Hotel/Motel Tax Fund Revenues</a:t>
            </a:r>
            <a:endParaRPr lang="en-US" sz="3600" smtClean="0"/>
          </a:p>
        </p:txBody>
      </p:sp>
      <p:graphicFrame>
        <p:nvGraphicFramePr>
          <p:cNvPr id="2" name="Table 1"/>
          <p:cNvGraphicFramePr>
            <a:graphicFrameLocks noGrp="1"/>
          </p:cNvGraphicFramePr>
          <p:nvPr/>
        </p:nvGraphicFramePr>
        <p:xfrm>
          <a:off x="609600" y="1905000"/>
          <a:ext cx="6019800" cy="4038600"/>
        </p:xfrm>
        <a:graphic>
          <a:graphicData uri="http://schemas.openxmlformats.org/drawingml/2006/table">
            <a:tbl>
              <a:tblPr/>
              <a:tblGrid>
                <a:gridCol w="2209800"/>
                <a:gridCol w="990600"/>
                <a:gridCol w="914400"/>
                <a:gridCol w="990600"/>
                <a:gridCol w="914400"/>
              </a:tblGrid>
              <a:tr h="212558">
                <a:tc rowSpan="2">
                  <a:txBody>
                    <a:bodyPr/>
                    <a:lstStyle/>
                    <a:p>
                      <a:pPr marL="0" marR="0">
                        <a:spcBef>
                          <a:spcPts val="0"/>
                        </a:spcBef>
                        <a:spcAft>
                          <a:spcPts val="0"/>
                        </a:spcAft>
                      </a:pPr>
                      <a:r>
                        <a:rPr lang="en-US" sz="1200" b="1" dirty="0">
                          <a:effectLst/>
                          <a:latin typeface="Times New Roman"/>
                          <a:ea typeface="Times New Roman"/>
                        </a:rPr>
                        <a:t>Hotel Property</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Actual</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effectLst/>
                          <a:latin typeface="Times New Roman"/>
                          <a:ea typeface="Times New Roman"/>
                        </a:rPr>
                        <a:t>Budget</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effectLst/>
                          <a:latin typeface="Times New Roman"/>
                          <a:ea typeface="Times New Roman"/>
                        </a:rPr>
                        <a:t>Estimated</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effectLst/>
                          <a:latin typeface="Times New Roman"/>
                          <a:ea typeface="Times New Roman"/>
                        </a:rPr>
                        <a:t>Budget</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2558">
                <a:tc vMerge="1">
                  <a:txBody>
                    <a:bodyPr/>
                    <a:lstStyle/>
                    <a:p>
                      <a:endParaRPr lang="en-US"/>
                    </a:p>
                  </a:txBody>
                  <a:tcPr/>
                </a:tc>
                <a:tc>
                  <a:txBody>
                    <a:bodyPr/>
                    <a:lstStyle/>
                    <a:p>
                      <a:pPr marL="0" marR="0" algn="ctr">
                        <a:spcBef>
                          <a:spcPts val="0"/>
                        </a:spcBef>
                        <a:spcAft>
                          <a:spcPts val="0"/>
                        </a:spcAft>
                      </a:pPr>
                      <a:r>
                        <a:rPr lang="en-US" sz="1200" b="1" dirty="0">
                          <a:effectLst/>
                          <a:latin typeface="Times New Roman"/>
                          <a:ea typeface="Times New Roman"/>
                        </a:rPr>
                        <a:t>2009-2010</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2010-2011</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2010-2011</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Times New Roman"/>
                        </a:rPr>
                        <a:t>2011-2012</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Como Motel</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$18,030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$18,808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$20,466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$18,505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Continental Inn</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 </a:t>
                      </a:r>
                      <a:r>
                        <a:rPr lang="en-US" sz="1200" dirty="0">
                          <a:solidFill>
                            <a:srgbClr val="000000"/>
                          </a:solidFill>
                          <a:effectLst/>
                          <a:latin typeface="Times New Roman"/>
                          <a:ea typeface="Times New Roman"/>
                        </a:rPr>
                        <a:t>20,067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$20,824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$20,321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$20,524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DoubleTree Hotel</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$289,201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$290,706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$427,653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$440,483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Econo Lodge</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$28,996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$29,783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$39,107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$34,201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Hampton Inn</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$126,245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$138,853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$170,547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$153,358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Hawthorne Suites</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$88,623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$42,291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$39,011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$33,952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Hilton Garden Inn</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$220,085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$200,662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$242,958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$247,817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Holiday Inn</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$189,170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$188,590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$192,823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$196,679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Homestead Suites</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$60,700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$62,511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$79,521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$70,051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Hyatt Regency</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$429,388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$450,479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$512,712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$522,966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Hyatt Summerfield</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$130,927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$134,899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$203,727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$185,806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Mariott Courtyard  - Galatyn</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$163,959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$172,732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$182,945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$188,433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Marriott Courtyard - Spring Valley</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$138,094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$141,673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$160,435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$166,852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Marriott Renaissance</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$597,841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$611,995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$555,615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$572,284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Residence Inn</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$142,756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$158,476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$158,973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$162,152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dirty="0">
                          <a:effectLst/>
                          <a:latin typeface="Times New Roman"/>
                          <a:ea typeface="Times New Roman"/>
                        </a:rPr>
                        <a:t>Super 8</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$38,255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$40,344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$42,930 </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Times New Roman"/>
                          <a:ea typeface="Times New Roman"/>
                        </a:rPr>
                        <a:t> </a:t>
                      </a:r>
                      <a:r>
                        <a:rPr lang="en-US" sz="1200" dirty="0" smtClean="0">
                          <a:solidFill>
                            <a:srgbClr val="000000"/>
                          </a:solidFill>
                          <a:effectLst/>
                          <a:latin typeface="Times New Roman"/>
                          <a:ea typeface="Times New Roman"/>
                        </a:rPr>
                        <a:t>$38,304 </a:t>
                      </a:r>
                      <a:endParaRPr lang="en-US" sz="1800" dirty="0">
                        <a:effectLst/>
                        <a:latin typeface="Times New Roman"/>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58">
                <a:tc>
                  <a:txBody>
                    <a:bodyPr/>
                    <a:lstStyle/>
                    <a:p>
                      <a:pPr marL="0" marR="0">
                        <a:spcBef>
                          <a:spcPts val="0"/>
                        </a:spcBef>
                        <a:spcAft>
                          <a:spcPts val="0"/>
                        </a:spcAft>
                      </a:pPr>
                      <a:r>
                        <a:rPr lang="en-US" sz="1200" b="1" dirty="0">
                          <a:effectLst/>
                          <a:latin typeface="Times New Roman"/>
                          <a:ea typeface="Times New Roman"/>
                        </a:rPr>
                        <a:t>TOTAL</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Times New Roman"/>
                          <a:ea typeface="Arial Unicode MS"/>
                        </a:rPr>
                        <a:t>$2,682,337</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Times New Roman"/>
                          <a:ea typeface="Arial Unicode MS"/>
                        </a:rPr>
                        <a:t>$2,703,626</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Times New Roman"/>
                          <a:ea typeface="Arial Unicode MS"/>
                        </a:rPr>
                        <a:t>$3,049,744</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Times New Roman"/>
                          <a:ea typeface="Times New Roman"/>
                        </a:rPr>
                        <a:t>$3,052,367</a:t>
                      </a:r>
                      <a:endParaRPr lang="en-US" sz="1800" dirty="0">
                        <a:effectLst/>
                        <a:latin typeface="Times New Roman"/>
                        <a:ea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723" name="Rectangle 4"/>
          <p:cNvSpPr>
            <a:spLocks noChangeArrowheads="1"/>
          </p:cNvSpPr>
          <p:nvPr/>
        </p:nvSpPr>
        <p:spPr bwMode="auto">
          <a:xfrm>
            <a:off x="6762750" y="1676400"/>
            <a:ext cx="2152650" cy="4419600"/>
          </a:xfrm>
          <a:prstGeom prst="rect">
            <a:avLst/>
          </a:prstGeom>
          <a:solidFill>
            <a:schemeClr val="bg1"/>
          </a:solidFill>
          <a:ln w="9525" algn="ctr">
            <a:noFill/>
            <a:round/>
            <a:headEnd/>
            <a:tailEnd/>
          </a:ln>
        </p:spPr>
        <p:txBody>
          <a:bodyPr/>
          <a:lstStyle/>
          <a:p>
            <a:endParaRPr lang="en-US">
              <a:solidFill>
                <a:srgbClr val="000000"/>
              </a:solidFill>
            </a:endParaRPr>
          </a:p>
        </p:txBody>
      </p:sp>
      <p:pic>
        <p:nvPicPr>
          <p:cNvPr id="153724" name="Picture 8" descr="http://www.richardsontexas.org/uploads/d087b82f281.jpg"/>
          <p:cNvPicPr>
            <a:picLocks noChangeAspect="1" noChangeArrowheads="1"/>
          </p:cNvPicPr>
          <p:nvPr/>
        </p:nvPicPr>
        <p:blipFill>
          <a:blip r:embed="rId2" cstate="print"/>
          <a:srcRect/>
          <a:stretch>
            <a:fillRect/>
          </a:stretch>
        </p:blipFill>
        <p:spPr bwMode="auto">
          <a:xfrm>
            <a:off x="6762750" y="1676400"/>
            <a:ext cx="2152650" cy="1447800"/>
          </a:xfrm>
          <a:prstGeom prst="rect">
            <a:avLst/>
          </a:prstGeom>
          <a:noFill/>
          <a:ln w="9525">
            <a:noFill/>
            <a:miter lim="800000"/>
            <a:headEnd/>
            <a:tailEnd/>
          </a:ln>
        </p:spPr>
      </p:pic>
      <p:pic>
        <p:nvPicPr>
          <p:cNvPr id="153725" name="Picture 10" descr="http://www.richardsontexas.org/uploads/672c2040962.jpg"/>
          <p:cNvPicPr>
            <a:picLocks noChangeAspect="1" noChangeArrowheads="1"/>
          </p:cNvPicPr>
          <p:nvPr/>
        </p:nvPicPr>
        <p:blipFill>
          <a:blip r:embed="rId3" cstate="print"/>
          <a:srcRect/>
          <a:stretch>
            <a:fillRect/>
          </a:stretch>
        </p:blipFill>
        <p:spPr bwMode="auto">
          <a:xfrm>
            <a:off x="6762750" y="3132138"/>
            <a:ext cx="2152650" cy="1447800"/>
          </a:xfrm>
          <a:prstGeom prst="rect">
            <a:avLst/>
          </a:prstGeom>
          <a:noFill/>
          <a:ln w="9525">
            <a:noFill/>
            <a:miter lim="800000"/>
            <a:headEnd/>
            <a:tailEnd/>
          </a:ln>
        </p:spPr>
      </p:pic>
      <p:pic>
        <p:nvPicPr>
          <p:cNvPr id="153726" name="Picture 12" descr="http://www.richardsontexas.org/uploads/fda93d029f3.JPG"/>
          <p:cNvPicPr>
            <a:picLocks noChangeAspect="1" noChangeArrowheads="1"/>
          </p:cNvPicPr>
          <p:nvPr/>
        </p:nvPicPr>
        <p:blipFill>
          <a:blip r:embed="rId4" cstate="print"/>
          <a:srcRect/>
          <a:stretch>
            <a:fillRect/>
          </a:stretch>
        </p:blipFill>
        <p:spPr bwMode="auto">
          <a:xfrm>
            <a:off x="6762750" y="4648200"/>
            <a:ext cx="2152650" cy="1447800"/>
          </a:xfrm>
          <a:prstGeom prst="rect">
            <a:avLst/>
          </a:prstGeom>
          <a:noFill/>
          <a:ln w="9525">
            <a:noFill/>
            <a:miter lim="800000"/>
            <a:headEnd/>
            <a:tailEnd/>
          </a:ln>
        </p:spPr>
      </p:pic>
      <p:sp>
        <p:nvSpPr>
          <p:cNvPr id="153727" name="Rectangle 8"/>
          <p:cNvSpPr>
            <a:spLocks noGrp="1" noChangeArrowheads="1"/>
          </p:cNvSpPr>
          <p:nvPr>
            <p:ph type="sldNum" sz="quarter" idx="12"/>
          </p:nvPr>
        </p:nvSpPr>
        <p:spPr>
          <a:noFill/>
        </p:spPr>
        <p:txBody>
          <a:bodyPr/>
          <a:lstStyle/>
          <a:p>
            <a:fld id="{22A37696-78A2-4B34-B919-9F19639C719F}" type="slidenum">
              <a:rPr lang="en-US" smtClean="0"/>
              <a:pPr/>
              <a:t>129</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304800" y="1676400"/>
            <a:ext cx="8610600" cy="4800600"/>
          </a:xfrm>
        </p:spPr>
        <p:txBody>
          <a:bodyPr/>
          <a:lstStyle/>
          <a:p>
            <a:pPr marL="342900" indent="-228600"/>
            <a:r>
              <a:rPr lang="en-US" sz="2200" smtClean="0">
                <a:latin typeface="Verdana" pitchFamily="34" charset="0"/>
              </a:rPr>
              <a:t>Continue our strong alliance commitments with our community partnerships: RISD, PISD, MRMC, Richland College &amp; UT-Dallas</a:t>
            </a:r>
          </a:p>
          <a:p>
            <a:pPr marL="342900" indent="-228600"/>
            <a:r>
              <a:rPr lang="en-US" sz="2200" smtClean="0">
                <a:latin typeface="Verdana" pitchFamily="34" charset="0"/>
              </a:rPr>
              <a:t>Sustain our focus on the quality-of-life components of municipal services devoted to parks, recreation and open space/trail. Be attentive to refining service delivery in these areas as we design and construct the bond and grant-funded recreation assets.</a:t>
            </a:r>
          </a:p>
          <a:p>
            <a:pPr marL="342900" indent="-228600"/>
            <a:r>
              <a:rPr lang="en-US" sz="2200" smtClean="0">
                <a:latin typeface="Verdana" pitchFamily="34" charset="0"/>
              </a:rPr>
              <a:t>Continue to support a competitive employment environment to sustain and recruit a high-quality public service work force.</a:t>
            </a:r>
          </a:p>
          <a:p>
            <a:pPr marL="342900" indent="-228600">
              <a:buFont typeface="Wingdings" pitchFamily="2" charset="2"/>
              <a:buNone/>
            </a:pPr>
            <a:endParaRPr lang="en-US" sz="2200" smtClean="0">
              <a:latin typeface="Verdana" pitchFamily="34" charset="0"/>
            </a:endParaRPr>
          </a:p>
          <a:p>
            <a:pPr marL="342900" indent="-228600"/>
            <a:endParaRPr lang="en-US" sz="2200" smtClean="0">
              <a:latin typeface="Verdana" pitchFamily="34" charset="0"/>
            </a:endParaRPr>
          </a:p>
          <a:p>
            <a:pPr marL="342900" indent="-228600"/>
            <a:endParaRPr lang="en-US" sz="2200" smtClean="0">
              <a:latin typeface="Verdana" pitchFamily="34" charset="0"/>
            </a:endParaRPr>
          </a:p>
          <a:p>
            <a:pPr marL="342900" indent="-228600"/>
            <a:endParaRPr lang="en-US" sz="2200" smtClean="0">
              <a:latin typeface="Verdana" pitchFamily="34" charset="0"/>
            </a:endParaRPr>
          </a:p>
          <a:p>
            <a:pPr marL="342900" indent="-228600"/>
            <a:endParaRPr lang="en-US" sz="2200" smtClean="0">
              <a:latin typeface="Verdana" pitchFamily="34" charset="0"/>
            </a:endParaRPr>
          </a:p>
        </p:txBody>
      </p:sp>
      <p:pic>
        <p:nvPicPr>
          <p:cNvPr id="34819" name="Picture 2"/>
          <p:cNvPicPr>
            <a:picLocks noChangeAspect="1" noChangeArrowheads="1"/>
          </p:cNvPicPr>
          <p:nvPr/>
        </p:nvPicPr>
        <p:blipFill>
          <a:blip r:embed="rId2" cstate="print"/>
          <a:srcRect/>
          <a:stretch>
            <a:fillRect/>
          </a:stretch>
        </p:blipFill>
        <p:spPr bwMode="auto">
          <a:xfrm>
            <a:off x="4876800" y="5324475"/>
            <a:ext cx="2187575" cy="1441450"/>
          </a:xfrm>
          <a:prstGeom prst="rect">
            <a:avLst/>
          </a:prstGeom>
          <a:noFill/>
          <a:ln w="9525">
            <a:noFill/>
            <a:miter lim="800000"/>
            <a:headEnd/>
            <a:tailEnd/>
          </a:ln>
        </p:spPr>
      </p:pic>
      <p:sp>
        <p:nvSpPr>
          <p:cNvPr id="34820" name="Title 1"/>
          <p:cNvSpPr>
            <a:spLocks/>
          </p:cNvSpPr>
          <p:nvPr/>
        </p:nvSpPr>
        <p:spPr bwMode="auto">
          <a:xfrm>
            <a:off x="228600" y="304800"/>
            <a:ext cx="7467600" cy="1216025"/>
          </a:xfrm>
          <a:prstGeom prst="rect">
            <a:avLst/>
          </a:prstGeom>
          <a:noFill/>
          <a:ln w="9525">
            <a:noFill/>
            <a:miter lim="800000"/>
            <a:headEnd/>
            <a:tailEnd/>
          </a:ln>
        </p:spPr>
        <p:txBody>
          <a:bodyPr anchor="ctr"/>
          <a:lstStyle/>
          <a:p>
            <a:r>
              <a:rPr lang="en-US" sz="3600" b="1">
                <a:solidFill>
                  <a:srgbClr val="000000"/>
                </a:solidFill>
              </a:rPr>
              <a:t>Budget Development Objectives</a:t>
            </a:r>
          </a:p>
        </p:txBody>
      </p:sp>
      <p:sp>
        <p:nvSpPr>
          <p:cNvPr id="34821" name="AutoShape 7"/>
          <p:cNvSpPr>
            <a:spLocks noChangeArrowheads="1"/>
          </p:cNvSpPr>
          <p:nvPr/>
        </p:nvSpPr>
        <p:spPr bwMode="auto">
          <a:xfrm>
            <a:off x="381000" y="15668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4822" name="Rectangle 8"/>
          <p:cNvSpPr>
            <a:spLocks noGrp="1" noChangeArrowheads="1"/>
          </p:cNvSpPr>
          <p:nvPr>
            <p:ph type="sldNum" sz="quarter" idx="12"/>
          </p:nvPr>
        </p:nvSpPr>
        <p:spPr>
          <a:xfrm>
            <a:off x="6553200" y="6245225"/>
            <a:ext cx="1981200" cy="476250"/>
          </a:xfrm>
          <a:noFill/>
        </p:spPr>
        <p:txBody>
          <a:bodyPr/>
          <a:lstStyle/>
          <a:p>
            <a:fld id="{2BA30A77-527D-4F9B-8D67-7919F987A214}"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b="1" smtClean="0"/>
              <a:t>Hotel</a:t>
            </a:r>
            <a:r>
              <a:rPr lang="en-US" smtClean="0"/>
              <a:t> </a:t>
            </a:r>
            <a:r>
              <a:rPr lang="en-US" b="1" smtClean="0"/>
              <a:t>Occupancy</a:t>
            </a:r>
          </a:p>
        </p:txBody>
      </p:sp>
      <p:sp>
        <p:nvSpPr>
          <p:cNvPr id="154627" name="Slide Number Placeholder 3"/>
          <p:cNvSpPr>
            <a:spLocks noGrp="1"/>
          </p:cNvSpPr>
          <p:nvPr>
            <p:ph type="sldNum" sz="quarter" idx="12"/>
          </p:nvPr>
        </p:nvSpPr>
        <p:spPr>
          <a:noFill/>
        </p:spPr>
        <p:txBody>
          <a:bodyPr/>
          <a:lstStyle/>
          <a:p>
            <a:fld id="{CCD02857-2D49-438B-A9B8-5909FC752C3D}" type="slidenum">
              <a:rPr lang="en-US" smtClean="0"/>
              <a:pPr/>
              <a:t>130</a:t>
            </a:fld>
            <a:endParaRPr lang="en-US" smtClean="0"/>
          </a:p>
        </p:txBody>
      </p:sp>
      <p:graphicFrame>
        <p:nvGraphicFramePr>
          <p:cNvPr id="5" name="Content Placeholder 5"/>
          <p:cNvGraphicFramePr>
            <a:graphicFrameLocks/>
          </p:cNvGraphicFramePr>
          <p:nvPr/>
        </p:nvGraphicFramePr>
        <p:xfrm>
          <a:off x="1828800" y="2362200"/>
          <a:ext cx="5410200" cy="2971800"/>
        </p:xfrm>
        <a:graphic>
          <a:graphicData uri="http://schemas.openxmlformats.org/drawingml/2006/table">
            <a:tbl>
              <a:tblPr>
                <a:tableStyleId>{5C22544A-7EE6-4342-B048-85BDC9FD1C3A}</a:tableStyleId>
              </a:tblPr>
              <a:tblGrid>
                <a:gridCol w="2367318"/>
                <a:gridCol w="1566857"/>
                <a:gridCol w="1476025"/>
              </a:tblGrid>
              <a:tr h="867996">
                <a:tc>
                  <a:txBody>
                    <a:bodyPr/>
                    <a:lstStyle/>
                    <a:p>
                      <a:pPr algn="ctr" fontAlgn="b"/>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2010</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Through June 2011</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5536">
                <a:tc>
                  <a:txBody>
                    <a:bodyPr/>
                    <a:lstStyle/>
                    <a:p>
                      <a:pPr algn="l" fontAlgn="b"/>
                      <a:r>
                        <a:rPr lang="en-US" sz="1600" b="1" u="none" strike="noStrike" dirty="0" smtClean="0">
                          <a:effectLst/>
                          <a:latin typeface="Times New Roman" pitchFamily="18" charset="0"/>
                          <a:cs typeface="Times New Roman" pitchFamily="18" charset="0"/>
                        </a:rPr>
                        <a:t>  Average </a:t>
                      </a:r>
                      <a:r>
                        <a:rPr lang="en-US" sz="1600" b="1" u="none" strike="noStrike" dirty="0">
                          <a:effectLst/>
                          <a:latin typeface="Times New Roman" pitchFamily="18" charset="0"/>
                          <a:cs typeface="Times New Roman" pitchFamily="18" charset="0"/>
                        </a:rPr>
                        <a:t>Daily Rate</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$79.84 </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$84.32 </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7832">
                <a:tc>
                  <a:txBody>
                    <a:bodyPr/>
                    <a:lstStyle/>
                    <a:p>
                      <a:pPr algn="l" fontAlgn="b"/>
                      <a:r>
                        <a:rPr lang="en-US" sz="1600" b="1" u="none" strike="noStrike" dirty="0" smtClean="0">
                          <a:effectLst/>
                          <a:latin typeface="Times New Roman" pitchFamily="18" charset="0"/>
                          <a:cs typeface="Times New Roman" pitchFamily="18" charset="0"/>
                        </a:rPr>
                        <a:t>  Occupancy</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58%</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63%</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0436">
                <a:tc>
                  <a:txBody>
                    <a:bodyPr/>
                    <a:lstStyle/>
                    <a:p>
                      <a:pPr algn="l" fontAlgn="b"/>
                      <a:r>
                        <a:rPr lang="en-US" sz="1600" b="1" u="none" strike="noStrike" dirty="0" smtClean="0">
                          <a:effectLst/>
                          <a:latin typeface="Times New Roman" pitchFamily="18" charset="0"/>
                          <a:cs typeface="Times New Roman" pitchFamily="18" charset="0"/>
                        </a:rPr>
                        <a:t>  Rev/PAR</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a:effectLst/>
                          <a:latin typeface="Times New Roman" pitchFamily="18" charset="0"/>
                          <a:cs typeface="Times New Roman" pitchFamily="18" charset="0"/>
                        </a:rPr>
                        <a:t>$46.28 </a:t>
                      </a:r>
                      <a:endParaRPr lang="en-US" sz="16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Times New Roman" pitchFamily="18" charset="0"/>
                          <a:cs typeface="Times New Roman" pitchFamily="18" charset="0"/>
                        </a:rPr>
                        <a:t>$53.97 </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sz="3200" b="1" smtClean="0"/>
              <a:t>FY 2011-2012</a:t>
            </a:r>
            <a:br>
              <a:rPr lang="en-US" sz="3200" b="1" smtClean="0"/>
            </a:br>
            <a:r>
              <a:rPr lang="en-US" sz="3200" b="1" smtClean="0"/>
              <a:t>Hotel/Motel Fund Revenues</a:t>
            </a:r>
            <a:endParaRPr lang="en-US" sz="3200" smtClean="0"/>
          </a:p>
        </p:txBody>
      </p:sp>
      <p:sp>
        <p:nvSpPr>
          <p:cNvPr id="155651" name="Content Placeholder 2"/>
          <p:cNvSpPr>
            <a:spLocks noGrp="1"/>
          </p:cNvSpPr>
          <p:nvPr>
            <p:ph idx="1"/>
          </p:nvPr>
        </p:nvSpPr>
        <p:spPr/>
        <p:txBody>
          <a:bodyPr/>
          <a:lstStyle/>
          <a:p>
            <a:r>
              <a:rPr lang="en-US" sz="2800" smtClean="0"/>
              <a:t>$165,000 or 3.0% increase</a:t>
            </a:r>
          </a:p>
          <a:p>
            <a:pPr lvl="1"/>
            <a:r>
              <a:rPr lang="en-US" sz="2000" smtClean="0"/>
              <a:t>Hotel occupancy tax receipts projected flat from year-end estimate.</a:t>
            </a:r>
          </a:p>
          <a:p>
            <a:pPr lvl="2"/>
            <a:r>
              <a:rPr lang="en-US" sz="1600" smtClean="0"/>
              <a:t>Beginning in January of 2011, all hotel properties were required to begin remitting hotel tax receipts every month as opposed to quarterly as allowed by the previous ordinance.  This change only affected 7 of our 16 properties, as the others had been remitting monthly already.  When a change like this occurs, it’s not unusual to get a “bump” in revenue the first year the change occurs since the early quarterly payments may have included one or two months receipts from the prior City of Richardson fiscal year.  Such was the case in 2010-2011.  When projections are made for the proposed year, these anomalies have to be taken into account and nullified prior to any forecast.  It’s this reason that hotel receipts are only expected to increase $2,600 in 2011-2012. </a:t>
            </a:r>
          </a:p>
        </p:txBody>
      </p:sp>
      <p:sp>
        <p:nvSpPr>
          <p:cNvPr id="155652" name="Rectangle 8"/>
          <p:cNvSpPr>
            <a:spLocks noGrp="1" noChangeArrowheads="1"/>
          </p:cNvSpPr>
          <p:nvPr>
            <p:ph type="sldNum" sz="quarter" idx="12"/>
          </p:nvPr>
        </p:nvSpPr>
        <p:spPr>
          <a:noFill/>
        </p:spPr>
        <p:txBody>
          <a:bodyPr/>
          <a:lstStyle/>
          <a:p>
            <a:fld id="{C7EF6438-4F65-44DB-8A56-DA87190D281F}" type="slidenum">
              <a:rPr lang="en-US" smtClean="0"/>
              <a:pPr/>
              <a:t>131</a:t>
            </a:fld>
            <a:endParaRPr lang="en-US"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sz="3200" b="1" smtClean="0"/>
              <a:t>FY 2011-2012</a:t>
            </a:r>
            <a:br>
              <a:rPr lang="en-US" sz="3200" b="1" smtClean="0"/>
            </a:br>
            <a:r>
              <a:rPr lang="en-US" sz="3200" b="1" smtClean="0"/>
              <a:t>Hotel/Motel Fund Revenues </a:t>
            </a:r>
            <a:endParaRPr lang="en-US" sz="3200" smtClean="0"/>
          </a:p>
        </p:txBody>
      </p:sp>
      <p:sp>
        <p:nvSpPr>
          <p:cNvPr id="156675" name="Content Placeholder 2"/>
          <p:cNvSpPr>
            <a:spLocks noGrp="1"/>
          </p:cNvSpPr>
          <p:nvPr>
            <p:ph idx="1"/>
          </p:nvPr>
        </p:nvSpPr>
        <p:spPr/>
        <p:txBody>
          <a:bodyPr/>
          <a:lstStyle/>
          <a:p>
            <a:pPr lvl="1"/>
            <a:r>
              <a:rPr lang="en-US" sz="2000" smtClean="0"/>
              <a:t>Eisemann Center revenues are projected at $2.4 Million reflecting a $150,000 or 6.6% increase from estimated year-end.</a:t>
            </a:r>
          </a:p>
          <a:p>
            <a:pPr lvl="2"/>
            <a:r>
              <a:rPr lang="en-US" sz="1800" smtClean="0"/>
              <a:t>Operations revenue is estimated based on performance levels similar to FY 2010-2011 levels with some recovery in rental fees.  The majority of the revenue increase is due to the Eisemann Center Presents Series for FY 2011-2012 reflecting a normal ticket revenue model after the three shows last year fell below expectations</a:t>
            </a:r>
          </a:p>
          <a:p>
            <a:pPr lvl="1"/>
            <a:r>
              <a:rPr lang="en-US" sz="2000" smtClean="0"/>
              <a:t>Parking Garage fees increase $10,000 based on minor volume growth.</a:t>
            </a:r>
          </a:p>
          <a:p>
            <a:pPr lvl="1"/>
            <a:r>
              <a:rPr lang="en-US" sz="2000" smtClean="0"/>
              <a:t>Interest improves slightly based on cash flow.</a:t>
            </a:r>
          </a:p>
          <a:p>
            <a:pPr lvl="1"/>
            <a:endParaRPr lang="en-US" sz="2100" smtClean="0"/>
          </a:p>
        </p:txBody>
      </p:sp>
      <p:sp>
        <p:nvSpPr>
          <p:cNvPr id="156676" name="Rectangle 8"/>
          <p:cNvSpPr>
            <a:spLocks noGrp="1" noChangeArrowheads="1"/>
          </p:cNvSpPr>
          <p:nvPr>
            <p:ph type="sldNum" sz="quarter" idx="12"/>
          </p:nvPr>
        </p:nvSpPr>
        <p:spPr>
          <a:noFill/>
        </p:spPr>
        <p:txBody>
          <a:bodyPr/>
          <a:lstStyle/>
          <a:p>
            <a:fld id="{DB44E0CF-F2A7-4527-97E3-A119653ABDA6}" type="slidenum">
              <a:rPr lang="en-US" smtClean="0"/>
              <a:pPr/>
              <a:t>132</a:t>
            </a:fld>
            <a:endParaRPr lang="en-US"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2"/>
          <p:cNvSpPr>
            <a:spLocks noGrp="1"/>
          </p:cNvSpPr>
          <p:nvPr>
            <p:ph idx="1"/>
          </p:nvPr>
        </p:nvSpPr>
        <p:spPr/>
        <p:txBody>
          <a:bodyPr/>
          <a:lstStyle/>
          <a:p>
            <a:r>
              <a:rPr lang="en-US" smtClean="0"/>
              <a:t>Eisemann Center Operations</a:t>
            </a:r>
          </a:p>
          <a:p>
            <a:r>
              <a:rPr lang="en-US" smtClean="0"/>
              <a:t>Eisemann Center Presents</a:t>
            </a:r>
          </a:p>
          <a:p>
            <a:r>
              <a:rPr lang="en-US" smtClean="0"/>
              <a:t>Convention &amp; Visitors Bureau</a:t>
            </a:r>
          </a:p>
          <a:p>
            <a:r>
              <a:rPr lang="en-US" smtClean="0"/>
              <a:t>Parking Garage</a:t>
            </a:r>
          </a:p>
          <a:p>
            <a:r>
              <a:rPr lang="en-US" smtClean="0"/>
              <a:t>Local Arts Grants</a:t>
            </a:r>
          </a:p>
        </p:txBody>
      </p:sp>
      <p:sp>
        <p:nvSpPr>
          <p:cNvPr id="157699" name="Slide Number Placeholder 3"/>
          <p:cNvSpPr>
            <a:spLocks noGrp="1"/>
          </p:cNvSpPr>
          <p:nvPr>
            <p:ph type="sldNum" sz="quarter" idx="12"/>
          </p:nvPr>
        </p:nvSpPr>
        <p:spPr>
          <a:noFill/>
        </p:spPr>
        <p:txBody>
          <a:bodyPr/>
          <a:lstStyle/>
          <a:p>
            <a:fld id="{3F40AE3B-AD17-4CCD-8FDB-E87981415BF9}" type="slidenum">
              <a:rPr lang="en-US" smtClean="0"/>
              <a:pPr/>
              <a:t>133</a:t>
            </a:fld>
            <a:endParaRPr lang="en-US" smtClean="0"/>
          </a:p>
        </p:txBody>
      </p:sp>
      <p:grpSp>
        <p:nvGrpSpPr>
          <p:cNvPr id="5" name="Group 4"/>
          <p:cNvGrpSpPr/>
          <p:nvPr/>
        </p:nvGrpSpPr>
        <p:grpSpPr>
          <a:xfrm>
            <a:off x="533400" y="4724400"/>
            <a:ext cx="7819744" cy="1148569"/>
            <a:chOff x="533400" y="4724400"/>
            <a:chExt cx="7819744" cy="1148569"/>
          </a:xfrm>
          <a:solidFill>
            <a:schemeClr val="bg1"/>
          </a:solidFill>
        </p:grpSpPr>
        <p:sp>
          <p:nvSpPr>
            <p:cNvPr id="6" name="Rectangle 5"/>
            <p:cNvSpPr/>
            <p:nvPr/>
          </p:nvSpPr>
          <p:spPr bwMode="auto">
            <a:xfrm>
              <a:off x="533400" y="4769020"/>
              <a:ext cx="7819743" cy="1098379"/>
            </a:xfrm>
            <a:prstGeom prst="rect">
              <a:avLst/>
            </a:prstGeom>
            <a:grpFill/>
            <a:ln w="9525" cap="flat" cmpd="sng" algn="ctr">
              <a:noFill/>
              <a:prstDash val="solid"/>
              <a:round/>
              <a:headEnd type="none" w="med" len="med"/>
              <a:tailEnd type="none" w="med" len="med"/>
            </a:ln>
            <a:effectLst/>
          </p:spPr>
          <p:txBody>
            <a:bodyPr/>
            <a:lstStyle/>
            <a:p>
              <a:pPr>
                <a:defRPr/>
              </a:pPr>
              <a:endParaRPr lang="en-US">
                <a:solidFill>
                  <a:srgbClr val="000000"/>
                </a:solidFill>
              </a:endParaRPr>
            </a:p>
          </p:txBody>
        </p:sp>
        <p:pic>
          <p:nvPicPr>
            <p:cNvPr id="7" name="Picture 2" descr="F:\Center Shared\Eisemann Center Presents 2003-04\Mktg. Images\ECPresents#2 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4724400"/>
              <a:ext cx="1481138" cy="1139825"/>
            </a:xfrm>
            <a:prstGeom prst="rect">
              <a:avLst/>
            </a:prstGeom>
            <a:grpFill/>
            <a:extLst/>
          </p:spPr>
        </p:pic>
        <p:pic>
          <p:nvPicPr>
            <p:cNvPr id="8" name="Picture 3" descr="F:\Center Shared\Logos-approved\Jpeg Logos\Logo boxed over rever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4769021"/>
              <a:ext cx="1447800" cy="1103948"/>
            </a:xfrm>
            <a:prstGeom prst="rect">
              <a:avLst/>
            </a:prstGeom>
            <a:grpFill/>
            <a:extLst/>
          </p:spPr>
        </p:pic>
        <p:pic>
          <p:nvPicPr>
            <p:cNvPr id="9" name="Picture 8"/>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3733800" y="4794263"/>
              <a:ext cx="2971800" cy="1037034"/>
            </a:xfrm>
            <a:prstGeom prst="rect">
              <a:avLst/>
            </a:prstGeom>
            <a:grpFill/>
          </p:spPr>
        </p:pic>
        <p:pic>
          <p:nvPicPr>
            <p:cNvPr id="10" name="Picture 15" descr="Arts Grant"/>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5063" b="4420"/>
            <a:stretch/>
          </p:blipFill>
          <p:spPr bwMode="auto">
            <a:xfrm>
              <a:off x="6734458" y="4769021"/>
              <a:ext cx="1618686" cy="109837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1" name="Text Box 16"/>
            <p:cNvSpPr txBox="1">
              <a:spLocks noChangeArrowheads="1"/>
            </p:cNvSpPr>
            <p:nvPr/>
          </p:nvSpPr>
          <p:spPr bwMode="auto">
            <a:xfrm>
              <a:off x="7467600" y="5181601"/>
              <a:ext cx="885543" cy="381000"/>
            </a:xfrm>
            <a:prstGeom prst="rect">
              <a:avLst/>
            </a:prstGeom>
            <a:grpFill/>
            <a:ln>
              <a:noFill/>
            </a:ln>
          </p:spPr>
          <p:txBody>
            <a:bodyPr/>
            <a:lstStyle/>
            <a:p>
              <a:pPr algn="r">
                <a:defRPr/>
              </a:pPr>
              <a:r>
                <a:rPr lang="en-US" sz="1000" dirty="0">
                  <a:solidFill>
                    <a:srgbClr val="262626"/>
                  </a:solidFill>
                  <a:latin typeface="Franklin Gothic Heavy" pitchFamily="34" charset="0"/>
                </a:rPr>
                <a:t>Richardson</a:t>
              </a:r>
              <a:br>
                <a:rPr lang="en-US" sz="1000" dirty="0">
                  <a:solidFill>
                    <a:srgbClr val="262626"/>
                  </a:solidFill>
                  <a:latin typeface="Franklin Gothic Heavy" pitchFamily="34" charset="0"/>
                </a:rPr>
              </a:br>
              <a:r>
                <a:rPr lang="en-US" sz="1000" dirty="0">
                  <a:solidFill>
                    <a:srgbClr val="262626"/>
                  </a:solidFill>
                  <a:latin typeface="Franklin Gothic Heavy" pitchFamily="34" charset="0"/>
                </a:rPr>
                <a:t>Arts Grants</a:t>
              </a:r>
              <a:endParaRPr lang="en-US" sz="900" dirty="0">
                <a:solidFill>
                  <a:srgbClr val="000000"/>
                </a:solidFill>
              </a:endParaRPr>
            </a:p>
          </p:txBody>
        </p:sp>
      </p:grpSp>
      <p:sp>
        <p:nvSpPr>
          <p:cNvPr id="157701" name="Title 1"/>
          <p:cNvSpPr>
            <a:spLocks noGrp="1"/>
          </p:cNvSpPr>
          <p:nvPr>
            <p:ph type="title"/>
          </p:nvPr>
        </p:nvSpPr>
        <p:spPr/>
        <p:txBody>
          <a:bodyPr/>
          <a:lstStyle/>
          <a:p>
            <a:r>
              <a:rPr lang="en-US" sz="3200" b="1" smtClean="0"/>
              <a:t>FY 2011-2012</a:t>
            </a:r>
            <a:br>
              <a:rPr lang="en-US" sz="3200" b="1" smtClean="0"/>
            </a:br>
            <a:r>
              <a:rPr lang="en-US" sz="3200" b="1" smtClean="0"/>
              <a:t>Hotel/Motel Fund Expenditures</a:t>
            </a:r>
            <a:endParaRPr lang="en-US" sz="3200"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sz="3200" b="1" smtClean="0"/>
              <a:t>FY 2011-2012</a:t>
            </a:r>
            <a:br>
              <a:rPr lang="en-US" sz="3200" b="1" smtClean="0"/>
            </a:br>
            <a:r>
              <a:rPr lang="en-US" sz="3200" b="1" smtClean="0"/>
              <a:t>Hotel/Motel Fund Expenditures</a:t>
            </a:r>
            <a:endParaRPr lang="en-US" sz="3200" smtClean="0"/>
          </a:p>
        </p:txBody>
      </p:sp>
      <p:sp>
        <p:nvSpPr>
          <p:cNvPr id="158723" name="Content Placeholder 2"/>
          <p:cNvSpPr>
            <a:spLocks noGrp="1"/>
          </p:cNvSpPr>
          <p:nvPr>
            <p:ph idx="1"/>
          </p:nvPr>
        </p:nvSpPr>
        <p:spPr>
          <a:xfrm>
            <a:off x="566738" y="1752600"/>
            <a:ext cx="8001000" cy="4114800"/>
          </a:xfrm>
        </p:spPr>
        <p:txBody>
          <a:bodyPr/>
          <a:lstStyle/>
          <a:p>
            <a:r>
              <a:rPr lang="en-US" sz="2400" smtClean="0"/>
              <a:t>$214,000 or 3.9% increase.</a:t>
            </a:r>
          </a:p>
          <a:p>
            <a:pPr lvl="1"/>
            <a:r>
              <a:rPr lang="en-US" sz="2200" smtClean="0"/>
              <a:t>Eisemann Center expenditures increase $170,000.</a:t>
            </a:r>
          </a:p>
          <a:p>
            <a:pPr lvl="2"/>
            <a:r>
              <a:rPr lang="en-US" sz="2000" smtClean="0"/>
              <a:t>Operations increase $29,000</a:t>
            </a:r>
          </a:p>
          <a:p>
            <a:pPr lvl="2"/>
            <a:r>
              <a:rPr lang="en-US" sz="2000" smtClean="0"/>
              <a:t>Eisemann Center Presents Series increase $140,000 and is offset by matching revenue.</a:t>
            </a:r>
          </a:p>
          <a:p>
            <a:pPr lvl="1"/>
            <a:r>
              <a:rPr lang="en-US" sz="2200" smtClean="0"/>
              <a:t>Parking Garage Expenditures increase 6.9% or $34,000 based on the parking garage services agreement.  The City budgets the maximum allowable by contract. </a:t>
            </a:r>
          </a:p>
          <a:p>
            <a:pPr lvl="1"/>
            <a:endParaRPr lang="en-US" smtClean="0"/>
          </a:p>
        </p:txBody>
      </p:sp>
      <p:sp>
        <p:nvSpPr>
          <p:cNvPr id="158724" name="Rectangle 8"/>
          <p:cNvSpPr>
            <a:spLocks noGrp="1" noChangeArrowheads="1"/>
          </p:cNvSpPr>
          <p:nvPr>
            <p:ph type="sldNum" sz="quarter" idx="12"/>
          </p:nvPr>
        </p:nvSpPr>
        <p:spPr>
          <a:noFill/>
        </p:spPr>
        <p:txBody>
          <a:bodyPr/>
          <a:lstStyle/>
          <a:p>
            <a:fld id="{AD8B0A68-BAD9-42FF-B892-0BF1F9E1D6BB}" type="slidenum">
              <a:rPr lang="en-US" smtClean="0"/>
              <a:pPr/>
              <a:t>134</a:t>
            </a:fld>
            <a:endParaRPr lang="en-US"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z="3200" b="1" smtClean="0"/>
              <a:t>FY 2011-2012</a:t>
            </a:r>
            <a:br>
              <a:rPr lang="en-US" sz="3200" b="1" smtClean="0"/>
            </a:br>
            <a:r>
              <a:rPr lang="en-US" sz="3200" b="1" smtClean="0"/>
              <a:t>Hotel/Motel Fund Expenditures</a:t>
            </a:r>
            <a:endParaRPr lang="en-US" sz="3200" smtClean="0"/>
          </a:p>
        </p:txBody>
      </p:sp>
      <p:sp>
        <p:nvSpPr>
          <p:cNvPr id="159747" name="Content Placeholder 2"/>
          <p:cNvSpPr>
            <a:spLocks noGrp="1"/>
          </p:cNvSpPr>
          <p:nvPr>
            <p:ph idx="1"/>
          </p:nvPr>
        </p:nvSpPr>
        <p:spPr/>
        <p:txBody>
          <a:bodyPr/>
          <a:lstStyle/>
          <a:p>
            <a:pPr lvl="1"/>
            <a:r>
              <a:rPr lang="en-US" sz="2200" smtClean="0"/>
              <a:t>The Transfer to General Fund – CVB of $405,000  supports that department’s hotel/motel marketing initiatives.</a:t>
            </a:r>
          </a:p>
          <a:p>
            <a:pPr lvl="1"/>
            <a:r>
              <a:rPr lang="en-US" sz="2200" smtClean="0"/>
              <a:t>Arts grant funding continues at $300,000</a:t>
            </a:r>
          </a:p>
          <a:p>
            <a:pPr lvl="1"/>
            <a:r>
              <a:rPr lang="en-US" sz="2200" smtClean="0"/>
              <a:t>The recently completed indirect cost analysis supports a General and Administrative Transfer to the General Fund of almost $1.0 million.</a:t>
            </a:r>
          </a:p>
          <a:p>
            <a:pPr lvl="2"/>
            <a:r>
              <a:rPr lang="en-US" sz="2000" smtClean="0"/>
              <a:t>As with year-ending 2010-2011, the fund will send a G&amp;A Transfer of $250,000 to the General Fund to help offset the indirect costs associated with the Hotel/Motel fund which are currently hosted in the General Fund. </a:t>
            </a:r>
          </a:p>
        </p:txBody>
      </p:sp>
      <p:sp>
        <p:nvSpPr>
          <p:cNvPr id="159748" name="Rectangle 8"/>
          <p:cNvSpPr>
            <a:spLocks noGrp="1" noChangeArrowheads="1"/>
          </p:cNvSpPr>
          <p:nvPr>
            <p:ph type="sldNum" sz="quarter" idx="12"/>
          </p:nvPr>
        </p:nvSpPr>
        <p:spPr>
          <a:noFill/>
        </p:spPr>
        <p:txBody>
          <a:bodyPr/>
          <a:lstStyle/>
          <a:p>
            <a:fld id="{75A89D5D-48CA-4A5A-932A-801095132BD8}" type="slidenum">
              <a:rPr lang="en-US" smtClean="0"/>
              <a:pPr/>
              <a:t>135</a:t>
            </a:fld>
            <a:endParaRPr lang="en-US"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b="1" smtClean="0"/>
              <a:t>City of Richardson, Texas</a:t>
            </a:r>
          </a:p>
        </p:txBody>
      </p:sp>
      <p:sp>
        <p:nvSpPr>
          <p:cNvPr id="160771" name="Content Placeholder 2"/>
          <p:cNvSpPr>
            <a:spLocks noGrp="1"/>
          </p:cNvSpPr>
          <p:nvPr>
            <p:ph idx="1"/>
          </p:nvPr>
        </p:nvSpPr>
        <p:spPr>
          <a:xfrm>
            <a:off x="617538" y="2362200"/>
            <a:ext cx="8001000" cy="1600200"/>
          </a:xfrm>
        </p:spPr>
        <p:txBody>
          <a:bodyPr/>
          <a:lstStyle/>
          <a:p>
            <a:pPr algn="ctr">
              <a:buFont typeface="Wingdings" pitchFamily="2" charset="2"/>
              <a:buNone/>
            </a:pPr>
            <a:r>
              <a:rPr lang="en-US" sz="4800" b="1" smtClean="0"/>
              <a:t>Golf Fund</a:t>
            </a:r>
          </a:p>
        </p:txBody>
      </p:sp>
      <p:sp>
        <p:nvSpPr>
          <p:cNvPr id="160772" name="Slide Number Placeholder 3"/>
          <p:cNvSpPr>
            <a:spLocks noGrp="1"/>
          </p:cNvSpPr>
          <p:nvPr>
            <p:ph type="sldNum" sz="quarter" idx="12"/>
          </p:nvPr>
        </p:nvSpPr>
        <p:spPr>
          <a:noFill/>
        </p:spPr>
        <p:txBody>
          <a:bodyPr/>
          <a:lstStyle/>
          <a:p>
            <a:fld id="{58A2690A-E723-4548-AAFE-5BED83180F90}" type="slidenum">
              <a:rPr lang="en-US" smtClean="0"/>
              <a:pPr/>
              <a:t>136</a:t>
            </a:fld>
            <a:endParaRPr lang="en-US" smtClean="0"/>
          </a:p>
        </p:txBody>
      </p:sp>
      <p:pic>
        <p:nvPicPr>
          <p:cNvPr id="5" name="Picture 2" descr="http://www.sherrillparkgolf.com/images/CR1.jpg">
            <a:hlinkClick r:id="rId2"/>
          </p:cNvPr>
          <p:cNvPicPr>
            <a:picLocks noChangeAspect="1" noChangeArrowheads="1"/>
          </p:cNvPicPr>
          <p:nvPr/>
        </p:nvPicPr>
        <p:blipFill>
          <a:blip r:embed="rId3" cstate="print"/>
          <a:srcRect/>
          <a:stretch>
            <a:fillRect/>
          </a:stretch>
        </p:blipFill>
        <p:spPr bwMode="auto">
          <a:xfrm>
            <a:off x="3392488" y="3513138"/>
            <a:ext cx="2452687" cy="1631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4" cstate="print"/>
          <a:srcRect t="11994"/>
          <a:stretch/>
        </p:blipFill>
        <p:spPr>
          <a:xfrm>
            <a:off x="762000" y="3513138"/>
            <a:ext cx="2454275" cy="1620837"/>
          </a:xfrm>
          <a:prstGeom prst="rect">
            <a:avLst/>
          </a:prstGeom>
          <a:ln>
            <a:noFill/>
          </a:ln>
          <a:effectLst>
            <a:outerShdw blurRad="190500" algn="tl" rotWithShape="0">
              <a:srgbClr val="000000">
                <a:alpha val="70000"/>
              </a:srgbClr>
            </a:outerShdw>
          </a:effectLst>
        </p:spPr>
      </p:pic>
      <p:pic>
        <p:nvPicPr>
          <p:cNvPr id="160775" name="Picture 12" descr="http://atodallas.org/themes/default/assets/images/logos/SherrillPark.png"/>
          <p:cNvPicPr>
            <a:picLocks noChangeAspect="1" noChangeArrowheads="1"/>
          </p:cNvPicPr>
          <p:nvPr/>
        </p:nvPicPr>
        <p:blipFill>
          <a:blip r:embed="rId5" cstate="print"/>
          <a:srcRect/>
          <a:stretch>
            <a:fillRect/>
          </a:stretch>
        </p:blipFill>
        <p:spPr bwMode="auto">
          <a:xfrm>
            <a:off x="3886200" y="4545013"/>
            <a:ext cx="1371600" cy="1200150"/>
          </a:xfrm>
          <a:prstGeom prst="rect">
            <a:avLst/>
          </a:prstGeom>
          <a:noFill/>
          <a:ln w="9525">
            <a:noFill/>
            <a:miter lim="800000"/>
            <a:headEnd/>
            <a:tailEnd/>
          </a:ln>
        </p:spPr>
      </p:pic>
      <p:pic>
        <p:nvPicPr>
          <p:cNvPr id="9" name="Picture 8"/>
          <p:cNvPicPr>
            <a:picLocks noChangeAspect="1"/>
          </p:cNvPicPr>
          <p:nvPr/>
        </p:nvPicPr>
        <p:blipFill>
          <a:blip r:embed="rId6" cstate="print"/>
          <a:stretch>
            <a:fillRect/>
          </a:stretch>
        </p:blipFill>
        <p:spPr>
          <a:xfrm>
            <a:off x="6019800" y="3509963"/>
            <a:ext cx="2438400" cy="1624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sz="3200" b="1" smtClean="0"/>
              <a:t>FY 2011-2012</a:t>
            </a:r>
            <a:br>
              <a:rPr lang="en-US" sz="3200" b="1" smtClean="0"/>
            </a:br>
            <a:r>
              <a:rPr lang="en-US" sz="3200" b="1" smtClean="0"/>
              <a:t>Golf Fund</a:t>
            </a:r>
          </a:p>
        </p:txBody>
      </p:sp>
      <p:sp>
        <p:nvSpPr>
          <p:cNvPr id="161795" name="Slide Number Placeholder 3"/>
          <p:cNvSpPr>
            <a:spLocks noGrp="1"/>
          </p:cNvSpPr>
          <p:nvPr>
            <p:ph type="sldNum" sz="quarter" idx="12"/>
          </p:nvPr>
        </p:nvSpPr>
        <p:spPr>
          <a:noFill/>
        </p:spPr>
        <p:txBody>
          <a:bodyPr/>
          <a:lstStyle/>
          <a:p>
            <a:fld id="{9135523B-02AB-464A-9097-494E21593E68}" type="slidenum">
              <a:rPr lang="en-US" smtClean="0"/>
              <a:pPr/>
              <a:t>137</a:t>
            </a:fld>
            <a:endParaRPr lang="en-US" smtClean="0"/>
          </a:p>
        </p:txBody>
      </p:sp>
      <p:graphicFrame>
        <p:nvGraphicFramePr>
          <p:cNvPr id="5" name="Table 4"/>
          <p:cNvGraphicFramePr>
            <a:graphicFrameLocks noGrp="1"/>
          </p:cNvGraphicFramePr>
          <p:nvPr/>
        </p:nvGraphicFramePr>
        <p:xfrm>
          <a:off x="685800" y="1981200"/>
          <a:ext cx="7772400" cy="3581400"/>
        </p:xfrm>
        <a:graphic>
          <a:graphicData uri="http://schemas.openxmlformats.org/drawingml/2006/table">
            <a:tbl>
              <a:tblPr/>
              <a:tblGrid>
                <a:gridCol w="2779063"/>
                <a:gridCol w="1248334"/>
                <a:gridCol w="1248334"/>
                <a:gridCol w="1248334"/>
                <a:gridCol w="1248334"/>
              </a:tblGrid>
              <a:tr h="331340">
                <a:tc>
                  <a:txBody>
                    <a:bodyPr/>
                    <a:lstStyle/>
                    <a:p>
                      <a:pPr marL="0" marR="0">
                        <a:spcBef>
                          <a:spcPts val="0"/>
                        </a:spcBef>
                        <a:spcAft>
                          <a:spcPts val="0"/>
                        </a:spcAft>
                      </a:pPr>
                      <a:r>
                        <a:rPr lang="en-US" sz="1800" b="1" dirty="0">
                          <a:latin typeface="Times New Roman"/>
                          <a:ea typeface="Times New Roman"/>
                        </a:rPr>
                        <a:t>Golf Fund  </a:t>
                      </a: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solidFill>
                          <a:srgbClr val="FF0000"/>
                        </a:solidFill>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50831">
                <a:tc>
                  <a:txBody>
                    <a:bodyPr/>
                    <a:lstStyle/>
                    <a:p>
                      <a:pPr marL="0" marR="0" algn="ctr">
                        <a:spcBef>
                          <a:spcPts val="0"/>
                        </a:spcBef>
                        <a:spcAft>
                          <a:spcPts val="0"/>
                        </a:spcAft>
                      </a:pP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latin typeface="Times New Roman"/>
                          <a:ea typeface="Times New Roman"/>
                        </a:rPr>
                        <a:t>Actual</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latin typeface="Times New Roman"/>
                          <a:ea typeface="Times New Roman"/>
                        </a:rPr>
                        <a:t>Budget</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latin typeface="Times New Roman"/>
                          <a:ea typeface="Times New Roman"/>
                        </a:rPr>
                        <a:t>Estimated</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latin typeface="Times New Roman"/>
                          <a:ea typeface="Times New Roman"/>
                        </a:rPr>
                        <a:t>Proposed</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350831">
                <a:tc>
                  <a:txBody>
                    <a:bodyPr/>
                    <a:lstStyle/>
                    <a:p>
                      <a:pPr marL="0" marR="0" algn="ctr">
                        <a:spcBef>
                          <a:spcPts val="0"/>
                        </a:spcBef>
                        <a:spcAft>
                          <a:spcPts val="0"/>
                        </a:spcAft>
                      </a:pP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2009-2010</a:t>
                      </a:r>
                      <a:endParaRPr lang="en-US" sz="18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2010-2011</a:t>
                      </a:r>
                      <a:endParaRPr lang="en-US" sz="18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2010-2011</a:t>
                      </a:r>
                      <a:endParaRPr lang="en-US" sz="1800" dirty="0">
                        <a:latin typeface="Times New Roman"/>
                        <a:ea typeface="Times New Roman"/>
                        <a:cs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00"/>
                          </a:solidFill>
                          <a:latin typeface="Times New Roman"/>
                          <a:ea typeface="Times New Roman"/>
                          <a:cs typeface="Times New Roman"/>
                        </a:rPr>
                        <a:t>2011-2012</a:t>
                      </a:r>
                      <a:endParaRPr lang="en-US" sz="1800" dirty="0">
                        <a:latin typeface="Times New Roman"/>
                        <a:ea typeface="Times New Roman"/>
                        <a:cs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6723">
                <a:tc>
                  <a:txBody>
                    <a:bodyPr/>
                    <a:lstStyle/>
                    <a:p>
                      <a:pPr marL="0" marR="0">
                        <a:spcBef>
                          <a:spcPts val="0"/>
                        </a:spcBef>
                        <a:spcAft>
                          <a:spcPts val="0"/>
                        </a:spcAft>
                      </a:pPr>
                      <a:r>
                        <a:rPr lang="en-US" sz="1800" dirty="0">
                          <a:latin typeface="Times New Roman"/>
                          <a:ea typeface="Times New Roman"/>
                        </a:rPr>
                        <a:t>Beginning Fund Balance</a:t>
                      </a: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latin typeface="Times New Roman"/>
                          <a:ea typeface="Times New Roman"/>
                        </a:rPr>
                        <a:t>$268,382</a:t>
                      </a:r>
                      <a:endParaRPr lang="en-US" sz="18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latin typeface="Times New Roman"/>
                          <a:ea typeface="Times New Roman"/>
                        </a:rPr>
                        <a:t>$184,061</a:t>
                      </a:r>
                      <a:endParaRPr lang="en-US" sz="18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smtClean="0">
                          <a:latin typeface="Times New Roman"/>
                          <a:ea typeface="Times New Roman"/>
                        </a:rPr>
                        <a:t>$192,719</a:t>
                      </a:r>
                      <a:endParaRPr lang="en-US" sz="1800" dirty="0">
                        <a:latin typeface="Times New Roman"/>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176,689</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6723">
                <a:tc>
                  <a:txBody>
                    <a:bodyPr/>
                    <a:lstStyle/>
                    <a:p>
                      <a:pPr marL="0" marR="0">
                        <a:spcBef>
                          <a:spcPts val="0"/>
                        </a:spcBef>
                        <a:spcAft>
                          <a:spcPts val="0"/>
                        </a:spcAft>
                      </a:pPr>
                      <a:r>
                        <a:rPr lang="en-US" sz="1800" b="1" dirty="0">
                          <a:latin typeface="Times New Roman"/>
                          <a:ea typeface="Times New Roman"/>
                        </a:rPr>
                        <a:t>Total Revenues</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2,232,120</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2,140,555</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2,095,301</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2,182,447</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16723">
                <a:tc>
                  <a:txBody>
                    <a:bodyPr/>
                    <a:lstStyle/>
                    <a:p>
                      <a:pPr marL="0" marR="0">
                        <a:spcBef>
                          <a:spcPts val="0"/>
                        </a:spcBef>
                        <a:spcAft>
                          <a:spcPts val="0"/>
                        </a:spcAft>
                      </a:pPr>
                      <a:r>
                        <a:rPr lang="en-US" sz="1800" dirty="0">
                          <a:latin typeface="Times New Roman"/>
                          <a:ea typeface="Times New Roman"/>
                        </a:rPr>
                        <a:t>Total Funds Available</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2,500,502</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2,324,616</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2,288,020</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2,359,136</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16723">
                <a:tc>
                  <a:txBody>
                    <a:bodyPr/>
                    <a:lstStyle/>
                    <a:p>
                      <a:pPr marL="0" marR="0">
                        <a:spcBef>
                          <a:spcPts val="0"/>
                        </a:spcBef>
                        <a:spcAft>
                          <a:spcPts val="0"/>
                        </a:spcAft>
                      </a:pPr>
                      <a:r>
                        <a:rPr lang="en-US" sz="1800" dirty="0">
                          <a:latin typeface="Times New Roman"/>
                          <a:ea typeface="Times New Roman"/>
                        </a:rPr>
                        <a:t>Total Expenditures</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1,607,599</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1,514,761</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1,481,504</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1,550,419</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16723">
                <a:tc>
                  <a:txBody>
                    <a:bodyPr/>
                    <a:lstStyle/>
                    <a:p>
                      <a:pPr marL="0" marR="0">
                        <a:spcBef>
                          <a:spcPts val="0"/>
                        </a:spcBef>
                        <a:spcAft>
                          <a:spcPts val="0"/>
                        </a:spcAft>
                      </a:pPr>
                      <a:r>
                        <a:rPr lang="en-US" sz="1800" dirty="0">
                          <a:latin typeface="Times New Roman"/>
                          <a:ea typeface="Times New Roman"/>
                        </a:rPr>
                        <a:t>Total Transfers Out</a:t>
                      </a: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700,184</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smtClean="0">
                          <a:latin typeface="Times New Roman"/>
                          <a:ea typeface="Times New Roman"/>
                        </a:rPr>
                        <a:t>$629,827</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smtClean="0">
                          <a:latin typeface="Times New Roman"/>
                          <a:ea typeface="Times New Roman"/>
                        </a:rPr>
                        <a:t>$629,827</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626,981</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16723">
                <a:tc>
                  <a:txBody>
                    <a:bodyPr/>
                    <a:lstStyle/>
                    <a:p>
                      <a:pPr marL="0" marR="0">
                        <a:spcBef>
                          <a:spcPts val="0"/>
                        </a:spcBef>
                        <a:spcAft>
                          <a:spcPts val="0"/>
                        </a:spcAft>
                      </a:pPr>
                      <a:r>
                        <a:rPr lang="en-US" sz="1800" b="1" dirty="0">
                          <a:latin typeface="Times New Roman"/>
                          <a:ea typeface="Times New Roman"/>
                        </a:rPr>
                        <a:t>Total Expend. &amp; Transfers</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2,307,783</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2,144,588</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2,111,331</a:t>
                      </a:r>
                      <a:endParaRPr lang="en-US" sz="1800" dirty="0">
                        <a:latin typeface="Times New Roman"/>
                        <a:ea typeface="Times New Roman"/>
                      </a:endParaRPr>
                    </a:p>
                  </a:txBody>
                  <a:tcPr marL="19050" marR="19050" marT="0" marB="0">
                    <a:lnL>
                      <a:noFill/>
                    </a:lnL>
                    <a:lnR>
                      <a:noFill/>
                    </a:lnR>
                    <a:lnT>
                      <a:noFill/>
                    </a:lnT>
                    <a:lnB>
                      <a:noFill/>
                    </a:lnB>
                  </a:tcPr>
                </a:tc>
                <a:tc>
                  <a:txBody>
                    <a:bodyPr/>
                    <a:lstStyle/>
                    <a:p>
                      <a:pPr marL="0" marR="0" algn="r">
                        <a:spcBef>
                          <a:spcPts val="0"/>
                        </a:spcBef>
                        <a:spcAft>
                          <a:spcPts val="0"/>
                        </a:spcAft>
                      </a:pPr>
                      <a:r>
                        <a:rPr lang="en-US" sz="1800" b="1" dirty="0">
                          <a:latin typeface="Times New Roman"/>
                          <a:ea typeface="Times New Roman"/>
                        </a:rPr>
                        <a:t>$</a:t>
                      </a:r>
                      <a:r>
                        <a:rPr lang="en-US" sz="1800" b="1" dirty="0" smtClean="0">
                          <a:latin typeface="Times New Roman"/>
                          <a:ea typeface="Times New Roman"/>
                        </a:rPr>
                        <a:t>2,177,400</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r>
              <a:tr h="331340">
                <a:tc>
                  <a:txBody>
                    <a:bodyPr/>
                    <a:lstStyle/>
                    <a:p>
                      <a:pPr marL="0" marR="0">
                        <a:spcBef>
                          <a:spcPts val="0"/>
                        </a:spcBef>
                        <a:spcAft>
                          <a:spcPts val="0"/>
                        </a:spcAft>
                      </a:pPr>
                      <a:r>
                        <a:rPr lang="en-US" sz="1800" dirty="0">
                          <a:latin typeface="Times New Roman"/>
                          <a:ea typeface="Times New Roman"/>
                        </a:rPr>
                        <a:t>Ending Fund Balance</a:t>
                      </a:r>
                    </a:p>
                  </a:txBody>
                  <a:tcPr marL="19050" marR="1905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latin typeface="Times New Roman"/>
                          <a:ea typeface="Times New Roman"/>
                        </a:rPr>
                        <a:t>$192,719</a:t>
                      </a:r>
                      <a:endParaRPr lang="en-US" sz="1800" dirty="0">
                        <a:latin typeface="Times New Roman"/>
                        <a:ea typeface="Times New Roman"/>
                      </a:endParaRPr>
                    </a:p>
                  </a:txBody>
                  <a:tcPr marL="19050" marR="190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180,028</a:t>
                      </a:r>
                      <a:endParaRPr lang="en-US" sz="1800" dirty="0">
                        <a:latin typeface="Times New Roman"/>
                        <a:ea typeface="Times New Roman"/>
                      </a:endParaRPr>
                    </a:p>
                  </a:txBody>
                  <a:tcPr marL="19050" marR="190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176,689</a:t>
                      </a:r>
                      <a:endParaRPr lang="en-US" sz="1800" dirty="0">
                        <a:latin typeface="Times New Roman"/>
                        <a:ea typeface="Times New Roman"/>
                      </a:endParaRPr>
                    </a:p>
                  </a:txBody>
                  <a:tcPr marL="19050" marR="1905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a:latin typeface="Times New Roman"/>
                          <a:ea typeface="Times New Roman"/>
                        </a:rPr>
                        <a:t>$</a:t>
                      </a:r>
                      <a:r>
                        <a:rPr lang="en-US" sz="1800" dirty="0" smtClean="0">
                          <a:latin typeface="Times New Roman"/>
                          <a:ea typeface="Times New Roman"/>
                        </a:rPr>
                        <a:t>181,736</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316723">
                <a:tc>
                  <a:txBody>
                    <a:bodyPr/>
                    <a:lstStyle/>
                    <a:p>
                      <a:pPr marL="0" marR="0">
                        <a:spcBef>
                          <a:spcPts val="0"/>
                        </a:spcBef>
                        <a:spcAft>
                          <a:spcPts val="0"/>
                        </a:spcAft>
                      </a:pPr>
                      <a:r>
                        <a:rPr lang="en-US" sz="1800" b="1" dirty="0">
                          <a:latin typeface="Times New Roman"/>
                          <a:ea typeface="Times New Roman"/>
                        </a:rPr>
                        <a:t>Days in Fund Balance</a:t>
                      </a:r>
                      <a:endParaRPr lang="en-US" sz="18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latin typeface="Times New Roman"/>
                          <a:ea typeface="Times New Roman"/>
                        </a:rPr>
                        <a:t>30.27</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latin typeface="Times New Roman"/>
                          <a:ea typeface="Times New Roman"/>
                        </a:rPr>
                        <a:t>30.64</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latin typeface="Times New Roman"/>
                          <a:ea typeface="Times New Roman"/>
                        </a:rPr>
                        <a:t>30.55</a:t>
                      </a:r>
                      <a:endParaRPr lang="en-US" sz="1800" dirty="0">
                        <a:latin typeface="Times New Roman"/>
                        <a:ea typeface="Times New Roman"/>
                      </a:endParaRPr>
                    </a:p>
                  </a:txBody>
                  <a:tcPr marL="19050" marR="190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dirty="0" smtClean="0">
                          <a:latin typeface="Times New Roman"/>
                          <a:ea typeface="Times New Roman"/>
                        </a:rPr>
                        <a:t>30.46</a:t>
                      </a:r>
                      <a:endParaRPr lang="en-US" sz="18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sz="3200" b="1" smtClean="0"/>
              <a:t>FY 2011-2012</a:t>
            </a:r>
            <a:br>
              <a:rPr lang="en-US" sz="3200" b="1" smtClean="0"/>
            </a:br>
            <a:r>
              <a:rPr lang="en-US" sz="3200" b="1" smtClean="0"/>
              <a:t>Golf Fund</a:t>
            </a:r>
            <a:endParaRPr lang="en-US" sz="3200" smtClean="0"/>
          </a:p>
        </p:txBody>
      </p:sp>
      <p:sp>
        <p:nvSpPr>
          <p:cNvPr id="162819" name="Slide Number Placeholder 3"/>
          <p:cNvSpPr>
            <a:spLocks noGrp="1"/>
          </p:cNvSpPr>
          <p:nvPr>
            <p:ph type="sldNum" sz="quarter" idx="12"/>
          </p:nvPr>
        </p:nvSpPr>
        <p:spPr>
          <a:noFill/>
        </p:spPr>
        <p:txBody>
          <a:bodyPr/>
          <a:lstStyle/>
          <a:p>
            <a:fld id="{BBB1AD39-E6D2-402D-B210-B1B2B0AE951A}" type="slidenum">
              <a:rPr lang="en-US" smtClean="0"/>
              <a:pPr/>
              <a:t>138</a:t>
            </a:fld>
            <a:endParaRPr lang="en-US" smtClean="0"/>
          </a:p>
        </p:txBody>
      </p:sp>
      <p:graphicFrame>
        <p:nvGraphicFramePr>
          <p:cNvPr id="5" name="Table 4"/>
          <p:cNvGraphicFramePr>
            <a:graphicFrameLocks noGrp="1"/>
          </p:cNvGraphicFramePr>
          <p:nvPr/>
        </p:nvGraphicFramePr>
        <p:xfrm>
          <a:off x="609600" y="1752600"/>
          <a:ext cx="7924800" cy="4341813"/>
        </p:xfrm>
        <a:graphic>
          <a:graphicData uri="http://schemas.openxmlformats.org/drawingml/2006/table">
            <a:tbl>
              <a:tblPr/>
              <a:tblGrid>
                <a:gridCol w="4959765"/>
                <a:gridCol w="316438"/>
                <a:gridCol w="1356258"/>
                <a:gridCol w="316438"/>
                <a:gridCol w="975901"/>
              </a:tblGrid>
              <a:tr h="255428">
                <a:tc gridSpan="5">
                  <a:txBody>
                    <a:bodyPr/>
                    <a:lstStyle/>
                    <a:p>
                      <a:pPr marL="0" marR="0" algn="ctr">
                        <a:spcBef>
                          <a:spcPts val="0"/>
                        </a:spcBef>
                        <a:spcAft>
                          <a:spcPts val="0"/>
                        </a:spcAft>
                      </a:pPr>
                      <a:r>
                        <a:rPr lang="en-US" sz="1600" b="1" dirty="0">
                          <a:latin typeface="Times New Roman"/>
                          <a:ea typeface="Times New Roman"/>
                        </a:rPr>
                        <a:t>Classification of Golf Fund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528">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Proposed</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Percent</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339528">
                <a:tc>
                  <a:txBody>
                    <a:bodyPr/>
                    <a:lstStyle/>
                    <a:p>
                      <a:pPr marL="0" marR="0">
                        <a:spcBef>
                          <a:spcPts val="0"/>
                        </a:spcBef>
                        <a:spcAft>
                          <a:spcPts val="0"/>
                        </a:spcAft>
                      </a:pPr>
                      <a:r>
                        <a:rPr lang="en-US" sz="1600" b="1" u="sng" dirty="0">
                          <a:latin typeface="Times New Roman"/>
                          <a:ea typeface="Times New Roman"/>
                        </a:rPr>
                        <a:t>Operating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Budget</a:t>
                      </a:r>
                      <a:endParaRPr lang="en-US" sz="16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rPr>
                        <a:t>of Total</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39528">
                <a:tc>
                  <a:txBody>
                    <a:bodyPr/>
                    <a:lstStyle/>
                    <a:p>
                      <a:pPr marL="0" marR="0">
                        <a:spcBef>
                          <a:spcPts val="0"/>
                        </a:spcBef>
                        <a:spcAft>
                          <a:spcPts val="0"/>
                        </a:spcAft>
                      </a:pPr>
                      <a:r>
                        <a:rPr lang="en-US" sz="1600" dirty="0">
                          <a:latin typeface="Times New Roman"/>
                          <a:ea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993,626 </a:t>
                      </a:r>
                      <a:endParaRPr lang="en-US" sz="16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45.63%</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428">
                <a:tc>
                  <a:txBody>
                    <a:bodyPr/>
                    <a:lstStyle/>
                    <a:p>
                      <a:pPr marL="0" marR="0">
                        <a:spcBef>
                          <a:spcPts val="0"/>
                        </a:spcBef>
                        <a:spcAft>
                          <a:spcPts val="0"/>
                        </a:spcAft>
                      </a:pPr>
                      <a:r>
                        <a:rPr lang="en-US" sz="1600" dirty="0">
                          <a:latin typeface="Times New Roman"/>
                          <a:ea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30,183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1.39%</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55428">
                <a:tc>
                  <a:txBody>
                    <a:bodyPr/>
                    <a:lstStyle/>
                    <a:p>
                      <a:pPr marL="0" marR="0">
                        <a:spcBef>
                          <a:spcPts val="0"/>
                        </a:spcBef>
                        <a:spcAft>
                          <a:spcPts val="0"/>
                        </a:spcAft>
                      </a:pPr>
                      <a:r>
                        <a:rPr lang="en-US" sz="1600" dirty="0">
                          <a:latin typeface="Times New Roman"/>
                          <a:ea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94,008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4.32%</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2774">
                <a:tc>
                  <a:txBody>
                    <a:bodyPr/>
                    <a:lstStyle/>
                    <a:p>
                      <a:pPr marL="0" marR="0">
                        <a:spcBef>
                          <a:spcPts val="0"/>
                        </a:spcBef>
                        <a:spcAft>
                          <a:spcPts val="0"/>
                        </a:spcAft>
                      </a:pPr>
                      <a:r>
                        <a:rPr lang="en-US" sz="1600" dirty="0">
                          <a:latin typeface="Times New Roman"/>
                          <a:ea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158,833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7.29%</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43869">
                <a:tc>
                  <a:txBody>
                    <a:bodyPr/>
                    <a:lstStyle/>
                    <a:p>
                      <a:pPr marL="0" marR="0">
                        <a:spcBef>
                          <a:spcPts val="0"/>
                        </a:spcBef>
                        <a:spcAft>
                          <a:spcPts val="0"/>
                        </a:spcAft>
                      </a:pPr>
                      <a:r>
                        <a:rPr lang="en-US" sz="1600" dirty="0">
                          <a:latin typeface="Times New Roman"/>
                          <a:ea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358,750 </a:t>
                      </a:r>
                      <a:endParaRPr lang="en-US" sz="1600" dirty="0">
                        <a:latin typeface="Times New Roman"/>
                        <a:ea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16.48%</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55428">
                <a:tc>
                  <a:txBody>
                    <a:bodyPr/>
                    <a:lstStyle/>
                    <a:p>
                      <a:pPr marL="0" marR="0">
                        <a:spcBef>
                          <a:spcPts val="0"/>
                        </a:spcBef>
                        <a:spcAft>
                          <a:spcPts val="0"/>
                        </a:spcAft>
                      </a:pPr>
                      <a:r>
                        <a:rPr lang="en-US" sz="1600" dirty="0">
                          <a:latin typeface="Times New Roman"/>
                          <a:ea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      -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a:latin typeface="Times New Roman"/>
                          <a:ea typeface="Times New Roman"/>
                        </a:rPr>
                        <a:t>0.00%</a:t>
                      </a: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39528">
                <a:tc>
                  <a:txBody>
                    <a:bodyPr/>
                    <a:lstStyle/>
                    <a:p>
                      <a:pPr marL="0" marR="0">
                        <a:spcBef>
                          <a:spcPts val="0"/>
                        </a:spcBef>
                        <a:spcAft>
                          <a:spcPts val="0"/>
                        </a:spcAft>
                      </a:pPr>
                      <a:r>
                        <a:rPr lang="en-US" sz="1600" b="1" u="sng" dirty="0">
                          <a:latin typeface="Times New Roman"/>
                          <a:ea typeface="Times New Roman"/>
                        </a:rPr>
                        <a:t>Total Operating Expenditures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1,635,400 </a:t>
                      </a:r>
                      <a:endParaRPr lang="en-US" sz="16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smtClean="0">
                          <a:latin typeface="Times New Roman"/>
                          <a:ea typeface="Times New Roman"/>
                        </a:rPr>
                        <a:t>75.11%</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428">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339528">
                <a:tc>
                  <a:txBody>
                    <a:bodyPr/>
                    <a:lstStyle/>
                    <a:p>
                      <a:pPr marL="0" marR="0">
                        <a:spcBef>
                          <a:spcPts val="0"/>
                        </a:spcBef>
                        <a:spcAft>
                          <a:spcPts val="0"/>
                        </a:spcAft>
                      </a:pPr>
                      <a:r>
                        <a:rPr lang="en-US" sz="1600" dirty="0">
                          <a:latin typeface="Times New Roman"/>
                          <a:ea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$542,000 </a:t>
                      </a:r>
                      <a:endParaRPr lang="en-US" sz="16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dirty="0" smtClean="0">
                          <a:latin typeface="Times New Roman"/>
                          <a:ea typeface="Times New Roman"/>
                        </a:rPr>
                        <a:t>24.89%</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5428">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endParaRPr lang="en-US" sz="1600" dirty="0">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9528">
                <a:tc>
                  <a:txBody>
                    <a:bodyPr/>
                    <a:lstStyle/>
                    <a:p>
                      <a:pPr marL="0" marR="0">
                        <a:spcBef>
                          <a:spcPts val="0"/>
                        </a:spcBef>
                        <a:spcAft>
                          <a:spcPts val="0"/>
                        </a:spcAft>
                      </a:pPr>
                      <a:r>
                        <a:rPr lang="en-US" sz="1600" b="1" u="sng" dirty="0">
                          <a:latin typeface="Times New Roman"/>
                          <a:ea typeface="Times New Roman"/>
                        </a:rPr>
                        <a:t>Total Operating Expenditures and Transfers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2,177,400 </a:t>
                      </a:r>
                      <a:endParaRPr lang="en-US" sz="1600" dirty="0">
                        <a:latin typeface="Times New Roman"/>
                        <a:ea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en-US" sz="1600" dirty="0">
                        <a:latin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600" b="1" dirty="0">
                          <a:latin typeface="Times New Roman"/>
                          <a:ea typeface="Times New Roman"/>
                        </a:rPr>
                        <a:t>100.00%</a:t>
                      </a:r>
                      <a:endParaRPr lang="en-US" sz="16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255428">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sz="3200" b="1" smtClean="0"/>
              <a:t>FY 2011-2012</a:t>
            </a:r>
            <a:br>
              <a:rPr lang="en-US" sz="3200" b="1" smtClean="0"/>
            </a:br>
            <a:r>
              <a:rPr lang="en-US" sz="3200" b="1" smtClean="0"/>
              <a:t>Golf Fund Revenue</a:t>
            </a:r>
            <a:endParaRPr lang="en-US" sz="3200" smtClean="0"/>
          </a:p>
        </p:txBody>
      </p:sp>
      <p:sp>
        <p:nvSpPr>
          <p:cNvPr id="3" name="Content Placeholder 2"/>
          <p:cNvSpPr>
            <a:spLocks noGrp="1"/>
          </p:cNvSpPr>
          <p:nvPr>
            <p:ph idx="1"/>
          </p:nvPr>
        </p:nvSpPr>
        <p:spPr>
          <a:xfrm>
            <a:off x="609600" y="1676400"/>
            <a:ext cx="8001000" cy="4419600"/>
          </a:xfrm>
        </p:spPr>
        <p:txBody>
          <a:bodyPr/>
          <a:lstStyle/>
          <a:p>
            <a:pPr>
              <a:defRPr/>
            </a:pPr>
            <a:r>
              <a:rPr lang="en-US" sz="2400" dirty="0" smtClean="0"/>
              <a:t>Revenues are projected at $2.2 Million for FY 2011-2012 representing a 4.2% growth in anticipated revenues over year-end estimates.</a:t>
            </a:r>
          </a:p>
          <a:p>
            <a:pPr lvl="1">
              <a:defRPr/>
            </a:pPr>
            <a:r>
              <a:rPr lang="en-US" sz="2400" dirty="0" smtClean="0">
                <a:ea typeface="+mn-ea"/>
                <a:cs typeface="+mn-cs"/>
              </a:rPr>
              <a:t>Based on rounds at 100,000</a:t>
            </a:r>
          </a:p>
          <a:p>
            <a:pPr lvl="1">
              <a:defRPr/>
            </a:pPr>
            <a:r>
              <a:rPr lang="en-US" sz="2400" dirty="0" smtClean="0">
                <a:ea typeface="+mn-ea"/>
                <a:cs typeface="+mn-cs"/>
              </a:rPr>
              <a:t>The budget includes a proposed green </a:t>
            </a:r>
            <a:r>
              <a:rPr lang="en-US" sz="2400" dirty="0">
                <a:ea typeface="+mn-ea"/>
                <a:cs typeface="+mn-cs"/>
              </a:rPr>
              <a:t>f</a:t>
            </a:r>
            <a:r>
              <a:rPr lang="en-US" sz="2400" dirty="0" smtClean="0">
                <a:ea typeface="+mn-ea"/>
                <a:cs typeface="+mn-cs"/>
              </a:rPr>
              <a:t>ee </a:t>
            </a:r>
            <a:r>
              <a:rPr lang="en-US" sz="2400" dirty="0">
                <a:ea typeface="+mn-ea"/>
                <a:cs typeface="+mn-cs"/>
              </a:rPr>
              <a:t>i</a:t>
            </a:r>
            <a:r>
              <a:rPr lang="en-US" sz="2400" dirty="0" smtClean="0">
                <a:ea typeface="+mn-ea"/>
                <a:cs typeface="+mn-cs"/>
              </a:rPr>
              <a:t>ncrease of $4 for the weekend and weekday rack rate and a $2 increase for all other green fee rates.</a:t>
            </a:r>
            <a:endParaRPr lang="en-US" sz="4000" dirty="0"/>
          </a:p>
        </p:txBody>
      </p:sp>
      <p:sp>
        <p:nvSpPr>
          <p:cNvPr id="163844" name="Slide Number Placeholder 3"/>
          <p:cNvSpPr>
            <a:spLocks noGrp="1"/>
          </p:cNvSpPr>
          <p:nvPr>
            <p:ph type="sldNum" sz="quarter" idx="12"/>
          </p:nvPr>
        </p:nvSpPr>
        <p:spPr>
          <a:noFill/>
        </p:spPr>
        <p:txBody>
          <a:bodyPr/>
          <a:lstStyle/>
          <a:p>
            <a:fld id="{6805718E-AA91-4150-858C-110B449E9662}" type="slidenum">
              <a:rPr lang="en-US" smtClean="0"/>
              <a:pPr/>
              <a:t>139</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22275" y="231775"/>
            <a:ext cx="8416925" cy="1216025"/>
          </a:xfrm>
        </p:spPr>
        <p:txBody>
          <a:bodyPr anchor="ctr"/>
          <a:lstStyle/>
          <a:p>
            <a:r>
              <a:rPr lang="en-US" sz="2900" b="1" smtClean="0">
                <a:latin typeface="Verdana" pitchFamily="34" charset="0"/>
              </a:rPr>
              <a:t>Key Budget Elements for FY2011-2012:</a:t>
            </a:r>
            <a:br>
              <a:rPr lang="en-US" sz="2900" b="1" smtClean="0">
                <a:latin typeface="Verdana" pitchFamily="34" charset="0"/>
              </a:rPr>
            </a:br>
            <a:r>
              <a:rPr lang="en-US" sz="2900" b="1" smtClean="0">
                <a:latin typeface="Verdana" pitchFamily="34" charset="0"/>
              </a:rPr>
              <a:t>Property Tax</a:t>
            </a:r>
          </a:p>
        </p:txBody>
      </p:sp>
      <p:sp>
        <p:nvSpPr>
          <p:cNvPr id="35843" name="Content Placeholder 2"/>
          <p:cNvSpPr>
            <a:spLocks noGrp="1"/>
          </p:cNvSpPr>
          <p:nvPr>
            <p:ph idx="4294967295"/>
          </p:nvPr>
        </p:nvSpPr>
        <p:spPr>
          <a:xfrm>
            <a:off x="533400" y="1524000"/>
            <a:ext cx="8077200" cy="5029200"/>
          </a:xfrm>
        </p:spPr>
        <p:txBody>
          <a:bodyPr/>
          <a:lstStyle/>
          <a:p>
            <a:pPr marL="342900" indent="-228600">
              <a:lnSpc>
                <a:spcPct val="90000"/>
              </a:lnSpc>
            </a:pPr>
            <a:r>
              <a:rPr lang="en-US" sz="2200" smtClean="0">
                <a:latin typeface="Verdana" pitchFamily="34" charset="0"/>
              </a:rPr>
              <a:t>Since our Budget Retreat on July 18, we have received the FY 2011-2012 Certified Tax Roll</a:t>
            </a:r>
          </a:p>
          <a:p>
            <a:pPr marL="342900" indent="-228600">
              <a:lnSpc>
                <a:spcPct val="90000"/>
              </a:lnSpc>
            </a:pPr>
            <a:r>
              <a:rPr lang="en-US" sz="2200" smtClean="0">
                <a:latin typeface="Verdana" pitchFamily="34" charset="0"/>
              </a:rPr>
              <a:t>We are pleased to see a 0.4% </a:t>
            </a:r>
            <a:r>
              <a:rPr lang="en-US" sz="2200" u="sng" smtClean="0">
                <a:latin typeface="Verdana" pitchFamily="34" charset="0"/>
              </a:rPr>
              <a:t>increase</a:t>
            </a:r>
            <a:r>
              <a:rPr lang="en-US" sz="2200" smtClean="0">
                <a:latin typeface="Verdana" pitchFamily="34" charset="0"/>
              </a:rPr>
              <a:t> in the overall certified tax base (1.0% after factoring in Values in Dispute and Tax Increment Financing)</a:t>
            </a:r>
          </a:p>
          <a:p>
            <a:pPr marL="342900" indent="-228600">
              <a:lnSpc>
                <a:spcPct val="90000"/>
              </a:lnSpc>
            </a:pPr>
            <a:r>
              <a:rPr lang="en-US" sz="2200" b="1" smtClean="0">
                <a:latin typeface="Verdana" pitchFamily="34" charset="0"/>
              </a:rPr>
              <a:t>No tax rate change is proposed. </a:t>
            </a:r>
            <a:r>
              <a:rPr lang="en-US" sz="2200" smtClean="0">
                <a:latin typeface="Verdana" pitchFamily="34" charset="0"/>
              </a:rPr>
              <a:t>The current $0.63516 rate was used in this budget development.</a:t>
            </a:r>
          </a:p>
          <a:p>
            <a:pPr marL="342900" indent="-228600">
              <a:lnSpc>
                <a:spcPct val="90000"/>
              </a:lnSpc>
            </a:pPr>
            <a:r>
              <a:rPr lang="en-US" sz="2200" smtClean="0">
                <a:latin typeface="Verdana" pitchFamily="34" charset="0"/>
              </a:rPr>
              <a:t>With no significant upward pressure in residential property values, the Senior Exemption’s current $55,000 value amount will maintain a 31% protection for FY 2011-2012, above the 30% target level.</a:t>
            </a:r>
          </a:p>
          <a:p>
            <a:pPr marL="342900" indent="-228600">
              <a:lnSpc>
                <a:spcPct val="90000"/>
              </a:lnSpc>
            </a:pPr>
            <a:r>
              <a:rPr lang="en-US" sz="2200" smtClean="0">
                <a:latin typeface="Verdana" pitchFamily="34" charset="0"/>
              </a:rPr>
              <a:t>Property taxes provide about 37% of the entire General Fund resources.</a:t>
            </a:r>
          </a:p>
          <a:p>
            <a:pPr marL="342900" indent="-228600">
              <a:lnSpc>
                <a:spcPct val="90000"/>
              </a:lnSpc>
            </a:pPr>
            <a:endParaRPr lang="en-US" sz="2000" smtClean="0">
              <a:latin typeface="Verdana" pitchFamily="34" charset="0"/>
            </a:endParaRPr>
          </a:p>
        </p:txBody>
      </p:sp>
      <p:sp>
        <p:nvSpPr>
          <p:cNvPr id="35844" name="AutoShape 7"/>
          <p:cNvSpPr>
            <a:spLocks noChangeArrowheads="1"/>
          </p:cNvSpPr>
          <p:nvPr/>
        </p:nvSpPr>
        <p:spPr bwMode="auto">
          <a:xfrm>
            <a:off x="533400" y="14144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5845" name="Rectangle 8"/>
          <p:cNvSpPr>
            <a:spLocks noGrp="1" noChangeArrowheads="1"/>
          </p:cNvSpPr>
          <p:nvPr>
            <p:ph type="sldNum" sz="quarter" idx="12"/>
          </p:nvPr>
        </p:nvSpPr>
        <p:spPr>
          <a:xfrm>
            <a:off x="6553200" y="6245225"/>
            <a:ext cx="1981200" cy="476250"/>
          </a:xfrm>
          <a:noFill/>
        </p:spPr>
        <p:txBody>
          <a:bodyPr/>
          <a:lstStyle/>
          <a:p>
            <a:fld id="{3541816E-254B-4C9F-987D-7B960FA61012}"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sz="3200" b="1" smtClean="0"/>
              <a:t>FY 2011-2012</a:t>
            </a:r>
            <a:br>
              <a:rPr lang="en-US" sz="3200" b="1" smtClean="0"/>
            </a:br>
            <a:r>
              <a:rPr lang="en-US" sz="3200" b="1" smtClean="0"/>
              <a:t>Golf Fund Revenue</a:t>
            </a:r>
            <a:endParaRPr lang="en-US" sz="3200" smtClean="0"/>
          </a:p>
        </p:txBody>
      </p:sp>
      <p:sp>
        <p:nvSpPr>
          <p:cNvPr id="3" name="Content Placeholder 2"/>
          <p:cNvSpPr>
            <a:spLocks noGrp="1"/>
          </p:cNvSpPr>
          <p:nvPr>
            <p:ph idx="1"/>
          </p:nvPr>
        </p:nvSpPr>
        <p:spPr>
          <a:xfrm>
            <a:off x="304800" y="1905000"/>
            <a:ext cx="3733800" cy="4267200"/>
          </a:xfrm>
        </p:spPr>
        <p:txBody>
          <a:bodyPr/>
          <a:lstStyle/>
          <a:p>
            <a:pPr>
              <a:defRPr/>
            </a:pPr>
            <a:r>
              <a:rPr lang="en-US" sz="2000" dirty="0"/>
              <a:t>Sherrill Park established current green fees in 2001 following the Course #2 renovation and have not increased rates in the last 10 years.</a:t>
            </a:r>
          </a:p>
          <a:p>
            <a:pPr>
              <a:defRPr/>
            </a:pPr>
            <a:r>
              <a:rPr lang="en-US" sz="2000" dirty="0"/>
              <a:t>The resident punch card pricing is proposed to remain the same.</a:t>
            </a:r>
          </a:p>
          <a:p>
            <a:pPr lvl="1">
              <a:defRPr/>
            </a:pPr>
            <a:r>
              <a:rPr lang="en-US" sz="1400" dirty="0"/>
              <a:t>Senior Punch Card $100 (10 to 15 rounds)</a:t>
            </a:r>
          </a:p>
          <a:p>
            <a:pPr lvl="1">
              <a:defRPr/>
            </a:pPr>
            <a:r>
              <a:rPr lang="en-US" sz="1400" dirty="0" smtClean="0"/>
              <a:t>Resident </a:t>
            </a:r>
            <a:r>
              <a:rPr lang="en-US" sz="1400" dirty="0"/>
              <a:t>Punch Card $200 (10  to 15 rounds</a:t>
            </a:r>
            <a:r>
              <a:rPr lang="en-US" sz="1400" dirty="0" smtClean="0"/>
              <a:t>)</a:t>
            </a:r>
          </a:p>
          <a:p>
            <a:pPr marL="0" indent="0">
              <a:buFont typeface="Wingdings" pitchFamily="2" charset="2"/>
              <a:buNone/>
              <a:defRPr/>
            </a:pPr>
            <a:endParaRPr lang="en-US" sz="2000" dirty="0"/>
          </a:p>
          <a:p>
            <a:pPr>
              <a:defRPr/>
            </a:pPr>
            <a:endParaRPr lang="en-US" sz="2000" dirty="0"/>
          </a:p>
        </p:txBody>
      </p:sp>
      <p:sp>
        <p:nvSpPr>
          <p:cNvPr id="164868" name="Slide Number Placeholder 3"/>
          <p:cNvSpPr>
            <a:spLocks noGrp="1"/>
          </p:cNvSpPr>
          <p:nvPr>
            <p:ph type="sldNum" sz="quarter" idx="12"/>
          </p:nvPr>
        </p:nvSpPr>
        <p:spPr>
          <a:noFill/>
        </p:spPr>
        <p:txBody>
          <a:bodyPr/>
          <a:lstStyle/>
          <a:p>
            <a:fld id="{113AF142-A66A-4A03-8646-B2990C946FA1}" type="slidenum">
              <a:rPr lang="en-US" smtClean="0"/>
              <a:pPr/>
              <a:t>140</a:t>
            </a:fld>
            <a:endParaRPr lang="en-US" smtClean="0"/>
          </a:p>
        </p:txBody>
      </p:sp>
      <p:graphicFrame>
        <p:nvGraphicFramePr>
          <p:cNvPr id="11" name="Table 10"/>
          <p:cNvGraphicFramePr>
            <a:graphicFrameLocks noGrp="1"/>
          </p:cNvGraphicFramePr>
          <p:nvPr/>
        </p:nvGraphicFramePr>
        <p:xfrm>
          <a:off x="4038600" y="1747838"/>
          <a:ext cx="4648200" cy="3860800"/>
        </p:xfrm>
        <a:graphic>
          <a:graphicData uri="http://schemas.openxmlformats.org/drawingml/2006/table">
            <a:tbl>
              <a:tblPr firstRow="1" firstCol="1" bandRow="1">
                <a:tableStyleId>{5C22544A-7EE6-4342-B048-85BDC9FD1C3A}</a:tableStyleId>
              </a:tblPr>
              <a:tblGrid>
                <a:gridCol w="1177720"/>
                <a:gridCol w="1016814"/>
                <a:gridCol w="762000"/>
                <a:gridCol w="853466"/>
                <a:gridCol w="838200"/>
              </a:tblGrid>
              <a:tr h="533442">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 </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 </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Current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Proposed</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Proposed w/ Cart</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rowSpan="4">
                  <a:txBody>
                    <a:bodyPr/>
                    <a:lstStyle/>
                    <a:p>
                      <a:pPr marL="0" marR="0" algn="ctr">
                        <a:lnSpc>
                          <a:spcPct val="115000"/>
                        </a:lnSpc>
                        <a:spcBef>
                          <a:spcPts val="0"/>
                        </a:spcBef>
                        <a:spcAft>
                          <a:spcPts val="0"/>
                        </a:spcAft>
                      </a:pPr>
                      <a:r>
                        <a:rPr lang="en-US" sz="1200" b="1" dirty="0">
                          <a:solidFill>
                            <a:schemeClr val="tx1"/>
                          </a:solidFill>
                          <a:effectLst/>
                          <a:latin typeface="Times New Roman" pitchFamily="18" charset="0"/>
                          <a:cs typeface="Times New Roman" pitchFamily="18" charset="0"/>
                        </a:rPr>
                        <a:t>#1 </a:t>
                      </a:r>
                      <a:r>
                        <a:rPr lang="en-US" sz="1200" b="1" dirty="0" smtClean="0">
                          <a:solidFill>
                            <a:schemeClr val="tx1"/>
                          </a:solidFill>
                          <a:effectLst/>
                          <a:latin typeface="Times New Roman" pitchFamily="18" charset="0"/>
                          <a:cs typeface="Times New Roman" pitchFamily="18" charset="0"/>
                        </a:rPr>
                        <a:t>Weekend</a:t>
                      </a:r>
                      <a:r>
                        <a:rPr lang="en-US" sz="1200" b="1" dirty="0">
                          <a:solidFill>
                            <a:schemeClr val="tx1"/>
                          </a:solidFill>
                          <a:effectLst/>
                          <a:latin typeface="Times New Roman" pitchFamily="18" charset="0"/>
                          <a:cs typeface="Times New Roman" pitchFamily="18" charset="0"/>
                        </a:rPr>
                        <a:t> </a:t>
                      </a:r>
                      <a:endParaRPr lang="en-US" sz="12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Regular Rate</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$34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$38</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$47</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a:t>
                      </a:r>
                      <a:r>
                        <a:rPr lang="en-US" sz="1000" b="1" baseline="30000" dirty="0">
                          <a:solidFill>
                            <a:schemeClr val="tx1"/>
                          </a:solidFill>
                          <a:effectLst/>
                          <a:latin typeface="Times New Roman" pitchFamily="18" charset="0"/>
                          <a:cs typeface="Times New Roman" pitchFamily="18" charset="0"/>
                        </a:rPr>
                        <a:t>st</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$26</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$35</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a:t>
                      </a:r>
                      <a:r>
                        <a:rPr lang="en-US" sz="1000" b="1" baseline="30000" dirty="0">
                          <a:solidFill>
                            <a:schemeClr val="tx1"/>
                          </a:solidFill>
                          <a:effectLst/>
                          <a:latin typeface="Times New Roman" pitchFamily="18" charset="0"/>
                          <a:cs typeface="Times New Roman" pitchFamily="18" charset="0"/>
                        </a:rPr>
                        <a:t>nd</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$18</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$20</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$29</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233546">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Super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$16</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$25</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rowSpan="5">
                  <a:txBody>
                    <a:bodyPr/>
                    <a:lstStyle/>
                    <a:p>
                      <a:pPr marL="0" marR="0" algn="ctr">
                        <a:lnSpc>
                          <a:spcPct val="115000"/>
                        </a:lnSpc>
                        <a:spcBef>
                          <a:spcPts val="0"/>
                        </a:spcBef>
                        <a:spcAft>
                          <a:spcPts val="0"/>
                        </a:spcAft>
                      </a:pPr>
                      <a:r>
                        <a:rPr lang="en-US" sz="1200" b="1" dirty="0">
                          <a:solidFill>
                            <a:schemeClr val="tx1"/>
                          </a:solidFill>
                          <a:effectLst/>
                          <a:latin typeface="Times New Roman" pitchFamily="18" charset="0"/>
                          <a:cs typeface="Times New Roman" pitchFamily="18" charset="0"/>
                        </a:rPr>
                        <a:t>#1 </a:t>
                      </a:r>
                      <a:r>
                        <a:rPr lang="en-US" sz="1200" b="1" dirty="0" smtClean="0">
                          <a:solidFill>
                            <a:schemeClr val="tx1"/>
                          </a:solidFill>
                          <a:effectLst/>
                          <a:latin typeface="Times New Roman" pitchFamily="18" charset="0"/>
                          <a:cs typeface="Times New Roman" pitchFamily="18" charset="0"/>
                        </a:rPr>
                        <a:t>Weekday</a:t>
                      </a:r>
                      <a:endParaRPr lang="en-US" sz="12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Regular Rate</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$26</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$35</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a:t>
                      </a:r>
                      <a:r>
                        <a:rPr lang="en-US" sz="1000" b="1" baseline="30000" dirty="0">
                          <a:solidFill>
                            <a:schemeClr val="tx1"/>
                          </a:solidFill>
                          <a:effectLst/>
                          <a:latin typeface="Times New Roman" pitchFamily="18" charset="0"/>
                          <a:cs typeface="Times New Roman" pitchFamily="18" charset="0"/>
                        </a:rPr>
                        <a:t>st</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$18</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$20</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$29</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a:t>
                      </a:r>
                      <a:r>
                        <a:rPr lang="en-US" sz="1000" b="1" baseline="30000" dirty="0">
                          <a:solidFill>
                            <a:schemeClr val="tx1"/>
                          </a:solidFill>
                          <a:effectLst/>
                          <a:latin typeface="Times New Roman" pitchFamily="18" charset="0"/>
                          <a:cs typeface="Times New Roman" pitchFamily="18" charset="0"/>
                        </a:rPr>
                        <a:t>nd</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$16</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$18</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$27</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87865">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Super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$12</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$14</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$23</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Sr./Jr.</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$16</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$18</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$27</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rowSpan="4">
                  <a:txBody>
                    <a:bodyPr/>
                    <a:lstStyle/>
                    <a:p>
                      <a:pPr marL="0" marR="0" algn="ctr">
                        <a:lnSpc>
                          <a:spcPct val="115000"/>
                        </a:lnSpc>
                        <a:spcBef>
                          <a:spcPts val="0"/>
                        </a:spcBef>
                        <a:spcAft>
                          <a:spcPts val="0"/>
                        </a:spcAft>
                      </a:pPr>
                      <a:r>
                        <a:rPr lang="en-US" sz="1200" b="1" dirty="0">
                          <a:solidFill>
                            <a:schemeClr val="tx1"/>
                          </a:solidFill>
                          <a:effectLst/>
                          <a:latin typeface="Times New Roman" pitchFamily="18" charset="0"/>
                          <a:cs typeface="Times New Roman" pitchFamily="18" charset="0"/>
                        </a:rPr>
                        <a:t>#2 </a:t>
                      </a:r>
                      <a:r>
                        <a:rPr lang="en-US" sz="1200" b="1" dirty="0" smtClean="0">
                          <a:solidFill>
                            <a:schemeClr val="tx1"/>
                          </a:solidFill>
                          <a:effectLst/>
                          <a:latin typeface="Times New Roman" pitchFamily="18" charset="0"/>
                          <a:cs typeface="Times New Roman" pitchFamily="18" charset="0"/>
                        </a:rPr>
                        <a:t>Weekend</a:t>
                      </a:r>
                      <a:endParaRPr lang="en-US" sz="12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Regular Rate</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$28</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$32</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$41</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a:t>
                      </a:r>
                      <a:r>
                        <a:rPr lang="en-US" sz="1000" b="1" baseline="30000" dirty="0">
                          <a:solidFill>
                            <a:schemeClr val="tx1"/>
                          </a:solidFill>
                          <a:effectLst/>
                          <a:latin typeface="Times New Roman" pitchFamily="18" charset="0"/>
                          <a:cs typeface="Times New Roman" pitchFamily="18" charset="0"/>
                        </a:rPr>
                        <a:t>st</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$18</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$20</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$29</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a:t>
                      </a:r>
                      <a:r>
                        <a:rPr lang="en-US" sz="1000" b="1" baseline="30000" dirty="0">
                          <a:solidFill>
                            <a:schemeClr val="tx1"/>
                          </a:solidFill>
                          <a:effectLst/>
                          <a:latin typeface="Times New Roman" pitchFamily="18" charset="0"/>
                          <a:cs typeface="Times New Roman" pitchFamily="18" charset="0"/>
                        </a:rPr>
                        <a:t>nd</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$16</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$25</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93008">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Super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$10</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$12</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$21</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rowSpan="5">
                  <a:txBody>
                    <a:bodyPr/>
                    <a:lstStyle/>
                    <a:p>
                      <a:pPr marL="0" marR="0" algn="ctr">
                        <a:lnSpc>
                          <a:spcPct val="115000"/>
                        </a:lnSpc>
                        <a:spcBef>
                          <a:spcPts val="0"/>
                        </a:spcBef>
                        <a:spcAft>
                          <a:spcPts val="0"/>
                        </a:spcAft>
                      </a:pPr>
                      <a:r>
                        <a:rPr lang="en-US" sz="1200" b="1" dirty="0">
                          <a:solidFill>
                            <a:schemeClr val="tx1"/>
                          </a:solidFill>
                          <a:effectLst/>
                          <a:latin typeface="Times New Roman" pitchFamily="18" charset="0"/>
                          <a:cs typeface="Times New Roman" pitchFamily="18" charset="0"/>
                        </a:rPr>
                        <a:t>#2 </a:t>
                      </a:r>
                      <a:r>
                        <a:rPr lang="en-US" sz="1200" b="1" dirty="0" smtClean="0">
                          <a:solidFill>
                            <a:schemeClr val="tx1"/>
                          </a:solidFill>
                          <a:effectLst/>
                          <a:latin typeface="Times New Roman" pitchFamily="18" charset="0"/>
                          <a:cs typeface="Times New Roman" pitchFamily="18" charset="0"/>
                        </a:rPr>
                        <a:t>Weekday</a:t>
                      </a:r>
                      <a:endParaRPr lang="en-US" sz="12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Regular Rate</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$20</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$22</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$31</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a:t>
                      </a:r>
                      <a:r>
                        <a:rPr lang="en-US" sz="1000" b="1" baseline="30000" dirty="0">
                          <a:solidFill>
                            <a:schemeClr val="tx1"/>
                          </a:solidFill>
                          <a:effectLst/>
                          <a:latin typeface="Times New Roman" pitchFamily="18" charset="0"/>
                          <a:cs typeface="Times New Roman" pitchFamily="18" charset="0"/>
                        </a:rPr>
                        <a:t>st</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$16</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$25</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2</a:t>
                      </a:r>
                      <a:r>
                        <a:rPr lang="en-US" sz="1000" b="1" baseline="30000" dirty="0">
                          <a:solidFill>
                            <a:schemeClr val="tx1"/>
                          </a:solidFill>
                          <a:effectLst/>
                          <a:latin typeface="Times New Roman" pitchFamily="18" charset="0"/>
                          <a:cs typeface="Times New Roman" pitchFamily="18" charset="0"/>
                        </a:rPr>
                        <a:t>nd</a:t>
                      </a:r>
                      <a:r>
                        <a:rPr lang="en-US" sz="1000" b="1" dirty="0">
                          <a:solidFill>
                            <a:schemeClr val="tx1"/>
                          </a:solidFill>
                          <a:effectLst/>
                          <a:latin typeface="Times New Roman" pitchFamily="18" charset="0"/>
                          <a:cs typeface="Times New Roman" pitchFamily="18" charset="0"/>
                        </a:rPr>
                        <a:t>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$12</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$14</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$23</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223540">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Super Twilight</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$8</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$10</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$19</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r h="177814">
                <a:tc vMerge="1">
                  <a:txBody>
                    <a:bodyPr/>
                    <a:lstStyle/>
                    <a:p>
                      <a:pPr marL="0" marR="0">
                        <a:lnSpc>
                          <a:spcPct val="115000"/>
                        </a:lnSpc>
                        <a:spcBef>
                          <a:spcPts val="0"/>
                        </a:spcBef>
                        <a:spcAft>
                          <a:spcPts val="0"/>
                        </a:spcAft>
                      </a:pPr>
                      <a:endParaRPr lang="en-US" sz="1000" b="1" dirty="0">
                        <a:solidFill>
                          <a:schemeClr val="tx1"/>
                        </a:solidFill>
                        <a:effectLst/>
                        <a:latin typeface="Times New Roman" pitchFamily="18" charset="0"/>
                        <a:ea typeface="Calibri"/>
                        <a:cs typeface="Times New Roman" pitchFamily="18" charset="0"/>
                      </a:endParaRPr>
                    </a:p>
                  </a:txBody>
                  <a:tcPr marL="63249" marR="63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Sr./Jr.</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dirty="0">
                          <a:solidFill>
                            <a:schemeClr val="tx1"/>
                          </a:solidFill>
                          <a:effectLst/>
                          <a:latin typeface="Times New Roman" pitchFamily="18" charset="0"/>
                          <a:cs typeface="Times New Roman" pitchFamily="18" charset="0"/>
                        </a:rPr>
                        <a:t>$14</a:t>
                      </a:r>
                      <a:endParaRPr lang="en-US" sz="1000" b="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$16</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c>
                  <a:txBody>
                    <a:bodyPr/>
                    <a:lstStyle/>
                    <a:p>
                      <a:pPr marL="0" marR="0" algn="ctr">
                        <a:lnSpc>
                          <a:spcPct val="115000"/>
                        </a:lnSpc>
                        <a:spcBef>
                          <a:spcPts val="0"/>
                        </a:spcBef>
                        <a:spcAft>
                          <a:spcPts val="0"/>
                        </a:spcAft>
                      </a:pPr>
                      <a:r>
                        <a:rPr lang="en-US" sz="1000" b="1" i="1" dirty="0">
                          <a:solidFill>
                            <a:schemeClr val="tx1"/>
                          </a:solidFill>
                          <a:effectLst/>
                          <a:latin typeface="Times New Roman" pitchFamily="18" charset="0"/>
                          <a:cs typeface="Times New Roman" pitchFamily="18" charset="0"/>
                        </a:rPr>
                        <a:t>$25</a:t>
                      </a:r>
                      <a:endParaRPr lang="en-US" sz="1000" b="1" i="1" dirty="0">
                        <a:solidFill>
                          <a:schemeClr val="tx1"/>
                        </a:solidFill>
                        <a:effectLst/>
                        <a:latin typeface="Times New Roman" pitchFamily="18" charset="0"/>
                        <a:ea typeface="Calibri"/>
                        <a:cs typeface="Times New Roman" pitchFamily="18" charset="0"/>
                      </a:endParaRPr>
                    </a:p>
                  </a:txBody>
                  <a:tcPr marL="63249" marR="63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CC">
                        <a:alpha val="7843"/>
                      </a:srgbClr>
                    </a:solidFill>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z="3200" b="1" smtClean="0"/>
              <a:t>FY 2011-2012</a:t>
            </a:r>
            <a:br>
              <a:rPr lang="en-US" sz="3200" b="1" smtClean="0"/>
            </a:br>
            <a:r>
              <a:rPr lang="en-US" sz="3200" b="1" smtClean="0"/>
              <a:t>Golf Fund Revenue</a:t>
            </a:r>
            <a:endParaRPr lang="en-US" sz="3200" smtClean="0"/>
          </a:p>
        </p:txBody>
      </p:sp>
      <p:sp>
        <p:nvSpPr>
          <p:cNvPr id="3" name="Content Placeholder 2"/>
          <p:cNvSpPr>
            <a:spLocks noGrp="1"/>
          </p:cNvSpPr>
          <p:nvPr>
            <p:ph idx="1"/>
          </p:nvPr>
        </p:nvSpPr>
        <p:spPr>
          <a:xfrm>
            <a:off x="609600" y="1752600"/>
            <a:ext cx="8196263" cy="4267200"/>
          </a:xfrm>
        </p:spPr>
        <p:txBody>
          <a:bodyPr/>
          <a:lstStyle/>
          <a:p>
            <a:pPr>
              <a:defRPr/>
            </a:pPr>
            <a:r>
              <a:rPr lang="en-US" sz="2000" dirty="0"/>
              <a:t>The green fee survey </a:t>
            </a:r>
            <a:r>
              <a:rPr lang="en-US" sz="2000" dirty="0" smtClean="0"/>
              <a:t>of area comparable courses shows </a:t>
            </a:r>
            <a:r>
              <a:rPr lang="en-US" sz="2000" dirty="0"/>
              <a:t>there is room to increase rates and still remain a good value for golfers.</a:t>
            </a:r>
          </a:p>
          <a:p>
            <a:pPr>
              <a:defRPr/>
            </a:pPr>
            <a:endParaRPr lang="en-US" sz="2000" dirty="0" smtClean="0"/>
          </a:p>
          <a:p>
            <a:pPr marL="0" indent="0">
              <a:buFont typeface="Wingdings" pitchFamily="2" charset="2"/>
              <a:buNone/>
              <a:defRPr/>
            </a:pPr>
            <a:endParaRPr lang="en-US" sz="2000" dirty="0" smtClean="0"/>
          </a:p>
          <a:p>
            <a:pPr marL="0" indent="0">
              <a:buFont typeface="Wingdings" pitchFamily="2" charset="2"/>
              <a:buNone/>
              <a:defRPr/>
            </a:pPr>
            <a:endParaRPr lang="en-US" sz="2000" dirty="0"/>
          </a:p>
          <a:p>
            <a:pPr>
              <a:defRPr/>
            </a:pPr>
            <a:endParaRPr lang="en-US" sz="2000" dirty="0"/>
          </a:p>
        </p:txBody>
      </p:sp>
      <p:sp>
        <p:nvSpPr>
          <p:cNvPr id="165892" name="Slide Number Placeholder 3"/>
          <p:cNvSpPr>
            <a:spLocks noGrp="1"/>
          </p:cNvSpPr>
          <p:nvPr>
            <p:ph type="sldNum" sz="quarter" idx="12"/>
          </p:nvPr>
        </p:nvSpPr>
        <p:spPr>
          <a:noFill/>
        </p:spPr>
        <p:txBody>
          <a:bodyPr/>
          <a:lstStyle/>
          <a:p>
            <a:fld id="{6AF2CAC3-ECF1-4ED7-8232-F206B0893E0A}" type="slidenum">
              <a:rPr lang="en-US" smtClean="0"/>
              <a:pPr/>
              <a:t>141</a:t>
            </a:fld>
            <a:endParaRPr lang="en-US" smtClean="0"/>
          </a:p>
        </p:txBody>
      </p:sp>
      <p:graphicFrame>
        <p:nvGraphicFramePr>
          <p:cNvPr id="9" name="Table 8"/>
          <p:cNvGraphicFramePr>
            <a:graphicFrameLocks noGrp="1"/>
          </p:cNvGraphicFramePr>
          <p:nvPr/>
        </p:nvGraphicFramePr>
        <p:xfrm>
          <a:off x="990600" y="2895600"/>
          <a:ext cx="6738938" cy="3192463"/>
        </p:xfrm>
        <a:graphic>
          <a:graphicData uri="http://schemas.openxmlformats.org/drawingml/2006/table">
            <a:tbl>
              <a:tblPr firstRow="1" firstCol="1" bandRow="1"/>
              <a:tblGrid>
                <a:gridCol w="1752126"/>
                <a:gridCol w="539115"/>
                <a:gridCol w="471726"/>
                <a:gridCol w="404336"/>
                <a:gridCol w="606504"/>
                <a:gridCol w="404336"/>
                <a:gridCol w="399635"/>
                <a:gridCol w="179092"/>
                <a:gridCol w="566891"/>
                <a:gridCol w="404336"/>
                <a:gridCol w="404336"/>
                <a:gridCol w="606504"/>
              </a:tblGrid>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Rack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1</a:t>
                      </a:r>
                      <a:r>
                        <a:rPr lang="en-US" sz="1100" b="1" baseline="30000" dirty="0">
                          <a:effectLst/>
                          <a:latin typeface="Times New Roman" pitchFamily="18" charset="0"/>
                          <a:ea typeface="Calibri"/>
                          <a:cs typeface="Times New Roman" pitchFamily="18" charset="0"/>
                        </a:rPr>
                        <a:t>st</a:t>
                      </a: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2</a:t>
                      </a:r>
                      <a:r>
                        <a:rPr lang="en-US" sz="1100" b="1" baseline="30000" dirty="0">
                          <a:effectLst/>
                          <a:latin typeface="Times New Roman" pitchFamily="18" charset="0"/>
                          <a:ea typeface="Calibri"/>
                          <a:cs typeface="Times New Roman" pitchFamily="18" charset="0"/>
                        </a:rPr>
                        <a:t>nd</a:t>
                      </a: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Super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Sr.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Jr.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Rack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1</a:t>
                      </a:r>
                      <a:r>
                        <a:rPr lang="en-US" sz="1100" b="1" baseline="30000" dirty="0">
                          <a:effectLst/>
                          <a:latin typeface="Times New Roman" pitchFamily="18" charset="0"/>
                          <a:ea typeface="Calibri"/>
                          <a:cs typeface="Times New Roman" pitchFamily="18" charset="0"/>
                        </a:rPr>
                        <a:t>st</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2</a:t>
                      </a:r>
                      <a:r>
                        <a:rPr lang="en-US" sz="1100" b="1" baseline="30000" dirty="0">
                          <a:effectLst/>
                          <a:latin typeface="Times New Roman" pitchFamily="18" charset="0"/>
                          <a:ea typeface="Calibri"/>
                          <a:cs typeface="Times New Roman" pitchFamily="18" charset="0"/>
                        </a:rPr>
                        <a:t>nd</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Super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i="1" dirty="0">
                          <a:effectLst/>
                          <a:latin typeface="Times New Roman" pitchFamily="18" charset="0"/>
                          <a:ea typeface="Calibri"/>
                          <a:cs typeface="Times New Roman" pitchFamily="18" charset="0"/>
                        </a:rPr>
                        <a:t>SP Course 1 (Proposed)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i="1" dirty="0" smtClean="0">
                          <a:effectLst/>
                          <a:latin typeface="Times New Roman" pitchFamily="18" charset="0"/>
                          <a:ea typeface="Calibri"/>
                          <a:cs typeface="Times New Roman" pitchFamily="18" charset="0"/>
                        </a:rPr>
                        <a:t>$35</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i="1" dirty="0" smtClean="0">
                          <a:effectLst/>
                          <a:latin typeface="Times New Roman" pitchFamily="18" charset="0"/>
                          <a:ea typeface="Calibri"/>
                          <a:cs typeface="Times New Roman" pitchFamily="18" charset="0"/>
                        </a:rPr>
                        <a:t>$29</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27</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23</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27</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18</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i="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47</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35</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29</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25</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r>
              <a:tr h="245574">
                <a:tc>
                  <a:txBody>
                    <a:bodyPr/>
                    <a:lstStyle/>
                    <a:p>
                      <a:pPr marL="0" marR="0">
                        <a:lnSpc>
                          <a:spcPct val="115000"/>
                        </a:lnSpc>
                        <a:spcBef>
                          <a:spcPts val="0"/>
                        </a:spcBef>
                        <a:spcAft>
                          <a:spcPts val="0"/>
                        </a:spcAft>
                      </a:pPr>
                      <a:r>
                        <a:rPr lang="en-US" sz="1200" b="1" i="1" dirty="0">
                          <a:effectLst/>
                          <a:latin typeface="Times New Roman" pitchFamily="18" charset="0"/>
                          <a:ea typeface="Calibri"/>
                          <a:cs typeface="Times New Roman" pitchFamily="18" charset="0"/>
                        </a:rPr>
                        <a:t>SP Course 2 (Proposed)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i="1" dirty="0" smtClean="0">
                          <a:effectLst/>
                          <a:latin typeface="Times New Roman" pitchFamily="18" charset="0"/>
                          <a:ea typeface="Calibri"/>
                          <a:cs typeface="Times New Roman" pitchFamily="18" charset="0"/>
                        </a:rPr>
                        <a:t>$31</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i="1" dirty="0" smtClean="0">
                          <a:effectLst/>
                          <a:latin typeface="Times New Roman" pitchFamily="18" charset="0"/>
                          <a:ea typeface="Calibri"/>
                          <a:cs typeface="Times New Roman" pitchFamily="18" charset="0"/>
                        </a:rPr>
                        <a:t>$25</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23</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19</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26</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16</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i="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41</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29</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25</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a:t>
                      </a:r>
                      <a:r>
                        <a:rPr lang="en-US" sz="1100" b="1" i="1" dirty="0" smtClean="0">
                          <a:effectLst/>
                          <a:latin typeface="Times New Roman" pitchFamily="18" charset="0"/>
                          <a:ea typeface="Calibri"/>
                          <a:cs typeface="Times New Roman" pitchFamily="18" charset="0"/>
                        </a:rPr>
                        <a:t>21</a:t>
                      </a:r>
                      <a:endParaRPr lang="en-US" sz="1100" b="1" i="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alpha val="12157"/>
                      </a:srgbClr>
                    </a:solidFill>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Firewheel (Old&amp; Lakes)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$39</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$47</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Firewheel (Bridges)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$23.5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$57</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$47</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$23.5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Chase Oaks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$39</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$29</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$19</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$49</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$32</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$22</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Indian Creek (Creeks)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$37</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$63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Indian Creek (Lakes)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$52</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$42</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Grapevine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Iron Horse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$29</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Tenison Highlands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$37</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$42</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$35</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nSpc>
                          <a:spcPct val="115000"/>
                        </a:lnSpc>
                        <a:spcBef>
                          <a:spcPts val="0"/>
                        </a:spcBef>
                        <a:spcAft>
                          <a:spcPts val="0"/>
                        </a:spcAft>
                      </a:pPr>
                      <a:r>
                        <a:rPr lang="en-US" sz="12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74">
                <a:tc>
                  <a:txBody>
                    <a:bodyPr/>
                    <a:lstStyle/>
                    <a:p>
                      <a:pPr marL="0" marR="0" algn="r">
                        <a:lnSpc>
                          <a:spcPct val="115000"/>
                        </a:lnSpc>
                        <a:spcBef>
                          <a:spcPts val="0"/>
                        </a:spcBef>
                        <a:spcAft>
                          <a:spcPts val="0"/>
                        </a:spcAft>
                      </a:pPr>
                      <a:r>
                        <a:rPr lang="en-US" sz="1200" b="1" dirty="0">
                          <a:effectLst/>
                          <a:latin typeface="Times New Roman" pitchFamily="18" charset="0"/>
                          <a:ea typeface="Calibri"/>
                          <a:cs typeface="Times New Roman" pitchFamily="18" charset="0"/>
                        </a:rPr>
                        <a:t>Average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$34</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$28</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$23</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$17</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$52</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$40</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$31</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effectLst/>
                          <a:latin typeface="Times New Roman" pitchFamily="18" charset="0"/>
                          <a:ea typeface="Calibri"/>
                          <a:cs typeface="Times New Roman" pitchFamily="18" charset="0"/>
                        </a:rPr>
                        <a:t>$26</a:t>
                      </a:r>
                      <a:endParaRPr lang="en-US" sz="1100" b="1"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6077" name="Rectangle 3"/>
          <p:cNvSpPr>
            <a:spLocks noChangeArrowheads="1"/>
          </p:cNvSpPr>
          <p:nvPr/>
        </p:nvSpPr>
        <p:spPr bwMode="auto">
          <a:xfrm>
            <a:off x="2895600" y="2611438"/>
            <a:ext cx="4217988" cy="306387"/>
          </a:xfrm>
          <a:prstGeom prst="rect">
            <a:avLst/>
          </a:prstGeom>
          <a:noFill/>
          <a:ln w="9525">
            <a:noFill/>
            <a:miter lim="800000"/>
            <a:headEnd/>
            <a:tailEnd/>
          </a:ln>
          <a:effectLst/>
        </p:spPr>
        <p:txBody>
          <a:bodyPr wrap="none" anchor="ctr">
            <a:spAutoFit/>
          </a:bodyPr>
          <a:lstStyle/>
          <a:p>
            <a:r>
              <a:rPr lang="en-US" sz="1400" b="1">
                <a:solidFill>
                  <a:srgbClr val="000000"/>
                </a:solidFill>
                <a:latin typeface="Times New Roman" pitchFamily="18" charset="0"/>
                <a:ea typeface="Calibri" pitchFamily="34" charset="0"/>
                <a:cs typeface="Times New Roman" pitchFamily="18" charset="0"/>
              </a:rPr>
              <a:t>                       Weekday	                                 Weekend</a:t>
            </a:r>
            <a:endParaRPr lang="en-US" sz="2400" b="1">
              <a:solidFill>
                <a:srgbClr val="00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z="3200" b="1" smtClean="0">
                <a:solidFill>
                  <a:srgbClr val="000000"/>
                </a:solidFill>
              </a:rPr>
              <a:t>FY 2011-2012</a:t>
            </a:r>
            <a:br>
              <a:rPr lang="en-US" sz="3200" b="1" smtClean="0">
                <a:solidFill>
                  <a:srgbClr val="000000"/>
                </a:solidFill>
              </a:rPr>
            </a:br>
            <a:r>
              <a:rPr lang="en-US" sz="3200" b="1" smtClean="0">
                <a:solidFill>
                  <a:srgbClr val="000000"/>
                </a:solidFill>
              </a:rPr>
              <a:t>Golf Fund Revenue</a:t>
            </a:r>
            <a:endParaRPr lang="en-US" smtClean="0"/>
          </a:p>
        </p:txBody>
      </p:sp>
      <p:sp>
        <p:nvSpPr>
          <p:cNvPr id="166915" name="Content Placeholder 2"/>
          <p:cNvSpPr>
            <a:spLocks noGrp="1"/>
          </p:cNvSpPr>
          <p:nvPr>
            <p:ph idx="1"/>
          </p:nvPr>
        </p:nvSpPr>
        <p:spPr>
          <a:xfrm>
            <a:off x="609600" y="1752600"/>
            <a:ext cx="8001000" cy="4267200"/>
          </a:xfrm>
        </p:spPr>
        <p:txBody>
          <a:bodyPr/>
          <a:lstStyle/>
          <a:p>
            <a:r>
              <a:rPr lang="en-US" sz="2000" smtClean="0"/>
              <a:t>Estimating rounds at 100,000 anticipates a solid year of play. The six year history of rounds, excluding 2009-10, shows an average of 98,000 rounds.  Of the six years, three of them were over 100,000.  </a:t>
            </a:r>
          </a:p>
          <a:p>
            <a:endParaRPr lang="en-US" smtClean="0"/>
          </a:p>
        </p:txBody>
      </p:sp>
      <p:sp>
        <p:nvSpPr>
          <p:cNvPr id="166916" name="Slide Number Placeholder 3"/>
          <p:cNvSpPr>
            <a:spLocks noGrp="1"/>
          </p:cNvSpPr>
          <p:nvPr>
            <p:ph type="sldNum" sz="quarter" idx="12"/>
          </p:nvPr>
        </p:nvSpPr>
        <p:spPr>
          <a:noFill/>
        </p:spPr>
        <p:txBody>
          <a:bodyPr/>
          <a:lstStyle/>
          <a:p>
            <a:fld id="{9347D489-9261-4FB6-836D-101E379A40CC}" type="slidenum">
              <a:rPr lang="en-US" smtClean="0"/>
              <a:pPr/>
              <a:t>142</a:t>
            </a:fld>
            <a:endParaRPr lang="en-US" smtClean="0"/>
          </a:p>
        </p:txBody>
      </p:sp>
      <p:graphicFrame>
        <p:nvGraphicFramePr>
          <p:cNvPr id="7" name="Chart 6"/>
          <p:cNvGraphicFramePr>
            <a:graphicFrameLocks/>
          </p:cNvGraphicFramePr>
          <p:nvPr/>
        </p:nvGraphicFramePr>
        <p:xfrm>
          <a:off x="1295400" y="3048000"/>
          <a:ext cx="6886574" cy="29336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z="3200" b="1" smtClean="0">
                <a:solidFill>
                  <a:srgbClr val="000000"/>
                </a:solidFill>
              </a:rPr>
              <a:t>FY 2011-2012</a:t>
            </a:r>
            <a:br>
              <a:rPr lang="en-US" sz="3200" b="1" smtClean="0">
                <a:solidFill>
                  <a:srgbClr val="000000"/>
                </a:solidFill>
              </a:rPr>
            </a:br>
            <a:r>
              <a:rPr lang="en-US" sz="3200" b="1" smtClean="0">
                <a:solidFill>
                  <a:srgbClr val="000000"/>
                </a:solidFill>
              </a:rPr>
              <a:t>Golf Fund Revenue</a:t>
            </a:r>
            <a:endParaRPr lang="en-US" smtClean="0"/>
          </a:p>
        </p:txBody>
      </p:sp>
      <p:sp>
        <p:nvSpPr>
          <p:cNvPr id="167939" name="Content Placeholder 2"/>
          <p:cNvSpPr>
            <a:spLocks noGrp="1"/>
          </p:cNvSpPr>
          <p:nvPr>
            <p:ph idx="1"/>
          </p:nvPr>
        </p:nvSpPr>
        <p:spPr/>
        <p:txBody>
          <a:bodyPr/>
          <a:lstStyle/>
          <a:p>
            <a:r>
              <a:rPr lang="en-US" sz="2000" smtClean="0"/>
              <a:t>Weather conditions are a key factor to the volume of play at Sherrill Park.  Below is historical weather information.</a:t>
            </a:r>
          </a:p>
          <a:p>
            <a:r>
              <a:rPr lang="en-US" sz="1600" smtClean="0"/>
              <a:t>2007-2008 – Total Rounds: 102,584</a:t>
            </a:r>
            <a:endParaRPr lang="en-US" sz="1400" smtClean="0"/>
          </a:p>
          <a:p>
            <a:pPr lvl="1"/>
            <a:r>
              <a:rPr lang="en-US" sz="1400" smtClean="0"/>
              <a:t>Total Bad Weather Days – 56 days</a:t>
            </a:r>
          </a:p>
          <a:p>
            <a:pPr lvl="1"/>
            <a:r>
              <a:rPr lang="en-US" sz="1400" smtClean="0"/>
              <a:t>Total Weekend Bad Weather Days – 11</a:t>
            </a:r>
          </a:p>
          <a:p>
            <a:pPr lvl="1"/>
            <a:r>
              <a:rPr lang="en-US" sz="1400" smtClean="0"/>
              <a:t>Comments:  Great weather around Christmas break.</a:t>
            </a:r>
          </a:p>
          <a:p>
            <a:r>
              <a:rPr lang="en-US" sz="1600" smtClean="0"/>
              <a:t>2008-2009 – Total Rounds:  100,266</a:t>
            </a:r>
            <a:endParaRPr lang="en-US" sz="1400" smtClean="0"/>
          </a:p>
          <a:p>
            <a:pPr lvl="1"/>
            <a:r>
              <a:rPr lang="en-US" sz="1400" smtClean="0"/>
              <a:t>Total Bad Weather Days – 54</a:t>
            </a:r>
          </a:p>
          <a:p>
            <a:pPr lvl="1"/>
            <a:r>
              <a:rPr lang="en-US" sz="1400" smtClean="0"/>
              <a:t>Total Weekend Bad Weather Days – 14</a:t>
            </a:r>
          </a:p>
          <a:p>
            <a:pPr lvl="1"/>
            <a:r>
              <a:rPr lang="en-US" sz="1400" smtClean="0"/>
              <a:t>Comments:  Great weather around Christmas break and Memorial Day weekend.</a:t>
            </a:r>
          </a:p>
          <a:p>
            <a:r>
              <a:rPr lang="en-US" sz="1600" smtClean="0"/>
              <a:t>2010-2011 – Total Rounds:  94,000 (estimated)</a:t>
            </a:r>
            <a:endParaRPr lang="en-US" sz="1400" smtClean="0"/>
          </a:p>
          <a:p>
            <a:pPr lvl="1"/>
            <a:r>
              <a:rPr lang="en-US" sz="1400" smtClean="0"/>
              <a:t>Total Bad Weather Days – 59</a:t>
            </a:r>
          </a:p>
          <a:p>
            <a:pPr lvl="1"/>
            <a:r>
              <a:rPr lang="en-US" sz="1400" smtClean="0"/>
              <a:t>Total Weekend Bad Weather Days -17</a:t>
            </a:r>
          </a:p>
          <a:p>
            <a:pPr lvl="1"/>
            <a:r>
              <a:rPr lang="en-US" sz="1400" smtClean="0"/>
              <a:t>Comments:  40 Days of consecutive 100 degree plus weather.</a:t>
            </a:r>
          </a:p>
          <a:p>
            <a:endParaRPr lang="en-US" sz="2000" smtClean="0"/>
          </a:p>
        </p:txBody>
      </p:sp>
      <p:sp>
        <p:nvSpPr>
          <p:cNvPr id="167940" name="Slide Number Placeholder 3"/>
          <p:cNvSpPr>
            <a:spLocks noGrp="1"/>
          </p:cNvSpPr>
          <p:nvPr>
            <p:ph type="sldNum" sz="quarter" idx="12"/>
          </p:nvPr>
        </p:nvSpPr>
        <p:spPr>
          <a:noFill/>
        </p:spPr>
        <p:txBody>
          <a:bodyPr/>
          <a:lstStyle/>
          <a:p>
            <a:fld id="{78A677FC-12A5-488B-ADA9-4881C4F40EA6}" type="slidenum">
              <a:rPr lang="en-US" smtClean="0"/>
              <a:pPr/>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z="3200" b="1" smtClean="0"/>
              <a:t>FY 2011-2012</a:t>
            </a:r>
            <a:br>
              <a:rPr lang="en-US" sz="3200" b="1" smtClean="0"/>
            </a:br>
            <a:r>
              <a:rPr lang="en-US" sz="3200" b="1" smtClean="0"/>
              <a:t>Golf Fund Expenditures</a:t>
            </a:r>
            <a:endParaRPr lang="en-US" sz="3200" smtClean="0"/>
          </a:p>
        </p:txBody>
      </p:sp>
      <p:sp>
        <p:nvSpPr>
          <p:cNvPr id="168963" name="Content Placeholder 2"/>
          <p:cNvSpPr>
            <a:spLocks noGrp="1"/>
          </p:cNvSpPr>
          <p:nvPr>
            <p:ph idx="1"/>
          </p:nvPr>
        </p:nvSpPr>
        <p:spPr>
          <a:xfrm>
            <a:off x="566738" y="1676400"/>
            <a:ext cx="8001000" cy="4419600"/>
          </a:xfrm>
        </p:spPr>
        <p:txBody>
          <a:bodyPr/>
          <a:lstStyle/>
          <a:p>
            <a:r>
              <a:rPr lang="en-US" sz="2800" smtClean="0"/>
              <a:t>Expenditures Increase - $66,069</a:t>
            </a:r>
          </a:p>
          <a:p>
            <a:pPr lvl="1"/>
            <a:r>
              <a:rPr lang="en-US" sz="1800" smtClean="0"/>
              <a:t>Personal Services will increase $70,093 and includes:</a:t>
            </a:r>
          </a:p>
          <a:p>
            <a:pPr lvl="2"/>
            <a:r>
              <a:rPr lang="en-US" sz="1500" smtClean="0"/>
              <a:t>Step Pay Plan</a:t>
            </a:r>
          </a:p>
          <a:p>
            <a:pPr lvl="2"/>
            <a:r>
              <a:rPr lang="en-US" sz="1500" smtClean="0"/>
              <a:t>Merit based 2.0% increase for employees who’ve been at the top of their range and have received no adjustment in at least one year.</a:t>
            </a:r>
          </a:p>
          <a:p>
            <a:pPr lvl="2"/>
            <a:r>
              <a:rPr lang="en-US" sz="1500" smtClean="0"/>
              <a:t>City contribution to CORPlan</a:t>
            </a:r>
          </a:p>
          <a:p>
            <a:pPr lvl="2"/>
            <a:r>
              <a:rPr lang="en-US" sz="1500" smtClean="0"/>
              <a:t>Increase in part-time workers for continued course maintenance.</a:t>
            </a:r>
          </a:p>
          <a:p>
            <a:pPr lvl="1"/>
            <a:r>
              <a:rPr lang="en-US" sz="1800" smtClean="0"/>
              <a:t>Professional Services increases $1,533</a:t>
            </a:r>
          </a:p>
          <a:p>
            <a:pPr lvl="1"/>
            <a:r>
              <a:rPr lang="en-US" sz="1800" smtClean="0"/>
              <a:t>Maintenance increases $1,508</a:t>
            </a:r>
          </a:p>
          <a:p>
            <a:pPr lvl="1"/>
            <a:r>
              <a:rPr lang="en-US" sz="1800" smtClean="0"/>
              <a:t>Contracts increases $10,595</a:t>
            </a:r>
          </a:p>
          <a:p>
            <a:pPr lvl="1"/>
            <a:r>
              <a:rPr lang="en-US" sz="1800" smtClean="0"/>
              <a:t>Supplies increase $4,645</a:t>
            </a:r>
          </a:p>
          <a:p>
            <a:pPr lvl="1"/>
            <a:r>
              <a:rPr lang="en-US" sz="1800" smtClean="0"/>
              <a:t>Capital decreases ($19,459)</a:t>
            </a:r>
          </a:p>
        </p:txBody>
      </p:sp>
      <p:sp>
        <p:nvSpPr>
          <p:cNvPr id="168964" name="Slide Number Placeholder 3"/>
          <p:cNvSpPr>
            <a:spLocks noGrp="1"/>
          </p:cNvSpPr>
          <p:nvPr>
            <p:ph type="sldNum" sz="quarter" idx="12"/>
          </p:nvPr>
        </p:nvSpPr>
        <p:spPr>
          <a:noFill/>
        </p:spPr>
        <p:txBody>
          <a:bodyPr/>
          <a:lstStyle/>
          <a:p>
            <a:fld id="{6146F60C-51FD-4750-B7F0-86EECC1035BE}" type="slidenum">
              <a:rPr lang="en-US" smtClean="0"/>
              <a:pPr/>
              <a:t>144</a:t>
            </a:fld>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b="1" smtClean="0"/>
              <a:t>Sherrill Park Rankings</a:t>
            </a:r>
          </a:p>
        </p:txBody>
      </p:sp>
      <p:sp>
        <p:nvSpPr>
          <p:cNvPr id="3" name="Content Placeholder 2"/>
          <p:cNvSpPr>
            <a:spLocks noGrp="1"/>
          </p:cNvSpPr>
          <p:nvPr>
            <p:ph idx="1"/>
          </p:nvPr>
        </p:nvSpPr>
        <p:spPr>
          <a:xfrm>
            <a:off x="566738" y="1676400"/>
            <a:ext cx="8001000" cy="4267200"/>
          </a:xfrm>
        </p:spPr>
        <p:txBody>
          <a:bodyPr/>
          <a:lstStyle/>
          <a:p>
            <a:pPr>
              <a:defRPr/>
            </a:pPr>
            <a:r>
              <a:rPr lang="en-US" sz="1600" b="1" dirty="0"/>
              <a:t>2011 </a:t>
            </a:r>
            <a:r>
              <a:rPr lang="en-US" sz="1600" b="1" i="1" dirty="0"/>
              <a:t>Dallas Morning News</a:t>
            </a:r>
            <a:r>
              <a:rPr lang="en-US" sz="1600" b="1" dirty="0"/>
              <a:t> Ranking:</a:t>
            </a:r>
            <a:endParaRPr lang="en-US" sz="1600" dirty="0"/>
          </a:p>
          <a:p>
            <a:pPr lvl="1">
              <a:defRPr/>
            </a:pPr>
            <a:r>
              <a:rPr lang="en-US" sz="1600" dirty="0"/>
              <a:t>Course #</a:t>
            </a:r>
            <a:r>
              <a:rPr lang="en-US" sz="1600" dirty="0" smtClean="0"/>
              <a:t>1 - #</a:t>
            </a:r>
            <a:r>
              <a:rPr lang="en-US" sz="1600" dirty="0"/>
              <a:t>1 in the state in the economy-priced course category</a:t>
            </a:r>
          </a:p>
          <a:p>
            <a:pPr lvl="1">
              <a:defRPr/>
            </a:pPr>
            <a:r>
              <a:rPr lang="en-US" sz="1600" dirty="0"/>
              <a:t>Course #</a:t>
            </a:r>
            <a:r>
              <a:rPr lang="en-US" sz="1600" dirty="0" smtClean="0"/>
              <a:t>2 - #</a:t>
            </a:r>
            <a:r>
              <a:rPr lang="en-US" sz="1600" dirty="0"/>
              <a:t>8 in the state in the economy-priced course </a:t>
            </a:r>
            <a:r>
              <a:rPr lang="en-US" sz="1600" dirty="0" smtClean="0"/>
              <a:t>category</a:t>
            </a:r>
            <a:br>
              <a:rPr lang="en-US" sz="1600" dirty="0" smtClean="0"/>
            </a:br>
            <a:endParaRPr lang="en-US" sz="1600" dirty="0"/>
          </a:p>
          <a:p>
            <a:pPr>
              <a:defRPr/>
            </a:pPr>
            <a:r>
              <a:rPr lang="en-US" sz="1600" b="1" dirty="0" smtClean="0"/>
              <a:t>In </a:t>
            </a:r>
            <a:r>
              <a:rPr lang="en-US" sz="1600" b="1" dirty="0"/>
              <a:t>1999 Course #1 received a Golf Digest “4 Star </a:t>
            </a:r>
            <a:r>
              <a:rPr lang="en-US" sz="1600" b="1" dirty="0" smtClean="0"/>
              <a:t>Rating”</a:t>
            </a:r>
            <a:br>
              <a:rPr lang="en-US" sz="1600" b="1" dirty="0" smtClean="0"/>
            </a:br>
            <a:endParaRPr lang="en-US" sz="1600" dirty="0"/>
          </a:p>
          <a:p>
            <a:pPr>
              <a:defRPr/>
            </a:pPr>
            <a:r>
              <a:rPr lang="en-US" sz="1600" b="1" dirty="0" smtClean="0"/>
              <a:t>Notable </a:t>
            </a:r>
            <a:r>
              <a:rPr lang="en-US" sz="1600" b="1" dirty="0"/>
              <a:t>Tournaments and Golf Qualifiers:</a:t>
            </a:r>
            <a:endParaRPr lang="en-US" sz="1600" dirty="0"/>
          </a:p>
          <a:p>
            <a:pPr lvl="1">
              <a:defRPr/>
            </a:pPr>
            <a:r>
              <a:rPr lang="en-US" sz="1600" dirty="0"/>
              <a:t>13</a:t>
            </a:r>
            <a:r>
              <a:rPr lang="en-US" sz="1600" baseline="30000" dirty="0"/>
              <a:t>th</a:t>
            </a:r>
            <a:r>
              <a:rPr lang="en-US" sz="1600" dirty="0"/>
              <a:t> Anniversary of the Eastern Championship of the Northern Texas PGA will be held in August.  Sherrill Park has hosted the tournament 12 years.</a:t>
            </a:r>
          </a:p>
          <a:p>
            <a:pPr lvl="1">
              <a:defRPr/>
            </a:pPr>
            <a:r>
              <a:rPr lang="en-US" sz="1600" dirty="0"/>
              <a:t>Course #1 hosted the U.S. Open Local Qualifier</a:t>
            </a:r>
          </a:p>
          <a:p>
            <a:pPr lvl="1">
              <a:defRPr/>
            </a:pPr>
            <a:r>
              <a:rPr lang="en-US" sz="1600" dirty="0"/>
              <a:t>Course #1 hosted the U.S. Amateur Local Qualifier</a:t>
            </a:r>
          </a:p>
          <a:p>
            <a:pPr lvl="1">
              <a:defRPr/>
            </a:pPr>
            <a:r>
              <a:rPr lang="en-US" sz="1600" dirty="0"/>
              <a:t>Course #1 hosted  the Byron Nelson Tournament Qualifier</a:t>
            </a:r>
          </a:p>
          <a:p>
            <a:pPr lvl="1">
              <a:defRPr/>
            </a:pPr>
            <a:r>
              <a:rPr lang="en-US" sz="1600" dirty="0"/>
              <a:t>Course #1 hosted the USGA Woman’s Public Links Qualifier</a:t>
            </a:r>
          </a:p>
          <a:p>
            <a:pPr lvl="1">
              <a:defRPr/>
            </a:pPr>
            <a:r>
              <a:rPr lang="en-US" sz="1600" dirty="0"/>
              <a:t>Course #2 hosted the Mark Brooks Shootout sponsored by the Texas Legend Junior </a:t>
            </a:r>
            <a:r>
              <a:rPr lang="en-US" sz="1600" dirty="0" smtClean="0"/>
              <a:t>Tour</a:t>
            </a:r>
            <a:endParaRPr lang="en-US" sz="1600" dirty="0"/>
          </a:p>
          <a:p>
            <a:pPr marL="0" indent="0">
              <a:buFont typeface="Wingdings" pitchFamily="2" charset="2"/>
              <a:buNone/>
              <a:defRPr/>
            </a:pPr>
            <a:endParaRPr lang="en-US" sz="1600" dirty="0"/>
          </a:p>
        </p:txBody>
      </p:sp>
      <p:sp>
        <p:nvSpPr>
          <p:cNvPr id="169988" name="Slide Number Placeholder 3"/>
          <p:cNvSpPr>
            <a:spLocks noGrp="1"/>
          </p:cNvSpPr>
          <p:nvPr>
            <p:ph type="sldNum" sz="quarter" idx="12"/>
          </p:nvPr>
        </p:nvSpPr>
        <p:spPr>
          <a:noFill/>
        </p:spPr>
        <p:txBody>
          <a:bodyPr/>
          <a:lstStyle/>
          <a:p>
            <a:fld id="{F4B15AD5-5918-40B2-BD96-6CCFE920E710}" type="slidenum">
              <a:rPr lang="en-US" smtClean="0"/>
              <a:pPr/>
              <a:t>145</a:t>
            </a:fld>
            <a:endParaRPr 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p:cNvSpPr>
            <a:spLocks noGrp="1"/>
          </p:cNvSpPr>
          <p:nvPr>
            <p:ph type="title"/>
          </p:nvPr>
        </p:nvSpPr>
        <p:spPr>
          <a:xfrm>
            <a:off x="574675" y="-228600"/>
            <a:ext cx="8001000" cy="1216025"/>
          </a:xfrm>
        </p:spPr>
        <p:txBody>
          <a:bodyPr/>
          <a:lstStyle/>
          <a:p>
            <a:r>
              <a:rPr lang="en-US" b="1" smtClean="0"/>
              <a:t>History of DMN Rankings</a:t>
            </a:r>
          </a:p>
        </p:txBody>
      </p:sp>
      <p:sp>
        <p:nvSpPr>
          <p:cNvPr id="171011" name="Slide Number Placeholder 3"/>
          <p:cNvSpPr>
            <a:spLocks noGrp="1"/>
          </p:cNvSpPr>
          <p:nvPr>
            <p:ph type="sldNum" sz="quarter" idx="12"/>
          </p:nvPr>
        </p:nvSpPr>
        <p:spPr>
          <a:noFill/>
        </p:spPr>
        <p:txBody>
          <a:bodyPr/>
          <a:lstStyle/>
          <a:p>
            <a:fld id="{10423CFD-B448-4EA7-90B8-679AD05DDB9A}" type="slidenum">
              <a:rPr lang="en-US" smtClean="0"/>
              <a:pPr/>
              <a:t>146</a:t>
            </a:fld>
            <a:endParaRPr lang="en-US" smtClean="0"/>
          </a:p>
        </p:txBody>
      </p:sp>
      <p:graphicFrame>
        <p:nvGraphicFramePr>
          <p:cNvPr id="6" name="Content Placeholder 5"/>
          <p:cNvGraphicFramePr>
            <a:graphicFrameLocks noGrp="1"/>
          </p:cNvGraphicFramePr>
          <p:nvPr>
            <p:ph idx="1"/>
          </p:nvPr>
        </p:nvGraphicFramePr>
        <p:xfrm>
          <a:off x="1447800" y="1371600"/>
          <a:ext cx="6324600" cy="5103813"/>
        </p:xfrm>
        <a:graphic>
          <a:graphicData uri="http://schemas.openxmlformats.org/drawingml/2006/table">
            <a:tbl>
              <a:tblPr firstRow="1" firstCol="1" bandRow="1">
                <a:tableStyleId>{5C22544A-7EE6-4342-B048-85BDC9FD1C3A}</a:tableStyleId>
              </a:tblPr>
              <a:tblGrid>
                <a:gridCol w="811829"/>
                <a:gridCol w="908797"/>
                <a:gridCol w="4603974"/>
              </a:tblGrid>
              <a:tr h="247954">
                <a:tc rowSpan="2">
                  <a:txBody>
                    <a:bodyPr/>
                    <a:lstStyle/>
                    <a:p>
                      <a:pPr marL="0" marR="0" algn="ctr">
                        <a:spcBef>
                          <a:spcPts val="0"/>
                        </a:spcBef>
                        <a:spcAft>
                          <a:spcPts val="0"/>
                        </a:spcAft>
                      </a:pPr>
                      <a:r>
                        <a:rPr lang="en-US" sz="1000" b="1" dirty="0">
                          <a:solidFill>
                            <a:schemeClr val="tx1"/>
                          </a:solidFill>
                          <a:effectLst/>
                        </a:rPr>
                        <a:t>2010</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Course #1</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#10 in the state in the mid-priced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vMerge="1">
                  <a:txBody>
                    <a:bodyPr/>
                    <a:lstStyle/>
                    <a:p>
                      <a:endParaRPr lang="en-US"/>
                    </a:p>
                  </a:txBody>
                  <a:tcPr/>
                </a:tc>
                <a:tc>
                  <a:txBody>
                    <a:bodyPr/>
                    <a:lstStyle/>
                    <a:p>
                      <a:pPr marL="0" marR="0">
                        <a:spcBef>
                          <a:spcPts val="0"/>
                        </a:spcBef>
                        <a:spcAft>
                          <a:spcPts val="0"/>
                        </a:spcAft>
                      </a:pPr>
                      <a:r>
                        <a:rPr lang="en-US" sz="1000" b="1" dirty="0">
                          <a:solidFill>
                            <a:schemeClr val="tx1"/>
                          </a:solidFill>
                          <a:effectLst/>
                        </a:rPr>
                        <a:t>Course #2</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#10 in the state in the economy-priced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rowSpan="2">
                  <a:txBody>
                    <a:bodyPr/>
                    <a:lstStyle/>
                    <a:p>
                      <a:pPr marL="0" marR="0" algn="ctr">
                        <a:spcBef>
                          <a:spcPts val="0"/>
                        </a:spcBef>
                        <a:spcAft>
                          <a:spcPts val="0"/>
                        </a:spcAft>
                      </a:pPr>
                      <a:r>
                        <a:rPr lang="en-US" sz="1000" b="1">
                          <a:solidFill>
                            <a:schemeClr val="tx1"/>
                          </a:solidFill>
                          <a:effectLst/>
                        </a:rPr>
                        <a:t>2009</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#1</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#6 in the state in mid-priced course category </a:t>
                      </a:r>
                      <a:endParaRPr lang="en-US" sz="1100" b="1" dirty="0">
                        <a:solidFill>
                          <a:schemeClr val="tx1"/>
                        </a:solidFill>
                        <a:effectLst/>
                      </a:endParaRPr>
                    </a:p>
                    <a:p>
                      <a:pPr marL="0" marR="0">
                        <a:spcBef>
                          <a:spcPts val="0"/>
                        </a:spcBef>
                        <a:spcAft>
                          <a:spcPts val="0"/>
                        </a:spcAft>
                      </a:pPr>
                      <a:r>
                        <a:rPr lang="en-US" sz="1000" b="1" dirty="0">
                          <a:solidFill>
                            <a:schemeClr val="tx1"/>
                          </a:solidFill>
                          <a:effectLst/>
                        </a:rPr>
                        <a:t>Ranked in the top 100 golf course in the state (public and private)</a:t>
                      </a:r>
                      <a:endParaRPr lang="en-US" sz="1100" b="1" dirty="0">
                        <a:solidFill>
                          <a:schemeClr val="tx1"/>
                        </a:solidFill>
                        <a:effectLst/>
                      </a:endParaRPr>
                    </a:p>
                    <a:p>
                      <a:pPr marL="0" marR="0">
                        <a:spcBef>
                          <a:spcPts val="0"/>
                        </a:spcBef>
                        <a:spcAft>
                          <a:spcPts val="0"/>
                        </a:spcAft>
                      </a:pPr>
                      <a:r>
                        <a:rPr lang="en-US" sz="1000" b="1" dirty="0">
                          <a:solidFill>
                            <a:schemeClr val="tx1"/>
                          </a:solidFill>
                          <a:effectLst/>
                        </a:rPr>
                        <a:t>Ranked #38 in top 50 public courses in the state</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vMerge="1">
                  <a:txBody>
                    <a:bodyPr/>
                    <a:lstStyle/>
                    <a:p>
                      <a:endParaRPr lang="en-US"/>
                    </a:p>
                  </a:txBody>
                  <a:tcPr/>
                </a:tc>
                <a:tc>
                  <a:txBody>
                    <a:bodyPr/>
                    <a:lstStyle/>
                    <a:p>
                      <a:pPr marL="0" marR="0">
                        <a:spcBef>
                          <a:spcPts val="0"/>
                        </a:spcBef>
                        <a:spcAft>
                          <a:spcPts val="0"/>
                        </a:spcAft>
                      </a:pPr>
                      <a:r>
                        <a:rPr lang="en-US" sz="1000" b="1">
                          <a:solidFill>
                            <a:schemeClr val="tx1"/>
                          </a:solidFill>
                          <a:effectLst/>
                        </a:rPr>
                        <a:t>Course #2</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#7 in the state in economy-priced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9600">
                <a:tc rowSpan="2">
                  <a:txBody>
                    <a:bodyPr/>
                    <a:lstStyle/>
                    <a:p>
                      <a:pPr marL="0" marR="0" algn="ctr">
                        <a:spcBef>
                          <a:spcPts val="0"/>
                        </a:spcBef>
                        <a:spcAft>
                          <a:spcPts val="0"/>
                        </a:spcAft>
                      </a:pPr>
                      <a:r>
                        <a:rPr lang="en-US" sz="1000" b="1">
                          <a:solidFill>
                            <a:schemeClr val="tx1"/>
                          </a:solidFill>
                          <a:effectLst/>
                        </a:rPr>
                        <a:t>2008</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#1</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#89 in the top 100 golf courses in the state (public and private</a:t>
                      </a:r>
                      <a:r>
                        <a:rPr lang="en-US" sz="1000" b="1" dirty="0" smtClean="0">
                          <a:solidFill>
                            <a:schemeClr val="tx1"/>
                          </a:solidFill>
                          <a:effectLst/>
                        </a:rPr>
                        <a:t>)</a:t>
                      </a:r>
                    </a:p>
                    <a:p>
                      <a:pPr marL="0" marR="0">
                        <a:spcBef>
                          <a:spcPts val="0"/>
                        </a:spcBef>
                        <a:spcAft>
                          <a:spcPts val="0"/>
                        </a:spcAft>
                      </a:pPr>
                      <a:r>
                        <a:rPr lang="en-US" sz="1000" b="1" dirty="0" smtClean="0">
                          <a:solidFill>
                            <a:schemeClr val="tx1"/>
                          </a:solidFill>
                          <a:effectLst/>
                        </a:rPr>
                        <a:t>#</a:t>
                      </a:r>
                      <a:r>
                        <a:rPr lang="en-US" sz="1000" b="1" dirty="0">
                          <a:solidFill>
                            <a:schemeClr val="tx1"/>
                          </a:solidFill>
                          <a:effectLst/>
                        </a:rPr>
                        <a:t>32 in the state for non-private golf </a:t>
                      </a:r>
                      <a:r>
                        <a:rPr lang="en-US" sz="1000" b="1" dirty="0" smtClean="0">
                          <a:solidFill>
                            <a:schemeClr val="tx1"/>
                          </a:solidFill>
                          <a:effectLst/>
                        </a:rPr>
                        <a:t>courses</a:t>
                      </a:r>
                    </a:p>
                    <a:p>
                      <a:pPr marL="0" marR="0">
                        <a:spcBef>
                          <a:spcPts val="0"/>
                        </a:spcBef>
                        <a:spcAft>
                          <a:spcPts val="0"/>
                        </a:spcAft>
                      </a:pPr>
                      <a:r>
                        <a:rPr lang="en-US" sz="1000" b="1" dirty="0" smtClean="0">
                          <a:solidFill>
                            <a:schemeClr val="tx1"/>
                          </a:solidFill>
                          <a:effectLst/>
                        </a:rPr>
                        <a:t>#</a:t>
                      </a:r>
                      <a:r>
                        <a:rPr lang="en-US" sz="1000" b="1" dirty="0">
                          <a:solidFill>
                            <a:schemeClr val="tx1"/>
                          </a:solidFill>
                          <a:effectLst/>
                        </a:rPr>
                        <a:t>4 in the state in the Mid-Priced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606">
                <a:tc vMerge="1">
                  <a:txBody>
                    <a:bodyPr/>
                    <a:lstStyle/>
                    <a:p>
                      <a:endParaRPr lang="en-US"/>
                    </a:p>
                  </a:txBody>
                  <a:tcPr/>
                </a:tc>
                <a:tc>
                  <a:txBody>
                    <a:bodyPr/>
                    <a:lstStyle/>
                    <a:p>
                      <a:pPr marL="0" marR="0">
                        <a:spcBef>
                          <a:spcPts val="0"/>
                        </a:spcBef>
                        <a:spcAft>
                          <a:spcPts val="0"/>
                        </a:spcAft>
                      </a:pPr>
                      <a:r>
                        <a:rPr lang="en-US" sz="1000" b="1">
                          <a:solidFill>
                            <a:schemeClr val="tx1"/>
                          </a:solidFill>
                          <a:effectLst/>
                        </a:rPr>
                        <a:t>Course #2</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#4 in the state in the Economy-Priced Course </a:t>
                      </a:r>
                      <a:r>
                        <a:rPr lang="en-US" sz="1000" b="1" dirty="0" smtClean="0">
                          <a:solidFill>
                            <a:schemeClr val="tx1"/>
                          </a:solidFill>
                          <a:effectLst/>
                        </a:rPr>
                        <a:t>Category</a:t>
                      </a:r>
                      <a:endParaRPr lang="en-US" sz="1100" b="1" dirty="0">
                        <a:solidFill>
                          <a:schemeClr val="tx1"/>
                        </a:solidFill>
                        <a:effectLst/>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606">
                <a:tc rowSpan="2">
                  <a:txBody>
                    <a:bodyPr/>
                    <a:lstStyle/>
                    <a:p>
                      <a:pPr marL="0" marR="0" algn="ctr">
                        <a:spcBef>
                          <a:spcPts val="0"/>
                        </a:spcBef>
                        <a:spcAft>
                          <a:spcPts val="0"/>
                        </a:spcAft>
                      </a:pPr>
                      <a:r>
                        <a:rPr lang="en-US" sz="1000" b="1">
                          <a:solidFill>
                            <a:schemeClr val="tx1"/>
                          </a:solidFill>
                          <a:effectLst/>
                        </a:rPr>
                        <a:t>2007</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#1</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#8 in the state in the Mid-Priced Course Category</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606">
                <a:tc vMerge="1">
                  <a:txBody>
                    <a:bodyPr/>
                    <a:lstStyle/>
                    <a:p>
                      <a:endParaRPr lang="en-US"/>
                    </a:p>
                  </a:txBody>
                  <a:tcPr/>
                </a:tc>
                <a:tc>
                  <a:txBody>
                    <a:bodyPr/>
                    <a:lstStyle/>
                    <a:p>
                      <a:pPr marL="0" marR="0">
                        <a:spcBef>
                          <a:spcPts val="0"/>
                        </a:spcBef>
                        <a:spcAft>
                          <a:spcPts val="0"/>
                        </a:spcAft>
                      </a:pPr>
                      <a:r>
                        <a:rPr lang="en-US" sz="1000" b="1">
                          <a:solidFill>
                            <a:schemeClr val="tx1"/>
                          </a:solidFill>
                          <a:effectLst/>
                        </a:rPr>
                        <a:t>Course #2</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#12 in the state in the Economy-Priced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5908">
                <a:tc rowSpan="2">
                  <a:txBody>
                    <a:bodyPr/>
                    <a:lstStyle/>
                    <a:p>
                      <a:pPr marL="0" marR="0" algn="ctr">
                        <a:spcBef>
                          <a:spcPts val="0"/>
                        </a:spcBef>
                        <a:spcAft>
                          <a:spcPts val="0"/>
                        </a:spcAft>
                      </a:pPr>
                      <a:r>
                        <a:rPr lang="en-US" sz="1000" b="1">
                          <a:solidFill>
                            <a:schemeClr val="tx1"/>
                          </a:solidFill>
                          <a:effectLst/>
                        </a:rPr>
                        <a:t>2006</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#1</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#7 in the state in the Economy-Priced Course Category</a:t>
                      </a:r>
                      <a:endParaRPr lang="en-US" sz="1100" b="1" dirty="0">
                        <a:solidFill>
                          <a:schemeClr val="tx1"/>
                        </a:solidFill>
                        <a:effectLst/>
                      </a:endParaRPr>
                    </a:p>
                    <a:p>
                      <a:pPr marL="0" marR="0">
                        <a:spcBef>
                          <a:spcPts val="0"/>
                        </a:spcBef>
                        <a:spcAft>
                          <a:spcPts val="0"/>
                        </a:spcAft>
                      </a:pPr>
                      <a:r>
                        <a:rPr lang="en-US" sz="1000" b="1" dirty="0">
                          <a:solidFill>
                            <a:schemeClr val="tx1"/>
                          </a:solidFill>
                          <a:effectLst/>
                        </a:rPr>
                        <a:t>5</a:t>
                      </a:r>
                      <a:r>
                        <a:rPr lang="en-US" sz="1000" b="1" baseline="30000" dirty="0">
                          <a:solidFill>
                            <a:schemeClr val="tx1"/>
                          </a:solidFill>
                          <a:effectLst/>
                        </a:rPr>
                        <a:t>th</a:t>
                      </a:r>
                      <a:r>
                        <a:rPr lang="en-US" sz="1000" b="1" dirty="0">
                          <a:solidFill>
                            <a:schemeClr val="tx1"/>
                          </a:solidFill>
                          <a:effectLst/>
                        </a:rPr>
                        <a:t> best “bang for your buck” in the DFW area</a:t>
                      </a:r>
                      <a:endParaRPr lang="en-US" sz="1100" b="1" dirty="0">
                        <a:solidFill>
                          <a:schemeClr val="tx1"/>
                        </a:solidFill>
                        <a:effectLst/>
                      </a:endParaRPr>
                    </a:p>
                    <a:p>
                      <a:pPr marL="0" marR="0">
                        <a:spcBef>
                          <a:spcPts val="0"/>
                        </a:spcBef>
                        <a:spcAft>
                          <a:spcPts val="0"/>
                        </a:spcAft>
                      </a:pPr>
                      <a:r>
                        <a:rPr lang="en-US" sz="1000" b="1" dirty="0">
                          <a:solidFill>
                            <a:schemeClr val="tx1"/>
                          </a:solidFill>
                          <a:effectLst/>
                        </a:rPr>
                        <a:t>13</a:t>
                      </a:r>
                      <a:r>
                        <a:rPr lang="en-US" sz="1000" b="1" baseline="30000" dirty="0">
                          <a:solidFill>
                            <a:schemeClr val="tx1"/>
                          </a:solidFill>
                          <a:effectLst/>
                        </a:rPr>
                        <a:t>th</a:t>
                      </a:r>
                      <a:r>
                        <a:rPr lang="en-US" sz="1000" b="1" dirty="0">
                          <a:solidFill>
                            <a:schemeClr val="tx1"/>
                          </a:solidFill>
                          <a:effectLst/>
                        </a:rPr>
                        <a:t> best daily fee course in DFW</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3257">
                <a:tc vMerge="1">
                  <a:txBody>
                    <a:bodyPr/>
                    <a:lstStyle/>
                    <a:p>
                      <a:endParaRPr lang="en-US"/>
                    </a:p>
                  </a:txBody>
                  <a:tcPr/>
                </a:tc>
                <a:tc>
                  <a:txBody>
                    <a:bodyPr/>
                    <a:lstStyle/>
                    <a:p>
                      <a:pPr marL="0" marR="0">
                        <a:spcBef>
                          <a:spcPts val="0"/>
                        </a:spcBef>
                        <a:spcAft>
                          <a:spcPts val="0"/>
                        </a:spcAft>
                      </a:pPr>
                      <a:r>
                        <a:rPr lang="en-US" sz="1000" b="1">
                          <a:solidFill>
                            <a:schemeClr val="tx1"/>
                          </a:solidFill>
                          <a:effectLst/>
                        </a:rPr>
                        <a:t>Course #2</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#22 in the state in the Economy-Priced Course Category</a:t>
                      </a:r>
                      <a:endParaRPr lang="en-US" sz="1100" b="1" dirty="0">
                        <a:solidFill>
                          <a:schemeClr val="tx1"/>
                        </a:solidFill>
                        <a:effectLst/>
                      </a:endParaRPr>
                    </a:p>
                    <a:p>
                      <a:pPr marL="0" marR="0">
                        <a:spcBef>
                          <a:spcPts val="0"/>
                        </a:spcBef>
                        <a:spcAft>
                          <a:spcPts val="0"/>
                        </a:spcAft>
                      </a:pPr>
                      <a:r>
                        <a:rPr lang="en-US" sz="1000" b="1" dirty="0">
                          <a:solidFill>
                            <a:schemeClr val="tx1"/>
                          </a:solidFill>
                          <a:effectLst/>
                        </a:rPr>
                        <a:t>4</a:t>
                      </a:r>
                      <a:r>
                        <a:rPr lang="en-US" sz="1000" b="1" baseline="30000" dirty="0">
                          <a:solidFill>
                            <a:schemeClr val="tx1"/>
                          </a:solidFill>
                          <a:effectLst/>
                        </a:rPr>
                        <a:t>th</a:t>
                      </a:r>
                      <a:r>
                        <a:rPr lang="en-US" sz="1000" b="1" dirty="0">
                          <a:solidFill>
                            <a:schemeClr val="tx1"/>
                          </a:solidFill>
                          <a:effectLst/>
                        </a:rPr>
                        <a:t> best “bang for your buck” in the DFW area</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rowSpan="2">
                  <a:txBody>
                    <a:bodyPr/>
                    <a:lstStyle/>
                    <a:p>
                      <a:pPr marL="0" marR="0" algn="ctr">
                        <a:spcBef>
                          <a:spcPts val="0"/>
                        </a:spcBef>
                        <a:spcAft>
                          <a:spcPts val="0"/>
                        </a:spcAft>
                      </a:pPr>
                      <a:r>
                        <a:rPr lang="en-US" sz="1000" b="1">
                          <a:solidFill>
                            <a:schemeClr val="tx1"/>
                          </a:solidFill>
                          <a:effectLst/>
                        </a:rPr>
                        <a:t>2005</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#1</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#9 in the state in the Economy-Priced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vMerge="1">
                  <a:txBody>
                    <a:bodyPr/>
                    <a:lstStyle/>
                    <a:p>
                      <a:endParaRPr lang="en-US"/>
                    </a:p>
                  </a:txBody>
                  <a:tcPr/>
                </a:tc>
                <a:tc>
                  <a:txBody>
                    <a:bodyPr/>
                    <a:lstStyle/>
                    <a:p>
                      <a:pPr marL="0" marR="0">
                        <a:spcBef>
                          <a:spcPts val="0"/>
                        </a:spcBef>
                        <a:spcAft>
                          <a:spcPts val="0"/>
                        </a:spcAft>
                      </a:pPr>
                      <a:r>
                        <a:rPr lang="en-US" sz="1000" b="1">
                          <a:solidFill>
                            <a:schemeClr val="tx1"/>
                          </a:solidFill>
                          <a:effectLst/>
                        </a:rPr>
                        <a:t>Course #2</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#22 in the state in the Economy-Priced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a:txBody>
                    <a:bodyPr/>
                    <a:lstStyle/>
                    <a:p>
                      <a:pPr marL="0" marR="0" algn="ctr">
                        <a:spcBef>
                          <a:spcPts val="0"/>
                        </a:spcBef>
                        <a:spcAft>
                          <a:spcPts val="0"/>
                        </a:spcAft>
                      </a:pPr>
                      <a:r>
                        <a:rPr lang="en-US" sz="1000" b="1">
                          <a:solidFill>
                            <a:schemeClr val="tx1"/>
                          </a:solidFill>
                          <a:effectLst/>
                        </a:rPr>
                        <a:t>2004</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#2</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#9 in the state in the Economy-Priced Course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a:txBody>
                    <a:bodyPr/>
                    <a:lstStyle/>
                    <a:p>
                      <a:pPr marL="0" marR="0" algn="ctr">
                        <a:spcBef>
                          <a:spcPts val="0"/>
                        </a:spcBef>
                        <a:spcAft>
                          <a:spcPts val="0"/>
                        </a:spcAft>
                      </a:pPr>
                      <a:r>
                        <a:rPr lang="en-US" sz="1000" b="1">
                          <a:solidFill>
                            <a:schemeClr val="tx1"/>
                          </a:solidFill>
                          <a:effectLst/>
                        </a:rPr>
                        <a:t>2003</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a:solidFill>
                            <a:schemeClr val="tx1"/>
                          </a:solidFill>
                          <a:effectLst/>
                        </a:rPr>
                        <a:t>Course #1</a:t>
                      </a:r>
                      <a:endParaRPr lang="en-US" sz="1100" b="1">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#4 in the state in the Municipal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954">
                <a:tc>
                  <a:txBody>
                    <a:bodyPr/>
                    <a:lstStyle/>
                    <a:p>
                      <a:pPr marL="0" marR="0" algn="ctr">
                        <a:spcBef>
                          <a:spcPts val="0"/>
                        </a:spcBef>
                        <a:spcAft>
                          <a:spcPts val="0"/>
                        </a:spcAft>
                      </a:pPr>
                      <a:r>
                        <a:rPr lang="en-US" sz="1000" b="1" dirty="0">
                          <a:solidFill>
                            <a:schemeClr val="tx1"/>
                          </a:solidFill>
                          <a:effectLst/>
                        </a:rPr>
                        <a:t>2002</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Course #1</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rPr>
                        <a:t>#5 in the state in the Municipal Category</a:t>
                      </a:r>
                      <a:endParaRPr lang="en-US" sz="1100" b="1" dirty="0">
                        <a:solidFill>
                          <a:schemeClr val="tx1"/>
                        </a:solidFill>
                        <a:effectLst/>
                        <a:latin typeface="Times New Roman"/>
                        <a:ea typeface="Times New Roman"/>
                      </a:endParaRPr>
                    </a:p>
                  </a:txBody>
                  <a:tcPr marL="62345" marR="623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1072" name="AutoShape 7"/>
          <p:cNvSpPr>
            <a:spLocks noChangeArrowheads="1"/>
          </p:cNvSpPr>
          <p:nvPr/>
        </p:nvSpPr>
        <p:spPr bwMode="auto">
          <a:xfrm>
            <a:off x="685800" y="10668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b="1" smtClean="0"/>
              <a:t>2011-2012 Budget</a:t>
            </a:r>
          </a:p>
        </p:txBody>
      </p:sp>
      <p:sp>
        <p:nvSpPr>
          <p:cNvPr id="172035" name="Content Placeholder 2"/>
          <p:cNvSpPr>
            <a:spLocks noGrp="1"/>
          </p:cNvSpPr>
          <p:nvPr>
            <p:ph idx="1"/>
          </p:nvPr>
        </p:nvSpPr>
        <p:spPr>
          <a:xfrm>
            <a:off x="566738" y="2819400"/>
            <a:ext cx="8001000" cy="1371600"/>
          </a:xfrm>
        </p:spPr>
        <p:txBody>
          <a:bodyPr/>
          <a:lstStyle/>
          <a:p>
            <a:pPr marL="0" indent="0" algn="ctr">
              <a:buFont typeface="Wingdings" pitchFamily="2" charset="2"/>
              <a:buNone/>
            </a:pPr>
            <a:r>
              <a:rPr lang="en-US" sz="4000" b="1" smtClean="0"/>
              <a:t>Closing Comments and Next Steps</a:t>
            </a:r>
          </a:p>
        </p:txBody>
      </p:sp>
      <p:sp>
        <p:nvSpPr>
          <p:cNvPr id="172036" name="Rectangle 8"/>
          <p:cNvSpPr>
            <a:spLocks noGrp="1" noChangeArrowheads="1"/>
          </p:cNvSpPr>
          <p:nvPr>
            <p:ph type="sldNum" sz="quarter" idx="12"/>
          </p:nvPr>
        </p:nvSpPr>
        <p:spPr>
          <a:noFill/>
        </p:spPr>
        <p:txBody>
          <a:bodyPr/>
          <a:lstStyle/>
          <a:p>
            <a:fld id="{BDCF52B4-490C-4382-B7D4-757A3ABA8D6C}" type="slidenum">
              <a:rPr lang="en-US" smtClean="0"/>
              <a:pPr/>
              <a:t>147</a:t>
            </a:fld>
            <a:endParaRPr lang="en-US"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idx="4294967295"/>
          </p:nvPr>
        </p:nvSpPr>
        <p:spPr>
          <a:xfrm>
            <a:off x="574675" y="228600"/>
            <a:ext cx="8001000" cy="987425"/>
          </a:xfrm>
        </p:spPr>
        <p:txBody>
          <a:bodyPr anchor="ctr"/>
          <a:lstStyle/>
          <a:p>
            <a:r>
              <a:rPr lang="en-US" b="1" smtClean="0">
                <a:latin typeface="Verdana" pitchFamily="34" charset="0"/>
              </a:rPr>
              <a:t>Closing Comments</a:t>
            </a:r>
          </a:p>
        </p:txBody>
      </p:sp>
      <p:sp>
        <p:nvSpPr>
          <p:cNvPr id="173059" name="Content Placeholder 2"/>
          <p:cNvSpPr>
            <a:spLocks noGrp="1"/>
          </p:cNvSpPr>
          <p:nvPr>
            <p:ph idx="4294967295"/>
          </p:nvPr>
        </p:nvSpPr>
        <p:spPr>
          <a:xfrm>
            <a:off x="152400" y="1219200"/>
            <a:ext cx="8534400" cy="5029200"/>
          </a:xfrm>
        </p:spPr>
        <p:txBody>
          <a:bodyPr/>
          <a:lstStyle/>
          <a:p>
            <a:pPr marL="342900" indent="-228600"/>
            <a:r>
              <a:rPr lang="en-US" sz="2200" smtClean="0">
                <a:latin typeface="Verdana" pitchFamily="34" charset="0"/>
              </a:rPr>
              <a:t>The pace of economic change continues to be forecasted as a gradual, multi-year effort.</a:t>
            </a:r>
          </a:p>
          <a:p>
            <a:pPr marL="781050" lvl="1" indent="-228600"/>
            <a:r>
              <a:rPr lang="en-US" sz="1800" smtClean="0">
                <a:latin typeface="Verdana" pitchFamily="34" charset="0"/>
              </a:rPr>
              <a:t>Our local pace and expectations will need to be throttled accordingly.</a:t>
            </a:r>
          </a:p>
          <a:p>
            <a:pPr marL="781050" lvl="1" indent="-228600"/>
            <a:r>
              <a:rPr lang="en-US" sz="1800" smtClean="0">
                <a:latin typeface="Verdana" pitchFamily="34" charset="0"/>
              </a:rPr>
              <a:t>Budgetary adjustment are prudent and strategic – not every year </a:t>
            </a:r>
          </a:p>
          <a:p>
            <a:pPr marL="342900" indent="-228600"/>
            <a:r>
              <a:rPr lang="en-US" sz="2200" smtClean="0">
                <a:latin typeface="Verdana" pitchFamily="34" charset="0"/>
              </a:rPr>
              <a:t>As economic renewal occurs, it will be selective and seek assurances of a support environment.</a:t>
            </a:r>
          </a:p>
          <a:p>
            <a:pPr marL="342900" indent="-228600"/>
            <a:r>
              <a:rPr lang="en-US" sz="2200" smtClean="0">
                <a:latin typeface="Verdana" pitchFamily="34" charset="0"/>
              </a:rPr>
              <a:t>We continue to use this economic climate to reinforce our Richardson advantages:</a:t>
            </a:r>
          </a:p>
          <a:p>
            <a:pPr marL="781050" lvl="1" indent="-228600"/>
            <a:r>
              <a:rPr lang="en-US" sz="1800" smtClean="0">
                <a:latin typeface="Verdana" pitchFamily="34" charset="0"/>
              </a:rPr>
              <a:t>Articulate community goals, plans and mission focus</a:t>
            </a:r>
          </a:p>
          <a:p>
            <a:pPr marL="781050" lvl="1" indent="-228600"/>
            <a:r>
              <a:rPr lang="en-US" sz="1800" smtClean="0">
                <a:latin typeface="Verdana" pitchFamily="34" charset="0"/>
              </a:rPr>
              <a:t>Stable local government with credible, financial soundness</a:t>
            </a:r>
          </a:p>
          <a:p>
            <a:pPr marL="781050" lvl="1" indent="-228600"/>
            <a:r>
              <a:rPr lang="en-US" sz="1800" smtClean="0">
                <a:latin typeface="Verdana" pitchFamily="34" charset="0"/>
              </a:rPr>
              <a:t>Quality &amp; reliable public services and committed public workforce</a:t>
            </a:r>
          </a:p>
          <a:p>
            <a:pPr marL="781050" lvl="1" indent="-228600"/>
            <a:r>
              <a:rPr lang="en-US" sz="1800" smtClean="0">
                <a:latin typeface="Verdana" pitchFamily="34" charset="0"/>
              </a:rPr>
              <a:t>Progressive municipal goals supporting renewal and enhanced neighborhood and commercial investment</a:t>
            </a:r>
          </a:p>
          <a:p>
            <a:pPr marL="781050" lvl="1" indent="-228600"/>
            <a:r>
              <a:rPr lang="en-US" sz="1800" smtClean="0">
                <a:latin typeface="Verdana" pitchFamily="34" charset="0"/>
              </a:rPr>
              <a:t>Supportive and attentive economic development efforts</a:t>
            </a:r>
          </a:p>
        </p:txBody>
      </p:sp>
      <p:sp>
        <p:nvSpPr>
          <p:cNvPr id="173060" name="AutoShape 7"/>
          <p:cNvSpPr>
            <a:spLocks noChangeArrowheads="1"/>
          </p:cNvSpPr>
          <p:nvPr/>
        </p:nvSpPr>
        <p:spPr bwMode="auto">
          <a:xfrm>
            <a:off x="304800" y="1066800"/>
            <a:ext cx="8382000" cy="1524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173061" name="Rectangle 8"/>
          <p:cNvSpPr>
            <a:spLocks noGrp="1" noChangeArrowheads="1"/>
          </p:cNvSpPr>
          <p:nvPr>
            <p:ph type="sldNum" sz="quarter" idx="12"/>
          </p:nvPr>
        </p:nvSpPr>
        <p:spPr>
          <a:xfrm>
            <a:off x="6553200" y="6245225"/>
            <a:ext cx="1981200" cy="476250"/>
          </a:xfrm>
          <a:noFill/>
        </p:spPr>
        <p:txBody>
          <a:bodyPr/>
          <a:lstStyle/>
          <a:p>
            <a:fld id="{649B5C3C-F93C-4737-899C-DA88E00ED234}" type="slidenum">
              <a:rPr lang="en-US" smtClean="0"/>
              <a:pPr/>
              <a:t>148</a:t>
            </a:fld>
            <a:endParaRPr lang="en-US"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p:txBody>
          <a:bodyPr anchor="ctr"/>
          <a:lstStyle/>
          <a:p>
            <a:r>
              <a:rPr lang="en-US" b="1" smtClean="0">
                <a:latin typeface="Verdana" pitchFamily="34" charset="0"/>
              </a:rPr>
              <a:t>Next Steps</a:t>
            </a:r>
          </a:p>
        </p:txBody>
      </p:sp>
      <p:sp>
        <p:nvSpPr>
          <p:cNvPr id="101379" name="Content Placeholder 2"/>
          <p:cNvSpPr>
            <a:spLocks noGrp="1"/>
          </p:cNvSpPr>
          <p:nvPr>
            <p:ph idx="4294967295"/>
          </p:nvPr>
        </p:nvSpPr>
        <p:spPr>
          <a:xfrm>
            <a:off x="304800" y="1447800"/>
            <a:ext cx="8153400" cy="5029200"/>
          </a:xfrm>
        </p:spPr>
        <p:txBody>
          <a:bodyPr/>
          <a:lstStyle/>
          <a:p>
            <a:pPr marL="342900" indent="-228600">
              <a:defRPr/>
            </a:pPr>
            <a:r>
              <a:rPr lang="en-US" sz="2200" dirty="0" smtClean="0">
                <a:latin typeface="Verdana" pitchFamily="34" charset="0"/>
              </a:rPr>
              <a:t>Further opportunities to provide access and to gain public input are scheduled before final adoption.</a:t>
            </a:r>
          </a:p>
          <a:p>
            <a:pPr marL="1004888" lvl="2" indent="-228600">
              <a:defRPr/>
            </a:pPr>
            <a:r>
              <a:rPr lang="en-US" sz="1900" dirty="0" smtClean="0">
                <a:latin typeface="Verdana" pitchFamily="34" charset="0"/>
              </a:rPr>
              <a:t>Council Budget Work Session – Web/Cable Access</a:t>
            </a:r>
          </a:p>
          <a:p>
            <a:pPr marL="1004888" lvl="2" indent="-228600">
              <a:defRPr/>
            </a:pPr>
            <a:r>
              <a:rPr lang="en-US" sz="1900" dirty="0" smtClean="0">
                <a:latin typeface="Verdana" pitchFamily="34" charset="0"/>
              </a:rPr>
              <a:t>Web, City Secretary &amp; Library copies of the filed budget provided</a:t>
            </a:r>
          </a:p>
          <a:p>
            <a:pPr marL="1004888" lvl="2" indent="-228600">
              <a:defRPr/>
            </a:pPr>
            <a:r>
              <a:rPr lang="en-US" sz="1900" dirty="0" smtClean="0">
                <a:latin typeface="Verdana" pitchFamily="34" charset="0"/>
              </a:rPr>
              <a:t>Budget Public Hearing-August 29, 2011</a:t>
            </a:r>
          </a:p>
          <a:p>
            <a:pPr marL="1004888" lvl="2" indent="-228600">
              <a:defRPr/>
            </a:pPr>
            <a:r>
              <a:rPr lang="en-US" sz="1900" dirty="0" smtClean="0">
                <a:latin typeface="Verdana" pitchFamily="34" charset="0"/>
              </a:rPr>
              <a:t>Adoption on September 12, 2011</a:t>
            </a:r>
          </a:p>
          <a:p>
            <a:pPr marL="169863" indent="-228600">
              <a:defRPr/>
            </a:pPr>
            <a:endParaRPr lang="en-US" sz="2200" b="1" i="1" dirty="0" smtClean="0">
              <a:latin typeface="Verdana" pitchFamily="34" charset="0"/>
            </a:endParaRPr>
          </a:p>
          <a:p>
            <a:pPr marL="169863" indent="-228600">
              <a:defRPr/>
            </a:pPr>
            <a:r>
              <a:rPr lang="en-US" sz="2200" b="1" i="1" dirty="0" smtClean="0">
                <a:latin typeface="Verdana" pitchFamily="34" charset="0"/>
              </a:rPr>
              <a:t>Stay Focused </a:t>
            </a:r>
          </a:p>
        </p:txBody>
      </p:sp>
      <p:sp>
        <p:nvSpPr>
          <p:cNvPr id="174084" name="AutoShape 7"/>
          <p:cNvSpPr>
            <a:spLocks noChangeArrowheads="1"/>
          </p:cNvSpPr>
          <p:nvPr/>
        </p:nvSpPr>
        <p:spPr bwMode="auto">
          <a:xfrm>
            <a:off x="304800" y="1295400"/>
            <a:ext cx="8382000" cy="1524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grpSp>
        <p:nvGrpSpPr>
          <p:cNvPr id="174085" name="Group 5"/>
          <p:cNvGrpSpPr>
            <a:grpSpLocks/>
          </p:cNvGrpSpPr>
          <p:nvPr/>
        </p:nvGrpSpPr>
        <p:grpSpPr bwMode="auto">
          <a:xfrm>
            <a:off x="3505200" y="4144963"/>
            <a:ext cx="2133600" cy="2636837"/>
            <a:chOff x="3505200" y="3962400"/>
            <a:chExt cx="2338388" cy="2789238"/>
          </a:xfrm>
        </p:grpSpPr>
        <p:pic>
          <p:nvPicPr>
            <p:cNvPr id="174087" name="Picture 2"/>
            <p:cNvPicPr>
              <a:picLocks noChangeAspect="1" noChangeArrowheads="1"/>
            </p:cNvPicPr>
            <p:nvPr/>
          </p:nvPicPr>
          <p:blipFill>
            <a:blip r:embed="rId2" cstate="print"/>
            <a:srcRect l="2667" t="2365" r="15523"/>
            <a:stretch>
              <a:fillRect/>
            </a:stretch>
          </p:blipFill>
          <p:spPr bwMode="auto">
            <a:xfrm>
              <a:off x="3505200" y="3962400"/>
              <a:ext cx="2338388" cy="2789238"/>
            </a:xfrm>
            <a:prstGeom prst="rect">
              <a:avLst/>
            </a:prstGeom>
            <a:noFill/>
            <a:ln w="9525">
              <a:solidFill>
                <a:schemeClr val="tx1"/>
              </a:solidFill>
              <a:miter lim="800000"/>
              <a:headEnd/>
              <a:tailEnd/>
            </a:ln>
          </p:spPr>
        </p:pic>
        <p:pic>
          <p:nvPicPr>
            <p:cNvPr id="174088" name="Picture 4"/>
            <p:cNvPicPr>
              <a:picLocks noChangeAspect="1" noChangeArrowheads="1"/>
            </p:cNvPicPr>
            <p:nvPr/>
          </p:nvPicPr>
          <p:blipFill>
            <a:blip r:embed="rId3" cstate="print"/>
            <a:srcRect/>
            <a:stretch>
              <a:fillRect/>
            </a:stretch>
          </p:blipFill>
          <p:spPr bwMode="auto">
            <a:xfrm>
              <a:off x="3886200" y="3998810"/>
              <a:ext cx="1600200" cy="701098"/>
            </a:xfrm>
            <a:prstGeom prst="rect">
              <a:avLst/>
            </a:prstGeom>
            <a:solidFill>
              <a:schemeClr val="bg1"/>
            </a:solidFill>
            <a:ln w="9525">
              <a:noFill/>
              <a:miter lim="800000"/>
              <a:headEnd/>
              <a:tailEnd/>
            </a:ln>
          </p:spPr>
        </p:pic>
      </p:grpSp>
      <p:sp>
        <p:nvSpPr>
          <p:cNvPr id="174086" name="Rectangle 8"/>
          <p:cNvSpPr>
            <a:spLocks noGrp="1" noChangeArrowheads="1"/>
          </p:cNvSpPr>
          <p:nvPr>
            <p:ph type="sldNum" sz="quarter" idx="12"/>
          </p:nvPr>
        </p:nvSpPr>
        <p:spPr>
          <a:xfrm>
            <a:off x="6553200" y="6245225"/>
            <a:ext cx="1981200" cy="476250"/>
          </a:xfrm>
          <a:noFill/>
        </p:spPr>
        <p:txBody>
          <a:bodyPr/>
          <a:lstStyle/>
          <a:p>
            <a:fld id="{C10BA57F-0541-4001-B1FC-6576D61AD73F}" type="slidenum">
              <a:rPr lang="en-US" smtClean="0"/>
              <a:pPr/>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533400" y="1524000"/>
            <a:ext cx="8458200" cy="4724400"/>
          </a:xfrm>
        </p:spPr>
        <p:txBody>
          <a:bodyPr/>
          <a:lstStyle/>
          <a:p>
            <a:pPr marL="342900" indent="-228600"/>
            <a:r>
              <a:rPr lang="en-US" sz="2200" smtClean="0">
                <a:latin typeface="Verdana" pitchFamily="34" charset="0"/>
              </a:rPr>
              <a:t>Sales tax revenue estimating continues to be a challenge to determine a true trend or pattern. Additionally, periodic audit adjustments must be factored into any forecast estimate.</a:t>
            </a:r>
          </a:p>
          <a:p>
            <a:pPr marL="342900" indent="-228600"/>
            <a:r>
              <a:rPr lang="en-US" sz="2200" smtClean="0">
                <a:latin typeface="Verdana" pitchFamily="34" charset="0"/>
              </a:rPr>
              <a:t>This current FY 2010-2011 year has had a mixed pattern – but generally dampened.</a:t>
            </a:r>
          </a:p>
          <a:p>
            <a:pPr marL="342900" indent="-228600"/>
            <a:r>
              <a:rPr lang="en-US" sz="2200" smtClean="0">
                <a:latin typeface="Verdana" pitchFamily="34" charset="0"/>
              </a:rPr>
              <a:t>We are estimating an -$764,000 decline (-3.2%) for next year, in an effort to stay conservative on this revenue front.</a:t>
            </a:r>
          </a:p>
          <a:p>
            <a:pPr marL="342900" indent="-228600"/>
            <a:r>
              <a:rPr lang="en-US" sz="2200" smtClean="0">
                <a:latin typeface="Verdana" pitchFamily="34" charset="0"/>
              </a:rPr>
              <a:t>This FY 2011-2012 estimate of $23.3 million just matches the FY 2000-2001 level.</a:t>
            </a:r>
          </a:p>
          <a:p>
            <a:pPr marL="342900" indent="-228600"/>
            <a:r>
              <a:rPr lang="en-US" sz="2200" smtClean="0">
                <a:latin typeface="Verdana" pitchFamily="34" charset="0"/>
              </a:rPr>
              <a:t>This revenue provides about 24% of the entire General Fund resources.</a:t>
            </a:r>
          </a:p>
        </p:txBody>
      </p:sp>
      <p:sp>
        <p:nvSpPr>
          <p:cNvPr id="36867" name="Title 1"/>
          <p:cNvSpPr>
            <a:spLocks noGrp="1"/>
          </p:cNvSpPr>
          <p:nvPr>
            <p:ph type="title" idx="4294967295"/>
          </p:nvPr>
        </p:nvSpPr>
        <p:spPr>
          <a:xfrm>
            <a:off x="574675" y="231775"/>
            <a:ext cx="8505825"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Sales Tax</a:t>
            </a:r>
          </a:p>
        </p:txBody>
      </p:sp>
      <p:sp>
        <p:nvSpPr>
          <p:cNvPr id="36868" name="AutoShape 7"/>
          <p:cNvSpPr>
            <a:spLocks noChangeArrowheads="1"/>
          </p:cNvSpPr>
          <p:nvPr/>
        </p:nvSpPr>
        <p:spPr bwMode="auto">
          <a:xfrm>
            <a:off x="685800" y="1371600"/>
            <a:ext cx="8001000" cy="76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6869" name="Rectangle 8"/>
          <p:cNvSpPr>
            <a:spLocks noGrp="1" noChangeArrowheads="1"/>
          </p:cNvSpPr>
          <p:nvPr>
            <p:ph type="sldNum" sz="quarter" idx="12"/>
          </p:nvPr>
        </p:nvSpPr>
        <p:spPr>
          <a:xfrm>
            <a:off x="6553200" y="6248400"/>
            <a:ext cx="1981200" cy="476250"/>
          </a:xfrm>
          <a:noFill/>
        </p:spPr>
        <p:txBody>
          <a:bodyPr/>
          <a:lstStyle/>
          <a:p>
            <a:fld id="{B193309D-8C4F-46ED-9BA5-0EF045F97EC2}"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a:xfrm>
            <a:off x="457200" y="1447800"/>
            <a:ext cx="8458200" cy="5181600"/>
          </a:xfrm>
        </p:spPr>
        <p:txBody>
          <a:bodyPr/>
          <a:lstStyle/>
          <a:p>
            <a:pPr marL="342900" indent="-228600"/>
            <a:r>
              <a:rPr lang="en-US" sz="2000" smtClean="0">
                <a:latin typeface="Verdana" pitchFamily="34" charset="0"/>
              </a:rPr>
              <a:t>No residential rate change is proposed </a:t>
            </a:r>
            <a:r>
              <a:rPr lang="en-US" sz="2000" u="sng" smtClean="0">
                <a:latin typeface="Verdana" pitchFamily="34" charset="0"/>
              </a:rPr>
              <a:t>at this time </a:t>
            </a:r>
            <a:r>
              <a:rPr lang="en-US" sz="2000" smtClean="0">
                <a:latin typeface="Verdana" pitchFamily="34" charset="0"/>
              </a:rPr>
              <a:t>for </a:t>
            </a:r>
            <a:r>
              <a:rPr lang="en-US" sz="2000" b="1" smtClean="0">
                <a:latin typeface="Verdana" pitchFamily="34" charset="0"/>
              </a:rPr>
              <a:t>Water/Sewer Utility and Solid Waste. </a:t>
            </a:r>
            <a:r>
              <a:rPr lang="en-US" sz="2000" smtClean="0">
                <a:latin typeface="Verdana" pitchFamily="34" charset="0"/>
              </a:rPr>
              <a:t>Interim uses of available Rate Stabilization reserves are included to allow for a timely review during the next Fiscal Year for any required rate considerations.</a:t>
            </a:r>
          </a:p>
          <a:p>
            <a:pPr marL="639763" lvl="1" indent="-228600"/>
            <a:r>
              <a:rPr lang="en-US" sz="1800" smtClean="0">
                <a:latin typeface="Verdana" pitchFamily="34" charset="0"/>
              </a:rPr>
              <a:t>Water rates were last adjusted in FY 2007-2008.</a:t>
            </a:r>
          </a:p>
          <a:p>
            <a:pPr marL="639763" lvl="1" indent="-228600"/>
            <a:r>
              <a:rPr lang="en-US" sz="1800" smtClean="0">
                <a:latin typeface="Verdana" pitchFamily="34" charset="0"/>
              </a:rPr>
              <a:t>The last sewer rate adjustment occurred in FY 2008-2009.</a:t>
            </a:r>
          </a:p>
          <a:p>
            <a:pPr marL="639763" lvl="1" indent="-228600"/>
            <a:r>
              <a:rPr lang="en-US" sz="1800" smtClean="0">
                <a:latin typeface="Verdana" pitchFamily="34" charset="0"/>
              </a:rPr>
              <a:t>The Utility Fund has been able to postpone this rate adjustment to this next FY 2011-2012, even as the regional providers (NTMWD, DWU, Garland) have made periodic rate changes to Richardson for the wholesale price of these services.</a:t>
            </a:r>
          </a:p>
          <a:p>
            <a:pPr marL="1004888" lvl="2" indent="-228600"/>
            <a:r>
              <a:rPr lang="en-US" sz="1600" smtClean="0">
                <a:latin typeface="Verdana" pitchFamily="34" charset="0"/>
              </a:rPr>
              <a:t>During the period since our last adjustment(2008-2009), NTMWD’s wholesale water rate has increased by $0.19 per thousand gallons – a 16% change to date, with an additional projected increase of $0.14 or 10.2% change planned for FY 2011-2012.</a:t>
            </a:r>
          </a:p>
          <a:p>
            <a:pPr marL="639763" lvl="1" indent="-228600"/>
            <a:endParaRPr lang="en-US" sz="1800" smtClean="0">
              <a:latin typeface="Verdana" pitchFamily="34" charset="0"/>
            </a:endParaRPr>
          </a:p>
        </p:txBody>
      </p:sp>
      <p:sp>
        <p:nvSpPr>
          <p:cNvPr id="37891" name="Title 1"/>
          <p:cNvSpPr>
            <a:spLocks noGrp="1"/>
          </p:cNvSpPr>
          <p:nvPr>
            <p:ph type="title" idx="4294967295"/>
          </p:nvPr>
        </p:nvSpPr>
        <p:spPr>
          <a:xfrm>
            <a:off x="574675" y="304800"/>
            <a:ext cx="8505825"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Rates &amp; Fees</a:t>
            </a:r>
          </a:p>
        </p:txBody>
      </p:sp>
      <p:sp>
        <p:nvSpPr>
          <p:cNvPr id="37892" name="AutoShape 7"/>
          <p:cNvSpPr>
            <a:spLocks noChangeArrowheads="1"/>
          </p:cNvSpPr>
          <p:nvPr/>
        </p:nvSpPr>
        <p:spPr bwMode="auto">
          <a:xfrm>
            <a:off x="685800" y="13382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7893" name="Rectangle 8"/>
          <p:cNvSpPr>
            <a:spLocks noGrp="1" noChangeArrowheads="1"/>
          </p:cNvSpPr>
          <p:nvPr>
            <p:ph type="sldNum" sz="quarter" idx="12"/>
          </p:nvPr>
        </p:nvSpPr>
        <p:spPr>
          <a:xfrm>
            <a:off x="6553200" y="6245225"/>
            <a:ext cx="1981200" cy="476250"/>
          </a:xfrm>
          <a:noFill/>
        </p:spPr>
        <p:txBody>
          <a:bodyPr/>
          <a:lstStyle/>
          <a:p>
            <a:fld id="{16D88A13-70D7-4F37-8750-035BF7F71984}"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01000" cy="4267200"/>
          </a:xfrm>
        </p:spPr>
        <p:txBody>
          <a:bodyPr/>
          <a:lstStyle/>
          <a:p>
            <a:pPr marL="201613" indent="-228600">
              <a:defRPr/>
            </a:pPr>
            <a:r>
              <a:rPr lang="en-US" sz="2200" dirty="0">
                <a:latin typeface="Verdana" pitchFamily="34" charset="0"/>
              </a:rPr>
              <a:t>A residential solid waste rate change may be recommended during this next fiscal year. (These rates were last adjusted in </a:t>
            </a:r>
            <a:r>
              <a:rPr lang="en-US" sz="2200" dirty="0" smtClean="0">
                <a:latin typeface="Verdana" pitchFamily="34" charset="0"/>
              </a:rPr>
              <a:t>FY 2008-2009</a:t>
            </a:r>
            <a:r>
              <a:rPr lang="en-US" sz="2200" dirty="0">
                <a:latin typeface="Verdana" pitchFamily="34" charset="0"/>
              </a:rPr>
              <a:t>.) An exact plan will be related to the results of the currently-active Solid Waste service study, with a Spring/Summer 2012 completion. Commercial rates are proposed for market-based adjustment.</a:t>
            </a:r>
          </a:p>
          <a:p>
            <a:pPr marL="201613" indent="-228600">
              <a:defRPr/>
            </a:pPr>
            <a:r>
              <a:rPr lang="en-US" sz="2200" dirty="0">
                <a:latin typeface="Verdana" pitchFamily="34" charset="0"/>
              </a:rPr>
              <a:t>A market-based commercial solid waste rate is proposed for adjustment.</a:t>
            </a:r>
          </a:p>
          <a:p>
            <a:pPr>
              <a:defRPr/>
            </a:pPr>
            <a:endParaRPr lang="en-US" dirty="0"/>
          </a:p>
        </p:txBody>
      </p:sp>
      <p:sp>
        <p:nvSpPr>
          <p:cNvPr id="38915" name="Slide Number Placeholder 3"/>
          <p:cNvSpPr>
            <a:spLocks noGrp="1"/>
          </p:cNvSpPr>
          <p:nvPr>
            <p:ph type="sldNum" sz="quarter" idx="12"/>
          </p:nvPr>
        </p:nvSpPr>
        <p:spPr>
          <a:noFill/>
        </p:spPr>
        <p:txBody>
          <a:bodyPr/>
          <a:lstStyle/>
          <a:p>
            <a:fld id="{A902B62B-B975-40DC-ACB1-6ADD55C04554}" type="slidenum">
              <a:rPr lang="en-US" smtClean="0"/>
              <a:pPr/>
              <a:t>17</a:t>
            </a:fld>
            <a:endParaRPr lang="en-US" smtClean="0"/>
          </a:p>
        </p:txBody>
      </p:sp>
      <p:sp>
        <p:nvSpPr>
          <p:cNvPr id="38916" name="AutoShape 7"/>
          <p:cNvSpPr>
            <a:spLocks noChangeArrowheads="1"/>
          </p:cNvSpPr>
          <p:nvPr/>
        </p:nvSpPr>
        <p:spPr bwMode="auto">
          <a:xfrm>
            <a:off x="685800" y="13382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8917" name="Title 1"/>
          <p:cNvSpPr>
            <a:spLocks noGrp="1"/>
          </p:cNvSpPr>
          <p:nvPr>
            <p:ph type="title" idx="4294967295"/>
          </p:nvPr>
        </p:nvSpPr>
        <p:spPr>
          <a:xfrm>
            <a:off x="300038" y="76200"/>
            <a:ext cx="8539162"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Rates &amp; Fees </a:t>
            </a:r>
            <a:r>
              <a:rPr lang="en-US" sz="1400" b="1" smtClean="0">
                <a:latin typeface="Verdana" pitchFamily="34" charset="0"/>
              </a:rPr>
              <a:t>(more)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295400"/>
            <a:ext cx="8610600" cy="5334000"/>
          </a:xfrm>
        </p:spPr>
        <p:txBody>
          <a:bodyPr>
            <a:normAutofit/>
          </a:bodyPr>
          <a:lstStyle/>
          <a:p>
            <a:pPr marL="342900" indent="-228600">
              <a:lnSpc>
                <a:spcPct val="90000"/>
              </a:lnSpc>
              <a:defRPr/>
            </a:pPr>
            <a:r>
              <a:rPr lang="en-US" sz="2000" dirty="0" smtClean="0">
                <a:latin typeface="Verdana" pitchFamily="34" charset="0"/>
              </a:rPr>
              <a:t>We are proposing to implement the </a:t>
            </a:r>
            <a:r>
              <a:rPr lang="en-US" sz="2000" b="1" dirty="0" smtClean="0">
                <a:latin typeface="Verdana" pitchFamily="34" charset="0"/>
              </a:rPr>
              <a:t>Drainage Utility Fee </a:t>
            </a:r>
            <a:r>
              <a:rPr lang="en-US" sz="2000" dirty="0" smtClean="0">
                <a:latin typeface="Verdana" pitchFamily="34" charset="0"/>
              </a:rPr>
              <a:t>that was introduced for review in 2008 during this 2011-2012 fiscal year. Richardson is one of the few remaining cities in the DFW area that has not established this fee, even as our General Fund has absorbed the mandates of the State’s </a:t>
            </a:r>
            <a:r>
              <a:rPr lang="en-US" sz="2000" dirty="0" err="1" smtClean="0">
                <a:latin typeface="Verdana" pitchFamily="34" charset="0"/>
              </a:rPr>
              <a:t>Stormwater</a:t>
            </a:r>
            <a:r>
              <a:rPr lang="en-US" sz="2000" dirty="0" smtClean="0">
                <a:latin typeface="Verdana" pitchFamily="34" charset="0"/>
              </a:rPr>
              <a:t> Quality Management regulations.</a:t>
            </a:r>
          </a:p>
          <a:p>
            <a:pPr marL="342900" lvl="1" indent="-228600">
              <a:lnSpc>
                <a:spcPct val="90000"/>
              </a:lnSpc>
              <a:buFont typeface="Wingdings" pitchFamily="2" charset="2"/>
              <a:buChar char="o"/>
              <a:defRPr/>
            </a:pPr>
            <a:r>
              <a:rPr lang="en-US" sz="2000" dirty="0" smtClean="0">
                <a:latin typeface="Verdana" pitchFamily="34" charset="0"/>
              </a:rPr>
              <a:t>Formal adoption is tentatively scheduled for this Fall, with billings to begin after the new year in 2012. Key features from prior briefings would include:</a:t>
            </a:r>
          </a:p>
          <a:p>
            <a:pPr marL="639763" lvl="1" indent="-228600">
              <a:lnSpc>
                <a:spcPct val="90000"/>
              </a:lnSpc>
              <a:defRPr/>
            </a:pPr>
            <a:r>
              <a:rPr lang="en-US" sz="1800" dirty="0" smtClean="0">
                <a:latin typeface="Verdana" pitchFamily="34" charset="0"/>
              </a:rPr>
              <a:t>About $1.15 million of current General Fund expenses related to this drainage program (engineering, enforcement, inspection, etc.) will be redirected and assigned to a new Drainage Utility Fund. Additionally, about $1.5 million in annual </a:t>
            </a:r>
            <a:r>
              <a:rPr lang="en-US" sz="1800" dirty="0" err="1" smtClean="0">
                <a:latin typeface="Verdana" pitchFamily="34" charset="0"/>
              </a:rPr>
              <a:t>stormwater</a:t>
            </a:r>
            <a:r>
              <a:rPr lang="en-US" sz="1800" dirty="0" smtClean="0">
                <a:latin typeface="Verdana" pitchFamily="34" charset="0"/>
              </a:rPr>
              <a:t>/drainage capital improvements will be funded.</a:t>
            </a:r>
          </a:p>
          <a:p>
            <a:pPr marL="639763" lvl="1" indent="-228600">
              <a:lnSpc>
                <a:spcPct val="90000"/>
              </a:lnSpc>
              <a:defRPr/>
            </a:pPr>
            <a:r>
              <a:rPr lang="en-US" sz="1800" dirty="0" smtClean="0">
                <a:latin typeface="Verdana" pitchFamily="34" charset="0"/>
              </a:rPr>
              <a:t>An average residential rate impact is tentatively set at $3.75/month or $45/year. A commercial property equivalent rate of about $0.10/100 </a:t>
            </a:r>
            <a:r>
              <a:rPr lang="en-US" sz="1800" dirty="0" err="1" smtClean="0">
                <a:latin typeface="Verdana" pitchFamily="34" charset="0"/>
              </a:rPr>
              <a:t>sf</a:t>
            </a:r>
            <a:r>
              <a:rPr lang="en-US" sz="1800" dirty="0" smtClean="0">
                <a:latin typeface="Verdana" pitchFamily="34" charset="0"/>
              </a:rPr>
              <a:t> of impervious surface (roofs &amp; parking) is under evaluation. </a:t>
            </a:r>
          </a:p>
          <a:p>
            <a:pPr marL="342900" indent="-228600">
              <a:lnSpc>
                <a:spcPct val="90000"/>
              </a:lnSpc>
              <a:defRPr/>
            </a:pPr>
            <a:endParaRPr lang="en-US" sz="2100" dirty="0" smtClean="0">
              <a:latin typeface="Verdana" pitchFamily="34" charset="0"/>
            </a:endParaRPr>
          </a:p>
          <a:p>
            <a:pPr marL="342900" indent="-228600">
              <a:lnSpc>
                <a:spcPct val="90000"/>
              </a:lnSpc>
              <a:defRPr/>
            </a:pPr>
            <a:endParaRPr lang="en-US" sz="2100" dirty="0" smtClean="0">
              <a:latin typeface="Verdana" pitchFamily="34" charset="0"/>
            </a:endParaRPr>
          </a:p>
          <a:p>
            <a:pPr marL="342900" indent="-228600">
              <a:lnSpc>
                <a:spcPct val="90000"/>
              </a:lnSpc>
              <a:defRPr/>
            </a:pPr>
            <a:endParaRPr lang="en-US" sz="2100" dirty="0" smtClean="0">
              <a:latin typeface="Verdana" pitchFamily="34" charset="0"/>
            </a:endParaRPr>
          </a:p>
        </p:txBody>
      </p:sp>
      <p:sp>
        <p:nvSpPr>
          <p:cNvPr id="39939" name="Title 1"/>
          <p:cNvSpPr>
            <a:spLocks noGrp="1"/>
          </p:cNvSpPr>
          <p:nvPr>
            <p:ph type="title" idx="4294967295"/>
          </p:nvPr>
        </p:nvSpPr>
        <p:spPr>
          <a:xfrm>
            <a:off x="300038" y="76200"/>
            <a:ext cx="8539162"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Rates &amp; Fees </a:t>
            </a:r>
            <a:r>
              <a:rPr lang="en-US" sz="1400" b="1" smtClean="0">
                <a:latin typeface="Verdana" pitchFamily="34" charset="0"/>
              </a:rPr>
              <a:t>(more)</a:t>
            </a:r>
          </a:p>
        </p:txBody>
      </p:sp>
      <p:sp>
        <p:nvSpPr>
          <p:cNvPr id="39940" name="AutoShape 7"/>
          <p:cNvSpPr>
            <a:spLocks noChangeArrowheads="1"/>
          </p:cNvSpPr>
          <p:nvPr/>
        </p:nvSpPr>
        <p:spPr bwMode="auto">
          <a:xfrm>
            <a:off x="304800" y="1143000"/>
            <a:ext cx="8229600" cy="76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9941" name="Rectangle 8"/>
          <p:cNvSpPr>
            <a:spLocks noGrp="1" noChangeArrowheads="1"/>
          </p:cNvSpPr>
          <p:nvPr>
            <p:ph type="sldNum" sz="quarter" idx="12"/>
          </p:nvPr>
        </p:nvSpPr>
        <p:spPr>
          <a:xfrm>
            <a:off x="6553200" y="6245225"/>
            <a:ext cx="1981200" cy="476250"/>
          </a:xfrm>
          <a:noFill/>
        </p:spPr>
        <p:txBody>
          <a:bodyPr/>
          <a:lstStyle/>
          <a:p>
            <a:fld id="{0D37B192-62CA-4F0F-86B2-523DEF5BACDF}"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447800"/>
            <a:ext cx="8610600" cy="4876800"/>
          </a:xfrm>
        </p:spPr>
        <p:txBody>
          <a:bodyPr>
            <a:normAutofit/>
          </a:bodyPr>
          <a:lstStyle/>
          <a:p>
            <a:pPr marL="342900" indent="-228600">
              <a:lnSpc>
                <a:spcPct val="90000"/>
              </a:lnSpc>
              <a:defRPr/>
            </a:pPr>
            <a:r>
              <a:rPr lang="en-US" sz="2200" dirty="0" smtClean="0">
                <a:latin typeface="Verdana" pitchFamily="34" charset="0"/>
              </a:rPr>
              <a:t>Selected fees and rates are proposed for adjustment:</a:t>
            </a:r>
          </a:p>
          <a:p>
            <a:pPr marL="639763" lvl="1" indent="-228600">
              <a:lnSpc>
                <a:spcPct val="90000"/>
              </a:lnSpc>
              <a:defRPr/>
            </a:pPr>
            <a:r>
              <a:rPr lang="en-US" sz="2000" dirty="0" smtClean="0">
                <a:latin typeface="Verdana" pitchFamily="34" charset="0"/>
              </a:rPr>
              <a:t>Several building permit, rental registration and inspection fees are proposed for adjustment.</a:t>
            </a:r>
          </a:p>
          <a:p>
            <a:pPr marL="639763" lvl="1" indent="-228600">
              <a:lnSpc>
                <a:spcPct val="90000"/>
              </a:lnSpc>
              <a:defRPr/>
            </a:pPr>
            <a:r>
              <a:rPr lang="en-US" sz="2000" dirty="0" smtClean="0">
                <a:latin typeface="Verdana" pitchFamily="34" charset="0"/>
              </a:rPr>
              <a:t>Ambulance fees are also proposed to be adjusted.</a:t>
            </a:r>
          </a:p>
          <a:p>
            <a:pPr marL="342900" indent="-228600">
              <a:lnSpc>
                <a:spcPct val="90000"/>
              </a:lnSpc>
              <a:defRPr/>
            </a:pPr>
            <a:r>
              <a:rPr lang="en-US" sz="2200" dirty="0" smtClean="0">
                <a:latin typeface="Verdana" pitchFamily="34" charset="0"/>
              </a:rPr>
              <a:t>A rate adjustment is proposed for the Golf Course. This is the first adjustment since 2002.</a:t>
            </a:r>
          </a:p>
          <a:p>
            <a:pPr marL="781050" lvl="1" indent="-228600">
              <a:lnSpc>
                <a:spcPct val="90000"/>
              </a:lnSpc>
              <a:defRPr/>
            </a:pPr>
            <a:r>
              <a:rPr lang="en-US" sz="2000" dirty="0" smtClean="0">
                <a:latin typeface="Verdana" pitchFamily="34" charset="0"/>
              </a:rPr>
              <a:t>A range of $2 to $4 per round depending on time of day/day of week.</a:t>
            </a:r>
          </a:p>
          <a:p>
            <a:pPr marL="342900" indent="-228600">
              <a:lnSpc>
                <a:spcPct val="90000"/>
              </a:lnSpc>
              <a:defRPr/>
            </a:pPr>
            <a:endParaRPr lang="en-US" sz="2100" dirty="0" smtClean="0">
              <a:latin typeface="Verdana" pitchFamily="34" charset="0"/>
            </a:endParaRPr>
          </a:p>
          <a:p>
            <a:pPr marL="342900" indent="-228600">
              <a:lnSpc>
                <a:spcPct val="90000"/>
              </a:lnSpc>
              <a:defRPr/>
            </a:pPr>
            <a:endParaRPr lang="en-US" sz="2100" dirty="0" smtClean="0">
              <a:latin typeface="Verdana" pitchFamily="34" charset="0"/>
            </a:endParaRPr>
          </a:p>
          <a:p>
            <a:pPr marL="342900" indent="-228600">
              <a:lnSpc>
                <a:spcPct val="90000"/>
              </a:lnSpc>
              <a:defRPr/>
            </a:pPr>
            <a:endParaRPr lang="en-US" sz="2100" dirty="0" smtClean="0">
              <a:latin typeface="Verdana" pitchFamily="34" charset="0"/>
            </a:endParaRPr>
          </a:p>
        </p:txBody>
      </p:sp>
      <p:sp>
        <p:nvSpPr>
          <p:cNvPr id="40963" name="Title 1"/>
          <p:cNvSpPr>
            <a:spLocks noGrp="1"/>
          </p:cNvSpPr>
          <p:nvPr>
            <p:ph type="title" idx="4294967295"/>
          </p:nvPr>
        </p:nvSpPr>
        <p:spPr>
          <a:xfrm>
            <a:off x="304800" y="76200"/>
            <a:ext cx="8686800"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Rates &amp; Fees </a:t>
            </a:r>
            <a:r>
              <a:rPr lang="en-US" sz="1400" b="1" smtClean="0">
                <a:latin typeface="Verdana" pitchFamily="34" charset="0"/>
              </a:rPr>
              <a:t>(more)</a:t>
            </a:r>
          </a:p>
        </p:txBody>
      </p:sp>
      <p:sp>
        <p:nvSpPr>
          <p:cNvPr id="40964" name="AutoShape 7"/>
          <p:cNvSpPr>
            <a:spLocks noChangeArrowheads="1"/>
          </p:cNvSpPr>
          <p:nvPr/>
        </p:nvSpPr>
        <p:spPr bwMode="auto">
          <a:xfrm>
            <a:off x="304800" y="1143000"/>
            <a:ext cx="8229600" cy="76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40965" name="Rectangle 8"/>
          <p:cNvSpPr>
            <a:spLocks noGrp="1" noChangeArrowheads="1"/>
          </p:cNvSpPr>
          <p:nvPr>
            <p:ph type="sldNum" sz="quarter" idx="12"/>
          </p:nvPr>
        </p:nvSpPr>
        <p:spPr>
          <a:xfrm>
            <a:off x="6553200" y="6245225"/>
            <a:ext cx="1981200" cy="476250"/>
          </a:xfrm>
          <a:noFill/>
        </p:spPr>
        <p:txBody>
          <a:bodyPr/>
          <a:lstStyle/>
          <a:p>
            <a:fld id="{F90E9861-530E-4BC0-8B76-D27E0E1E5EE5}"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nchor="ctr"/>
          <a:lstStyle/>
          <a:p>
            <a:r>
              <a:rPr lang="en-US" b="1" i="1" smtClean="0">
                <a:latin typeface="Verdana" pitchFamily="34" charset="0"/>
              </a:rPr>
              <a:t>Keeping the Focus</a:t>
            </a:r>
          </a:p>
        </p:txBody>
      </p:sp>
      <p:sp>
        <p:nvSpPr>
          <p:cNvPr id="23555" name="Content Placeholder 2"/>
          <p:cNvSpPr>
            <a:spLocks noGrp="1"/>
          </p:cNvSpPr>
          <p:nvPr>
            <p:ph idx="4294967295"/>
          </p:nvPr>
        </p:nvSpPr>
        <p:spPr>
          <a:xfrm>
            <a:off x="566738" y="1371600"/>
            <a:ext cx="4614862" cy="5029200"/>
          </a:xfrm>
        </p:spPr>
        <p:txBody>
          <a:bodyPr/>
          <a:lstStyle/>
          <a:p>
            <a:pPr marL="342900" indent="-228600">
              <a:lnSpc>
                <a:spcPct val="90000"/>
              </a:lnSpc>
            </a:pPr>
            <a:r>
              <a:rPr lang="en-US" sz="1800" smtClean="0">
                <a:latin typeface="Verdana" pitchFamily="34" charset="0"/>
              </a:rPr>
              <a:t>There are many things these days – both locally, statewide, nationally and globally – that are important to be aware of…</a:t>
            </a:r>
          </a:p>
          <a:p>
            <a:pPr marL="342900" indent="-228600">
              <a:lnSpc>
                <a:spcPct val="90000"/>
              </a:lnSpc>
            </a:pPr>
            <a:endParaRPr lang="en-US" sz="1800" smtClean="0">
              <a:latin typeface="Verdana" pitchFamily="34" charset="0"/>
            </a:endParaRPr>
          </a:p>
          <a:p>
            <a:pPr marL="342900" indent="-228600">
              <a:lnSpc>
                <a:spcPct val="90000"/>
              </a:lnSpc>
            </a:pPr>
            <a:r>
              <a:rPr lang="en-US" sz="1800" smtClean="0">
                <a:latin typeface="Verdana" pitchFamily="34" charset="0"/>
              </a:rPr>
              <a:t>Yet, many of these are not our local circumstance – nor can we really take an action to resolve some of these matters.</a:t>
            </a:r>
          </a:p>
          <a:p>
            <a:pPr marL="342900" indent="-228600">
              <a:lnSpc>
                <a:spcPct val="90000"/>
              </a:lnSpc>
            </a:pPr>
            <a:endParaRPr lang="en-US" sz="1800" smtClean="0">
              <a:latin typeface="Verdana" pitchFamily="34" charset="0"/>
            </a:endParaRPr>
          </a:p>
          <a:p>
            <a:pPr marL="342900" indent="-228600">
              <a:lnSpc>
                <a:spcPct val="90000"/>
              </a:lnSpc>
            </a:pPr>
            <a:r>
              <a:rPr lang="en-US" sz="1800" smtClean="0">
                <a:latin typeface="Verdana" pitchFamily="34" charset="0"/>
              </a:rPr>
              <a:t>When the City of Richardson has a role, we have been active in our response.</a:t>
            </a:r>
          </a:p>
          <a:p>
            <a:pPr marL="342900" indent="-228600">
              <a:lnSpc>
                <a:spcPct val="90000"/>
              </a:lnSpc>
            </a:pPr>
            <a:endParaRPr lang="en-US" sz="1800" smtClean="0">
              <a:latin typeface="Verdana" pitchFamily="34" charset="0"/>
            </a:endParaRPr>
          </a:p>
          <a:p>
            <a:pPr marL="342900" indent="-228600">
              <a:lnSpc>
                <a:spcPct val="90000"/>
              </a:lnSpc>
            </a:pPr>
            <a:r>
              <a:rPr lang="en-US" sz="1800" smtClean="0">
                <a:latin typeface="Verdana" pitchFamily="34" charset="0"/>
              </a:rPr>
              <a:t>A key strategy these days may be to… </a:t>
            </a:r>
            <a:r>
              <a:rPr lang="en-US" sz="1800" b="1" i="1" smtClean="0">
                <a:latin typeface="Verdana" pitchFamily="34" charset="0"/>
              </a:rPr>
              <a:t>Keep focused</a:t>
            </a:r>
            <a:r>
              <a:rPr lang="en-US" sz="1800" smtClean="0">
                <a:latin typeface="Verdana" pitchFamily="34" charset="0"/>
              </a:rPr>
              <a:t>, stay flexible, and take care of matters that can be handled.</a:t>
            </a:r>
          </a:p>
        </p:txBody>
      </p:sp>
      <p:pic>
        <p:nvPicPr>
          <p:cNvPr id="9221" name="Picture 2"/>
          <p:cNvPicPr>
            <a:picLocks noChangeAspect="1" noChangeArrowheads="1"/>
          </p:cNvPicPr>
          <p:nvPr/>
        </p:nvPicPr>
        <p:blipFill>
          <a:blip r:embed="rId2" cstate="print"/>
          <a:srcRect/>
          <a:stretch>
            <a:fillRect/>
          </a:stretch>
        </p:blipFill>
        <p:spPr bwMode="auto">
          <a:xfrm>
            <a:off x="5410200" y="3690938"/>
            <a:ext cx="3378200"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2"/>
          <p:cNvPicPr>
            <a:picLocks noChangeAspect="1" noChangeArrowheads="1"/>
          </p:cNvPicPr>
          <p:nvPr/>
        </p:nvPicPr>
        <p:blipFill>
          <a:blip r:embed="rId3" cstate="print"/>
          <a:srcRect/>
          <a:stretch>
            <a:fillRect/>
          </a:stretch>
        </p:blipFill>
        <p:spPr bwMode="auto">
          <a:xfrm>
            <a:off x="5384800" y="1423988"/>
            <a:ext cx="3398838"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AutoShape 7"/>
          <p:cNvSpPr>
            <a:spLocks noChangeArrowheads="1"/>
          </p:cNvSpPr>
          <p:nvPr/>
        </p:nvSpPr>
        <p:spPr bwMode="auto">
          <a:xfrm>
            <a:off x="685800" y="12192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23559" name="Rectangle 8"/>
          <p:cNvSpPr>
            <a:spLocks noGrp="1" noChangeArrowheads="1"/>
          </p:cNvSpPr>
          <p:nvPr>
            <p:ph type="sldNum" sz="quarter" idx="12"/>
          </p:nvPr>
        </p:nvSpPr>
        <p:spPr>
          <a:xfrm>
            <a:off x="6553200" y="6245225"/>
            <a:ext cx="1981200" cy="476250"/>
          </a:xfrm>
          <a:noFill/>
        </p:spPr>
        <p:txBody>
          <a:bodyPr/>
          <a:lstStyle/>
          <a:p>
            <a:fld id="{C70EAA28-E6D8-4A8A-BF68-89ECFF2BADD0}"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457200" y="1600200"/>
            <a:ext cx="5562600" cy="4800600"/>
          </a:xfrm>
        </p:spPr>
        <p:txBody>
          <a:bodyPr/>
          <a:lstStyle/>
          <a:p>
            <a:pPr marL="342900" indent="-228600">
              <a:lnSpc>
                <a:spcPct val="90000"/>
              </a:lnSpc>
            </a:pPr>
            <a:r>
              <a:rPr lang="en-US" sz="2000" smtClean="0">
                <a:latin typeface="Verdana" pitchFamily="34" charset="0"/>
              </a:rPr>
              <a:t>Responding to the City Council Goals &amp; Near Term Action Items that focus on continued </a:t>
            </a:r>
            <a:r>
              <a:rPr lang="en-US" sz="2000" b="1" smtClean="0">
                <a:latin typeface="Verdana" pitchFamily="34" charset="0"/>
              </a:rPr>
              <a:t>Neighborhood Enhancement</a:t>
            </a:r>
            <a:r>
              <a:rPr lang="en-US" sz="2000" smtClean="0">
                <a:latin typeface="Verdana" pitchFamily="34" charset="0"/>
              </a:rPr>
              <a:t>, this FY 2011-2012 budget initiates a new $600,000 in funding:</a:t>
            </a:r>
          </a:p>
          <a:p>
            <a:pPr marL="342900" indent="-228600">
              <a:lnSpc>
                <a:spcPct val="90000"/>
              </a:lnSpc>
            </a:pPr>
            <a:endParaRPr lang="en-US" sz="2000" smtClean="0">
              <a:latin typeface="Verdana" pitchFamily="34" charset="0"/>
            </a:endParaRPr>
          </a:p>
          <a:p>
            <a:pPr marL="781050" lvl="1" indent="-228600">
              <a:lnSpc>
                <a:spcPct val="90000"/>
              </a:lnSpc>
            </a:pPr>
            <a:r>
              <a:rPr lang="en-US" sz="1600" smtClean="0">
                <a:latin typeface="Verdana" pitchFamily="34" charset="0"/>
              </a:rPr>
              <a:t>$500,000 in our annual C.O. program to provide </a:t>
            </a:r>
            <a:r>
              <a:rPr lang="en-US" sz="1600" b="1" smtClean="0">
                <a:latin typeface="Verdana" pitchFamily="34" charset="0"/>
              </a:rPr>
              <a:t>Neighborhood Vitality </a:t>
            </a:r>
            <a:r>
              <a:rPr lang="en-US" sz="1600" smtClean="0">
                <a:latin typeface="Verdana" pitchFamily="34" charset="0"/>
              </a:rPr>
              <a:t>projects that will augment the 2010 G.O. Bond program</a:t>
            </a:r>
          </a:p>
          <a:p>
            <a:pPr marL="781050" lvl="1" indent="-228600">
              <a:lnSpc>
                <a:spcPct val="90000"/>
              </a:lnSpc>
            </a:pPr>
            <a:endParaRPr lang="en-US" sz="1600" smtClean="0">
              <a:latin typeface="Verdana" pitchFamily="34" charset="0"/>
            </a:endParaRPr>
          </a:p>
          <a:p>
            <a:pPr marL="781050" lvl="1" indent="-228600">
              <a:lnSpc>
                <a:spcPct val="90000"/>
              </a:lnSpc>
            </a:pPr>
            <a:r>
              <a:rPr lang="en-US" sz="1600" smtClean="0">
                <a:latin typeface="Verdana" pitchFamily="34" charset="0"/>
              </a:rPr>
              <a:t>$100,000 in General Fund operations funding for new </a:t>
            </a:r>
            <a:r>
              <a:rPr lang="en-US" sz="1600" b="1" smtClean="0">
                <a:latin typeface="Verdana" pitchFamily="34" charset="0"/>
              </a:rPr>
              <a:t>Neighborhood Enhancement </a:t>
            </a:r>
            <a:r>
              <a:rPr lang="en-US" sz="1600" smtClean="0">
                <a:latin typeface="Verdana" pitchFamily="34" charset="0"/>
              </a:rPr>
              <a:t>strategies</a:t>
            </a:r>
          </a:p>
        </p:txBody>
      </p:sp>
      <p:sp>
        <p:nvSpPr>
          <p:cNvPr id="41987" name="Title 1"/>
          <p:cNvSpPr>
            <a:spLocks noGrp="1"/>
          </p:cNvSpPr>
          <p:nvPr>
            <p:ph type="title" idx="4294967295"/>
          </p:nvPr>
        </p:nvSpPr>
        <p:spPr>
          <a:xfrm>
            <a:off x="574675" y="304800"/>
            <a:ext cx="8505825"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New Neighborhood Enhancement</a:t>
            </a:r>
          </a:p>
        </p:txBody>
      </p:sp>
      <p:sp>
        <p:nvSpPr>
          <p:cNvPr id="41988" name="AutoShape 7"/>
          <p:cNvSpPr>
            <a:spLocks noChangeArrowheads="1"/>
          </p:cNvSpPr>
          <p:nvPr/>
        </p:nvSpPr>
        <p:spPr bwMode="auto">
          <a:xfrm>
            <a:off x="685800" y="14144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pic>
        <p:nvPicPr>
          <p:cNvPr id="41989" name="Picture 2"/>
          <p:cNvPicPr>
            <a:picLocks noChangeAspect="1" noChangeArrowheads="1"/>
          </p:cNvPicPr>
          <p:nvPr/>
        </p:nvPicPr>
        <p:blipFill>
          <a:blip r:embed="rId2" cstate="print"/>
          <a:srcRect/>
          <a:stretch>
            <a:fillRect/>
          </a:stretch>
        </p:blipFill>
        <p:spPr bwMode="auto">
          <a:xfrm>
            <a:off x="6172200" y="2971800"/>
            <a:ext cx="2568575" cy="1862138"/>
          </a:xfrm>
          <a:prstGeom prst="rect">
            <a:avLst/>
          </a:prstGeom>
          <a:noFill/>
          <a:ln w="9525">
            <a:noFill/>
            <a:miter lim="800000"/>
            <a:headEnd/>
            <a:tailEnd/>
          </a:ln>
        </p:spPr>
      </p:pic>
      <p:sp>
        <p:nvSpPr>
          <p:cNvPr id="41990" name="Rectangle 8"/>
          <p:cNvSpPr>
            <a:spLocks noGrp="1" noChangeArrowheads="1"/>
          </p:cNvSpPr>
          <p:nvPr>
            <p:ph type="sldNum" sz="quarter" idx="12"/>
          </p:nvPr>
        </p:nvSpPr>
        <p:spPr>
          <a:xfrm>
            <a:off x="6553200" y="6245225"/>
            <a:ext cx="1981200" cy="476250"/>
          </a:xfrm>
          <a:noFill/>
        </p:spPr>
        <p:txBody>
          <a:bodyPr/>
          <a:lstStyle/>
          <a:p>
            <a:fld id="{E75FE5D4-5149-4CD3-91E8-08C1CC0C08E1}"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457200" y="1600200"/>
            <a:ext cx="8382000" cy="5105400"/>
          </a:xfrm>
        </p:spPr>
        <p:txBody>
          <a:bodyPr/>
          <a:lstStyle/>
          <a:p>
            <a:pPr marL="342900" indent="-228600">
              <a:lnSpc>
                <a:spcPct val="90000"/>
              </a:lnSpc>
            </a:pPr>
            <a:r>
              <a:rPr lang="en-US" sz="1800" smtClean="0">
                <a:latin typeface="Verdana" pitchFamily="34" charset="0"/>
              </a:rPr>
              <a:t>Personal Services comprise the largest expense category of the General Fund. Staff continues to hold vacant positions and to understaff to assist in managing these expenses. Overall staffing remains below the employment level of FY 2001-2002 by 49 positions or a 5% reduction.</a:t>
            </a:r>
          </a:p>
          <a:p>
            <a:pPr marL="342900" indent="-228600">
              <a:lnSpc>
                <a:spcPct val="90000"/>
              </a:lnSpc>
            </a:pPr>
            <a:r>
              <a:rPr lang="en-US" sz="1800" smtClean="0">
                <a:latin typeface="Verdana" pitchFamily="34" charset="0"/>
              </a:rPr>
              <a:t>Currently, 18 positions are frozen for FY 2011-2012.</a:t>
            </a:r>
          </a:p>
          <a:p>
            <a:pPr marL="342900" lvl="1" indent="-228600">
              <a:lnSpc>
                <a:spcPct val="90000"/>
              </a:lnSpc>
              <a:buFont typeface="Wingdings" pitchFamily="2" charset="2"/>
              <a:buChar char="o"/>
            </a:pPr>
            <a:r>
              <a:rPr lang="en-US" sz="1800" smtClean="0">
                <a:latin typeface="Verdana" pitchFamily="34" charset="0"/>
              </a:rPr>
              <a:t>Significant revisions in the City’s retirement benefit program will result in a reduction in the annual TMRS contribution rate and the long term liability for this program. Beginning Jan. 2012, the rate will be 14.79% of payroll, a reduction from the current year’s rate of 19.31%. </a:t>
            </a:r>
            <a:r>
              <a:rPr lang="en-US" sz="1800" smtClean="0"/>
              <a:t>This change lowered the city's unfunded liability by $29.6 million from $75.7 million to $46.1 million</a:t>
            </a:r>
            <a:r>
              <a:rPr lang="en-US" sz="1800" smtClean="0">
                <a:latin typeface="Verdana" pitchFamily="34" charset="0"/>
              </a:rPr>
              <a:t>.</a:t>
            </a:r>
            <a:r>
              <a:rPr lang="en-US" sz="1300" smtClean="0"/>
              <a:t> </a:t>
            </a:r>
          </a:p>
          <a:p>
            <a:pPr marL="342900" indent="-228600">
              <a:lnSpc>
                <a:spcPct val="90000"/>
              </a:lnSpc>
            </a:pPr>
            <a:r>
              <a:rPr lang="en-US" sz="1800" smtClean="0">
                <a:latin typeface="Verdana" pitchFamily="34" charset="0"/>
              </a:rPr>
              <a:t>Adjustments in the City’s employee health insurance funding are required. An increase in City funding for this program is proposed, reflecting a participation ratio similar to other area municipal entities.</a:t>
            </a:r>
          </a:p>
        </p:txBody>
      </p:sp>
      <p:sp>
        <p:nvSpPr>
          <p:cNvPr id="43011" name="Title 1"/>
          <p:cNvSpPr>
            <a:spLocks noGrp="1"/>
          </p:cNvSpPr>
          <p:nvPr>
            <p:ph type="title" idx="4294967295"/>
          </p:nvPr>
        </p:nvSpPr>
        <p:spPr>
          <a:xfrm>
            <a:off x="574675" y="304800"/>
            <a:ext cx="8505825"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Staffing &amp; Compensation</a:t>
            </a:r>
          </a:p>
        </p:txBody>
      </p:sp>
      <p:sp>
        <p:nvSpPr>
          <p:cNvPr id="43012" name="AutoShape 7"/>
          <p:cNvSpPr>
            <a:spLocks noChangeArrowheads="1"/>
          </p:cNvSpPr>
          <p:nvPr/>
        </p:nvSpPr>
        <p:spPr bwMode="auto">
          <a:xfrm>
            <a:off x="685800" y="14144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43013" name="Rectangle 8"/>
          <p:cNvSpPr>
            <a:spLocks noGrp="1" noChangeArrowheads="1"/>
          </p:cNvSpPr>
          <p:nvPr>
            <p:ph type="sldNum" sz="quarter" idx="12"/>
          </p:nvPr>
        </p:nvSpPr>
        <p:spPr>
          <a:xfrm>
            <a:off x="6553200" y="6245225"/>
            <a:ext cx="1981200" cy="476250"/>
          </a:xfrm>
          <a:noFill/>
        </p:spPr>
        <p:txBody>
          <a:bodyPr/>
          <a:lstStyle/>
          <a:p>
            <a:fld id="{EC307E5B-CEC1-4458-BD36-CA543C2F21CA}"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571500" y="1600200"/>
            <a:ext cx="8001000" cy="4267200"/>
          </a:xfrm>
        </p:spPr>
        <p:txBody>
          <a:bodyPr/>
          <a:lstStyle/>
          <a:p>
            <a:r>
              <a:rPr lang="en-US" sz="1800" smtClean="0"/>
              <a:t>Funding is proposed for step pay plan merit increases (for about 50% currently topped out) and a 2% merit increase for those </a:t>
            </a:r>
            <a:r>
              <a:rPr lang="en-US" sz="1800" u="sng" smtClean="0"/>
              <a:t>topped out more than a  year</a:t>
            </a:r>
            <a:r>
              <a:rPr lang="en-US" sz="1800" smtClean="0"/>
              <a:t>.</a:t>
            </a:r>
          </a:p>
          <a:p>
            <a:endParaRPr lang="en-US" sz="2400" smtClean="0"/>
          </a:p>
        </p:txBody>
      </p:sp>
      <p:sp>
        <p:nvSpPr>
          <p:cNvPr id="44035" name="Slide Number Placeholder 3"/>
          <p:cNvSpPr>
            <a:spLocks noGrp="1"/>
          </p:cNvSpPr>
          <p:nvPr>
            <p:ph type="sldNum" sz="quarter" idx="12"/>
          </p:nvPr>
        </p:nvSpPr>
        <p:spPr>
          <a:noFill/>
        </p:spPr>
        <p:txBody>
          <a:bodyPr/>
          <a:lstStyle/>
          <a:p>
            <a:fld id="{DB53B294-F819-4350-9C37-E83604B8C544}" type="slidenum">
              <a:rPr lang="en-US" smtClean="0"/>
              <a:pPr/>
              <a:t>22</a:t>
            </a:fld>
            <a:endParaRPr lang="en-US" smtClean="0"/>
          </a:p>
        </p:txBody>
      </p:sp>
      <p:sp>
        <p:nvSpPr>
          <p:cNvPr id="44036" name="Title 1"/>
          <p:cNvSpPr txBox="1">
            <a:spLocks/>
          </p:cNvSpPr>
          <p:nvPr/>
        </p:nvSpPr>
        <p:spPr bwMode="auto">
          <a:xfrm>
            <a:off x="574675" y="304800"/>
            <a:ext cx="8505825" cy="1216025"/>
          </a:xfrm>
          <a:prstGeom prst="rect">
            <a:avLst/>
          </a:prstGeom>
          <a:noFill/>
          <a:ln w="9525">
            <a:noFill/>
            <a:miter lim="800000"/>
            <a:headEnd/>
            <a:tailEnd/>
          </a:ln>
        </p:spPr>
        <p:txBody>
          <a:bodyPr anchor="ctr"/>
          <a:lstStyle/>
          <a:p>
            <a:r>
              <a:rPr lang="en-US" sz="2900" b="1">
                <a:solidFill>
                  <a:schemeClr val="tx2"/>
                </a:solidFill>
              </a:rPr>
              <a:t>Key Budget Elements for FY 2011-2012:</a:t>
            </a:r>
            <a:br>
              <a:rPr lang="en-US" sz="2900" b="1">
                <a:solidFill>
                  <a:schemeClr val="tx2"/>
                </a:solidFill>
              </a:rPr>
            </a:br>
            <a:r>
              <a:rPr lang="en-US" sz="2900" b="1">
                <a:solidFill>
                  <a:schemeClr val="tx2"/>
                </a:solidFill>
              </a:rPr>
              <a:t>Staffing &amp; Compensation</a:t>
            </a:r>
          </a:p>
        </p:txBody>
      </p:sp>
      <p:graphicFrame>
        <p:nvGraphicFramePr>
          <p:cNvPr id="8" name="Table 7"/>
          <p:cNvGraphicFramePr>
            <a:graphicFrameLocks noGrp="1"/>
          </p:cNvGraphicFramePr>
          <p:nvPr/>
        </p:nvGraphicFramePr>
        <p:xfrm>
          <a:off x="2057400" y="2686050"/>
          <a:ext cx="4800600" cy="3943350"/>
        </p:xfrm>
        <a:graphic>
          <a:graphicData uri="http://schemas.openxmlformats.org/drawingml/2006/table">
            <a:tbl>
              <a:tblPr>
                <a:tableStyleId>{5C22544A-7EE6-4342-B048-85BDC9FD1C3A}</a:tableStyleId>
              </a:tblPr>
              <a:tblGrid>
                <a:gridCol w="1999382"/>
                <a:gridCol w="885143"/>
                <a:gridCol w="947624"/>
                <a:gridCol w="968451"/>
              </a:tblGrid>
              <a:tr h="343779">
                <a:tc gridSpan="4">
                  <a:txBody>
                    <a:bodyPr/>
                    <a:lstStyle/>
                    <a:p>
                      <a:pPr algn="ctr" fontAlgn="ctr"/>
                      <a:r>
                        <a:rPr lang="en-US" sz="1000" b="1" u="none" strike="noStrike" dirty="0">
                          <a:effectLst/>
                          <a:latin typeface="Times New Roman" pitchFamily="18" charset="0"/>
                          <a:cs typeface="Times New Roman" pitchFamily="18" charset="0"/>
                        </a:rPr>
                        <a:t>Employees at Top of Salary Range</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12334">
                <a:tc gridSpan="4">
                  <a:txBody>
                    <a:bodyPr/>
                    <a:lstStyle/>
                    <a:p>
                      <a:pPr algn="ctr" fontAlgn="ctr"/>
                      <a:r>
                        <a:rPr lang="en-US" sz="1000" b="1" u="none" strike="noStrike" dirty="0">
                          <a:effectLst/>
                          <a:latin typeface="Times New Roman" pitchFamily="18" charset="0"/>
                          <a:cs typeface="Times New Roman" pitchFamily="18" charset="0"/>
                        </a:rPr>
                        <a:t>Selected Departments</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202223">
                <a:tc>
                  <a:txBody>
                    <a:bodyPr/>
                    <a:lstStyle/>
                    <a:p>
                      <a:pPr algn="ctr" fontAlgn="ctr"/>
                      <a:r>
                        <a:rPr lang="en-US" sz="1000" b="1" u="none" strike="noStrike" dirty="0">
                          <a:effectLst/>
                          <a:latin typeface="Times New Roman" pitchFamily="18" charset="0"/>
                          <a:cs typeface="Times New Roman" pitchFamily="18" charset="0"/>
                        </a:rPr>
                        <a:t>Department</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Current </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Number at </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Percent at </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ctr" fontAlgn="ctr"/>
                      <a:r>
                        <a:rPr lang="en-US" sz="1000" b="1" u="none" strike="noStrike">
                          <a:effectLst/>
                          <a:latin typeface="Times New Roman" pitchFamily="18" charset="0"/>
                          <a:cs typeface="Times New Roman" pitchFamily="18" charset="0"/>
                        </a:rPr>
                        <a:t> </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Employees</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b="1" u="none" strike="noStrike">
                          <a:effectLst/>
                          <a:latin typeface="Times New Roman" pitchFamily="18" charset="0"/>
                          <a:cs typeface="Times New Roman" pitchFamily="18" charset="0"/>
                        </a:rPr>
                        <a:t>Top of Range</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b="1" u="none" strike="noStrike">
                          <a:effectLst/>
                          <a:latin typeface="Times New Roman" pitchFamily="18" charset="0"/>
                          <a:cs typeface="Times New Roman" pitchFamily="18" charset="0"/>
                        </a:rPr>
                        <a:t>Top of Range</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Police</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233</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107</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46%</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Fire</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154</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109</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71%</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Parks - Maintenance</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48</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30</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63%</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Streets</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33</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23</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70%</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Information Services</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21</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14</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67%</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Facilities Services</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26</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14</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54%</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Library</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30</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16</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53%</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Traffic and Transportation</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25</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13</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52%</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Engineering – Capital Projects</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21</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11</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52%</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Fleet Services</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22</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11</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50%</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Eisemann Center</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25</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9</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36%</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Solid Waste  - Residential</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28</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8</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29%</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a:effectLst/>
                          <a:latin typeface="Times New Roman" pitchFamily="18" charset="0"/>
                          <a:cs typeface="Times New Roman" pitchFamily="18" charset="0"/>
                        </a:rPr>
                        <a:t>Water Operations</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15</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7</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47%</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334">
                <a:tc>
                  <a:txBody>
                    <a:bodyPr/>
                    <a:lstStyle/>
                    <a:p>
                      <a:pPr algn="l" fontAlgn="ctr"/>
                      <a:r>
                        <a:rPr lang="en-US" sz="1000" b="1" u="none" strike="noStrike" dirty="0">
                          <a:effectLst/>
                          <a:latin typeface="Times New Roman" pitchFamily="18" charset="0"/>
                          <a:cs typeface="Times New Roman" pitchFamily="18" charset="0"/>
                        </a:rPr>
                        <a:t>Animal Control</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10</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a:effectLst/>
                          <a:latin typeface="Times New Roman" pitchFamily="18" charset="0"/>
                          <a:cs typeface="Times New Roman" pitchFamily="18" charset="0"/>
                        </a:rPr>
                        <a:t>3</a:t>
                      </a:r>
                      <a:endParaRPr lang="en-US" sz="10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a:effectLst/>
                          <a:latin typeface="Times New Roman" pitchFamily="18" charset="0"/>
                          <a:cs typeface="Times New Roman" pitchFamily="18" charset="0"/>
                        </a:rPr>
                        <a:t>30%</a:t>
                      </a:r>
                      <a:endParaRPr lang="en-US" sz="10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4128" name="AutoShape 7"/>
          <p:cNvSpPr>
            <a:spLocks noChangeArrowheads="1"/>
          </p:cNvSpPr>
          <p:nvPr/>
        </p:nvSpPr>
        <p:spPr bwMode="auto">
          <a:xfrm>
            <a:off x="685800" y="14144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2400" b="1" smtClean="0"/>
              <a:t>Key Budget Elements for FY 2011-2012:</a:t>
            </a:r>
            <a:br>
              <a:rPr lang="en-US" sz="2400" b="1" smtClean="0"/>
            </a:br>
            <a:r>
              <a:rPr lang="en-US" sz="2400" b="1" smtClean="0"/>
              <a:t>Staffing &amp; Compensation</a:t>
            </a:r>
            <a:endParaRPr lang="en-US" sz="2400" smtClean="0"/>
          </a:p>
        </p:txBody>
      </p:sp>
      <p:sp>
        <p:nvSpPr>
          <p:cNvPr id="45059" name="Slide Number Placeholder 3"/>
          <p:cNvSpPr>
            <a:spLocks noGrp="1"/>
          </p:cNvSpPr>
          <p:nvPr>
            <p:ph type="sldNum" sz="quarter" idx="12"/>
          </p:nvPr>
        </p:nvSpPr>
        <p:spPr>
          <a:noFill/>
        </p:spPr>
        <p:txBody>
          <a:bodyPr/>
          <a:lstStyle/>
          <a:p>
            <a:fld id="{A8591A86-DE59-4313-AF49-1A7AAA00F526}" type="slidenum">
              <a:rPr lang="en-US" smtClean="0"/>
              <a:pPr/>
              <a:t>23</a:t>
            </a:fld>
            <a:endParaRPr lang="en-US" smtClean="0"/>
          </a:p>
        </p:txBody>
      </p:sp>
      <p:graphicFrame>
        <p:nvGraphicFramePr>
          <p:cNvPr id="6" name="Table 5"/>
          <p:cNvGraphicFramePr>
            <a:graphicFrameLocks noGrp="1"/>
          </p:cNvGraphicFramePr>
          <p:nvPr/>
        </p:nvGraphicFramePr>
        <p:xfrm>
          <a:off x="1371600" y="1828800"/>
          <a:ext cx="6172200" cy="4092575"/>
        </p:xfrm>
        <a:graphic>
          <a:graphicData uri="http://schemas.openxmlformats.org/drawingml/2006/table">
            <a:tbl>
              <a:tblPr firstRow="1" firstCol="1" bandRow="1">
                <a:tableStyleId>{5C22544A-7EE6-4342-B048-85BDC9FD1C3A}</a:tableStyleId>
              </a:tblPr>
              <a:tblGrid>
                <a:gridCol w="2362200"/>
                <a:gridCol w="1066800"/>
                <a:gridCol w="874760"/>
                <a:gridCol w="1106440"/>
                <a:gridCol w="762000"/>
              </a:tblGrid>
              <a:tr h="253404">
                <a:tc gridSpan="5">
                  <a:txBody>
                    <a:bodyPr/>
                    <a:lstStyle/>
                    <a:p>
                      <a:pPr algn="ctr" rtl="0" fontAlgn="ctr"/>
                      <a:r>
                        <a:rPr lang="en-US" sz="1600" u="none" strike="noStrike" dirty="0" smtClean="0">
                          <a:solidFill>
                            <a:schemeClr val="tx1"/>
                          </a:solidFill>
                          <a:effectLst/>
                          <a:latin typeface="Times New Roman" pitchFamily="18" charset="0"/>
                          <a:cs typeface="Times New Roman" pitchFamily="18" charset="0"/>
                        </a:rPr>
                        <a:t>Representative </a:t>
                      </a:r>
                      <a:r>
                        <a:rPr lang="en-US" sz="1600" u="none" strike="noStrike" dirty="0">
                          <a:solidFill>
                            <a:schemeClr val="tx1"/>
                          </a:solidFill>
                          <a:effectLst/>
                          <a:latin typeface="Times New Roman" pitchFamily="18" charset="0"/>
                          <a:cs typeface="Times New Roman" pitchFamily="18" charset="0"/>
                        </a:rPr>
                        <a:t>Salaries</a:t>
                      </a:r>
                      <a:endParaRPr lang="en-US" sz="16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5343">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Position</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smtClean="0">
                          <a:solidFill>
                            <a:schemeClr val="tx1"/>
                          </a:solidFill>
                          <a:effectLst/>
                          <a:latin typeface="Times New Roman" pitchFamily="18" charset="0"/>
                          <a:cs typeface="Times New Roman" pitchFamily="18" charset="0"/>
                        </a:rPr>
                        <a:t>Pay Range</a:t>
                      </a:r>
                      <a:br>
                        <a:rPr lang="en-US" sz="1200" b="1" u="none" strike="noStrike" dirty="0" smtClean="0">
                          <a:solidFill>
                            <a:schemeClr val="tx1"/>
                          </a:solidFill>
                          <a:effectLst/>
                          <a:latin typeface="Times New Roman" pitchFamily="18" charset="0"/>
                          <a:cs typeface="Times New Roman" pitchFamily="18" charset="0"/>
                        </a:rPr>
                      </a:br>
                      <a:r>
                        <a:rPr lang="en-US" sz="1200" b="1" u="none" strike="noStrike" dirty="0" smtClean="0">
                          <a:solidFill>
                            <a:schemeClr val="tx1"/>
                          </a:solidFill>
                          <a:effectLst/>
                          <a:latin typeface="Times New Roman" pitchFamily="18" charset="0"/>
                          <a:cs typeface="Times New Roman" pitchFamily="18" charset="0"/>
                        </a:rPr>
                        <a:t>Starting </a:t>
                      </a:r>
                      <a:r>
                        <a:rPr lang="en-US" sz="1200" b="1" u="none" strike="noStrike" dirty="0">
                          <a:solidFill>
                            <a:schemeClr val="tx1"/>
                          </a:solidFill>
                          <a:effectLst/>
                          <a:latin typeface="Times New Roman" pitchFamily="18" charset="0"/>
                          <a:cs typeface="Times New Roman" pitchFamily="18" charset="0"/>
                        </a:rPr>
                        <a:t>Step</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smtClean="0">
                          <a:solidFill>
                            <a:schemeClr val="tx1"/>
                          </a:solidFill>
                          <a:effectLst/>
                          <a:latin typeface="Times New Roman" pitchFamily="18" charset="0"/>
                          <a:cs typeface="Times New Roman" pitchFamily="18" charset="0"/>
                        </a:rPr>
                        <a:t>Pay</a:t>
                      </a:r>
                      <a:r>
                        <a:rPr lang="en-US" sz="1200" b="1" u="none" strike="noStrike" baseline="0" dirty="0" smtClean="0">
                          <a:solidFill>
                            <a:schemeClr val="tx1"/>
                          </a:solidFill>
                          <a:effectLst/>
                          <a:latin typeface="Times New Roman" pitchFamily="18" charset="0"/>
                          <a:cs typeface="Times New Roman" pitchFamily="18" charset="0"/>
                        </a:rPr>
                        <a:t> Range Final Step</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smtClean="0">
                          <a:solidFill>
                            <a:schemeClr val="tx1"/>
                          </a:solidFill>
                          <a:effectLst/>
                          <a:latin typeface="Times New Roman" pitchFamily="18" charset="0"/>
                          <a:cs typeface="Times New Roman" pitchFamily="18" charset="0"/>
                        </a:rPr>
                        <a:t>Pay Range</a:t>
                      </a:r>
                      <a:br>
                        <a:rPr lang="en-US" sz="1200" b="1" u="none" strike="noStrike" dirty="0" smtClean="0">
                          <a:solidFill>
                            <a:schemeClr val="tx1"/>
                          </a:solidFill>
                          <a:effectLst/>
                          <a:latin typeface="Times New Roman" pitchFamily="18" charset="0"/>
                          <a:cs typeface="Times New Roman" pitchFamily="18" charset="0"/>
                        </a:rPr>
                      </a:br>
                      <a:r>
                        <a:rPr lang="en-US" sz="1200" b="1" u="none" strike="noStrike" dirty="0" smtClean="0">
                          <a:solidFill>
                            <a:schemeClr val="tx1"/>
                          </a:solidFill>
                          <a:effectLst/>
                          <a:latin typeface="Times New Roman" pitchFamily="18" charset="0"/>
                          <a:cs typeface="Times New Roman" pitchFamily="18" charset="0"/>
                        </a:rPr>
                        <a:t>New </a:t>
                      </a:r>
                      <a:r>
                        <a:rPr lang="en-US" sz="1200" b="1" u="none" strike="noStrike" dirty="0">
                          <a:solidFill>
                            <a:schemeClr val="tx1"/>
                          </a:solidFill>
                          <a:effectLst/>
                          <a:latin typeface="Times New Roman" pitchFamily="18" charset="0"/>
                          <a:cs typeface="Times New Roman" pitchFamily="18" charset="0"/>
                        </a:rPr>
                        <a:t>Final Step</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Difference</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Accountant II</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$43,656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$61,440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$62,669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$1,229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Administrative Secretary II</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$26,916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$37,932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$38,691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$759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Assistant Municipal Court Clerk</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$30,648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$43,164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$44,027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$863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Building Inspector</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$43,128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$57,936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$59,095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$1,159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Code Enforcement Officer</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$39,096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$55,176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$56,280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$1,104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Custodian</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$21,276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$31,404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$32,032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$628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Driver/Loader - Solid Waste</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$25,248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$36,396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$37,124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$728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Environmental Health Specialist</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$43,176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$60,732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$61,947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$1,215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Fire Captain</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$79,884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$86,016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$87,736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$1,720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Firefighter/Paramedic</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$45,456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$64,032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$65,313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$1,281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Heavy Equipment Operator</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$31,416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$44,244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$45,129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$885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smtClean="0">
                          <a:solidFill>
                            <a:schemeClr val="tx1"/>
                          </a:solidFill>
                          <a:effectLst/>
                          <a:latin typeface="Times New Roman" pitchFamily="18" charset="0"/>
                          <a:cs typeface="Times New Roman" pitchFamily="18" charset="0"/>
                        </a:rPr>
                        <a:t>IT</a:t>
                      </a:r>
                      <a:r>
                        <a:rPr lang="en-US" sz="1200" b="1" u="none" strike="noStrike" baseline="0" dirty="0" smtClean="0">
                          <a:solidFill>
                            <a:schemeClr val="tx1"/>
                          </a:solidFill>
                          <a:effectLst/>
                          <a:latin typeface="Times New Roman" pitchFamily="18" charset="0"/>
                          <a:cs typeface="Times New Roman" pitchFamily="18" charset="0"/>
                        </a:rPr>
                        <a:t> </a:t>
                      </a:r>
                      <a:r>
                        <a:rPr lang="en-US" sz="1200" b="1" u="none" strike="noStrike" dirty="0" smtClean="0">
                          <a:solidFill>
                            <a:schemeClr val="tx1"/>
                          </a:solidFill>
                          <a:effectLst/>
                          <a:latin typeface="Times New Roman" pitchFamily="18" charset="0"/>
                          <a:cs typeface="Times New Roman" pitchFamily="18" charset="0"/>
                        </a:rPr>
                        <a:t>Support Specialist II</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$53,448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$71,628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$73,061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$1,433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Librarian</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$40,968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$57,624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$58,776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$1,152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Maintenance Helper I</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$27,156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$34,656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$35,349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$693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Police Lieutenant</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$83,724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$92,412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$94,260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$1,848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dirty="0">
                          <a:solidFill>
                            <a:schemeClr val="tx1"/>
                          </a:solidFill>
                          <a:effectLst/>
                          <a:latin typeface="Times New Roman" pitchFamily="18" charset="0"/>
                          <a:cs typeface="Times New Roman" pitchFamily="18" charset="0"/>
                        </a:rPr>
                        <a:t>Police Officer</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a:t>
                      </a:r>
                      <a:r>
                        <a:rPr lang="en-US" sz="1200" b="1" u="none" strike="noStrike" dirty="0" smtClean="0">
                          <a:solidFill>
                            <a:schemeClr val="tx1"/>
                          </a:solidFill>
                          <a:effectLst/>
                          <a:latin typeface="Times New Roman" pitchFamily="18" charset="0"/>
                          <a:cs typeface="Times New Roman" pitchFamily="18" charset="0"/>
                        </a:rPr>
                        <a:t>47,724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$67,164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$68,507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$1,343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a:solidFill>
                            <a:schemeClr val="tx1"/>
                          </a:solidFill>
                          <a:effectLst/>
                          <a:latin typeface="Times New Roman" pitchFamily="18" charset="0"/>
                          <a:cs typeface="Times New Roman" pitchFamily="18" charset="0"/>
                        </a:rPr>
                        <a:t>Projects Engineer</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$66,456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$93,492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$95,362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$1,870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35">
                <a:tc>
                  <a:txBody>
                    <a:bodyPr/>
                    <a:lstStyle/>
                    <a:p>
                      <a:pPr algn="l" rtl="0" fontAlgn="ctr"/>
                      <a:r>
                        <a:rPr lang="en-US" sz="1200" b="1" u="none" strike="noStrike">
                          <a:solidFill>
                            <a:schemeClr val="tx1"/>
                          </a:solidFill>
                          <a:effectLst/>
                          <a:latin typeface="Times New Roman" pitchFamily="18" charset="0"/>
                          <a:cs typeface="Times New Roman" pitchFamily="18" charset="0"/>
                        </a:rPr>
                        <a:t>Public Safety Telecommunicator I</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$32,880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$46,296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a:solidFill>
                            <a:schemeClr val="tx1"/>
                          </a:solidFill>
                          <a:effectLst/>
                          <a:latin typeface="Times New Roman" pitchFamily="18" charset="0"/>
                          <a:cs typeface="Times New Roman" pitchFamily="18" charset="0"/>
                        </a:rPr>
                        <a:t>$47,222 </a:t>
                      </a:r>
                      <a:endParaRPr lang="en-US" sz="1200" b="1" i="0" u="none" strike="noStrike">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u="none" strike="noStrike" dirty="0">
                          <a:solidFill>
                            <a:schemeClr val="tx1"/>
                          </a:solidFill>
                          <a:effectLst/>
                          <a:latin typeface="Times New Roman" pitchFamily="18" charset="0"/>
                          <a:cs typeface="Times New Roman" pitchFamily="18" charset="0"/>
                        </a:rPr>
                        <a:t>$926 </a:t>
                      </a:r>
                      <a:endParaRPr lang="en-US" sz="1200" b="1" i="0" u="none" strike="noStrike" dirty="0">
                        <a:solidFill>
                          <a:schemeClr val="tx1"/>
                        </a:solidFill>
                        <a:effectLst/>
                        <a:latin typeface="Times New Roman" pitchFamily="18" charset="0"/>
                        <a:cs typeface="Times New Roman" pitchFamily="18" charset="0"/>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696BB40C-CEE3-4C6F-8355-37D19D5C6ACE}" type="slidenum">
              <a:rPr lang="en-US" smtClean="0"/>
              <a:pPr/>
              <a:t>24</a:t>
            </a:fld>
            <a:endParaRPr lang="en-US" smtClean="0"/>
          </a:p>
        </p:txBody>
      </p:sp>
      <p:sp>
        <p:nvSpPr>
          <p:cNvPr id="46083" name="Title 1"/>
          <p:cNvSpPr txBox="1">
            <a:spLocks/>
          </p:cNvSpPr>
          <p:nvPr/>
        </p:nvSpPr>
        <p:spPr bwMode="auto">
          <a:xfrm>
            <a:off x="574675" y="304800"/>
            <a:ext cx="8505825" cy="1216025"/>
          </a:xfrm>
          <a:prstGeom prst="rect">
            <a:avLst/>
          </a:prstGeom>
          <a:noFill/>
          <a:ln w="9525">
            <a:noFill/>
            <a:miter lim="800000"/>
            <a:headEnd/>
            <a:tailEnd/>
          </a:ln>
        </p:spPr>
        <p:txBody>
          <a:bodyPr anchor="ctr"/>
          <a:lstStyle/>
          <a:p>
            <a:r>
              <a:rPr lang="en-US" sz="2900" b="1">
                <a:solidFill>
                  <a:schemeClr val="tx2"/>
                </a:solidFill>
              </a:rPr>
              <a:t>Key Budget Elements for FY 2011-2012:</a:t>
            </a:r>
            <a:br>
              <a:rPr lang="en-US" sz="2900" b="1">
                <a:solidFill>
                  <a:schemeClr val="tx2"/>
                </a:solidFill>
              </a:rPr>
            </a:br>
            <a:r>
              <a:rPr lang="en-US" sz="2900" b="1">
                <a:solidFill>
                  <a:schemeClr val="tx2"/>
                </a:solidFill>
              </a:rPr>
              <a:t>Staffing &amp; Compensation</a:t>
            </a:r>
          </a:p>
        </p:txBody>
      </p:sp>
      <p:pic>
        <p:nvPicPr>
          <p:cNvPr id="46084" name="Picture 5"/>
          <p:cNvPicPr>
            <a:picLocks noGrp="1" noChangeAspect="1" noChangeArrowheads="1"/>
          </p:cNvPicPr>
          <p:nvPr>
            <p:ph idx="1"/>
          </p:nvPr>
        </p:nvPicPr>
        <p:blipFill>
          <a:blip r:embed="rId2" cstate="print"/>
          <a:srcRect/>
          <a:stretch>
            <a:fillRect/>
          </a:stretch>
        </p:blipFill>
        <p:spPr>
          <a:xfrm>
            <a:off x="574675" y="1676400"/>
            <a:ext cx="7956550" cy="4538663"/>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US" sz="1400" b="1" u="sng" dirty="0" smtClean="0"/>
              <a:t>World at Work 2011-2012 Salary Budget Survey</a:t>
            </a:r>
          </a:p>
          <a:p>
            <a:pPr>
              <a:defRPr/>
            </a:pPr>
            <a:r>
              <a:rPr lang="en-US" sz="1400" dirty="0" smtClean="0"/>
              <a:t>Even with speculation of a second dip in the economy, the recovery for pay increases continues for most organizations.</a:t>
            </a:r>
          </a:p>
          <a:p>
            <a:pPr>
              <a:defRPr/>
            </a:pPr>
            <a:r>
              <a:rPr lang="en-US" sz="1400" dirty="0" smtClean="0"/>
              <a:t>Fewer companies are freezing pay</a:t>
            </a:r>
          </a:p>
          <a:p>
            <a:pPr>
              <a:defRPr/>
            </a:pPr>
            <a:r>
              <a:rPr lang="en-US" sz="1400" dirty="0" smtClean="0"/>
              <a:t>Average total salary budget increases are on the rise</a:t>
            </a:r>
          </a:p>
          <a:p>
            <a:pPr>
              <a:defRPr/>
            </a:pPr>
            <a:r>
              <a:rPr lang="en-US" sz="1400" i="1" u="sng" dirty="0"/>
              <a:t>M</a:t>
            </a:r>
            <a:r>
              <a:rPr lang="en-US" sz="1400" i="1" u="sng" dirty="0" smtClean="0"/>
              <a:t>ore organizations are budgeting for pay increases in the 3% to 4% range </a:t>
            </a:r>
            <a:r>
              <a:rPr lang="en-US" sz="1400" dirty="0" smtClean="0"/>
              <a:t>— something employees had come to expect in prerecessionary years.</a:t>
            </a:r>
          </a:p>
          <a:p>
            <a:pPr>
              <a:defRPr/>
            </a:pPr>
            <a:r>
              <a:rPr lang="en-US" sz="1400" dirty="0" smtClean="0"/>
              <a:t>2,256 U.S. respondents </a:t>
            </a:r>
          </a:p>
          <a:p>
            <a:pPr>
              <a:defRPr/>
            </a:pPr>
            <a:endParaRPr lang="en-US" sz="1400" dirty="0" smtClean="0"/>
          </a:p>
          <a:p>
            <a:pPr marL="0" indent="0">
              <a:buFont typeface="Wingdings" pitchFamily="2" charset="2"/>
              <a:buNone/>
              <a:defRPr/>
            </a:pPr>
            <a:r>
              <a:rPr lang="en-US" sz="1400" b="1" u="sng" dirty="0" smtClean="0"/>
              <a:t>Mercer’s 2011/2012 US Compensation Planning Survey </a:t>
            </a:r>
          </a:p>
          <a:p>
            <a:pPr>
              <a:defRPr/>
            </a:pPr>
            <a:r>
              <a:rPr lang="en-US" sz="1400" dirty="0" smtClean="0"/>
              <a:t>97% of organizations are planning to award base pay increases in 2012. </a:t>
            </a:r>
          </a:p>
          <a:p>
            <a:pPr>
              <a:defRPr/>
            </a:pPr>
            <a:r>
              <a:rPr lang="en-US" sz="1400" dirty="0" smtClean="0"/>
              <a:t>Average increase in base pay is expected to be 3.0% in 2012, up slightly from 2.9% in 2011 and 2.7% in 2010 </a:t>
            </a:r>
          </a:p>
          <a:p>
            <a:pPr>
              <a:defRPr/>
            </a:pPr>
            <a:r>
              <a:rPr lang="en-US" sz="1400" dirty="0" smtClean="0"/>
              <a:t>Half (50%) of organizations that report higher 2012 pay increases than those granted in 2011 cited greater competition for workforce and anticipated labor shortages as the main reasons.</a:t>
            </a:r>
          </a:p>
          <a:p>
            <a:pPr>
              <a:defRPr/>
            </a:pPr>
            <a:r>
              <a:rPr lang="en-US" sz="1400" dirty="0" smtClean="0"/>
              <a:t>Survey responses are from more than 1,200 mid-size and large employers across the US and reflects pay practices for more than 12 million workers. </a:t>
            </a:r>
            <a:endParaRPr lang="en-US" sz="1400" dirty="0"/>
          </a:p>
        </p:txBody>
      </p:sp>
      <p:sp>
        <p:nvSpPr>
          <p:cNvPr id="47107" name="Slide Number Placeholder 3"/>
          <p:cNvSpPr>
            <a:spLocks noGrp="1"/>
          </p:cNvSpPr>
          <p:nvPr>
            <p:ph type="sldNum" sz="quarter" idx="12"/>
          </p:nvPr>
        </p:nvSpPr>
        <p:spPr>
          <a:noFill/>
        </p:spPr>
        <p:txBody>
          <a:bodyPr/>
          <a:lstStyle/>
          <a:p>
            <a:fld id="{57923EED-8C6D-4090-8A61-811BAEC8C44B}" type="slidenum">
              <a:rPr lang="en-US" smtClean="0"/>
              <a:pPr/>
              <a:t>25</a:t>
            </a:fld>
            <a:endParaRPr lang="en-US" smtClean="0"/>
          </a:p>
        </p:txBody>
      </p:sp>
      <p:sp>
        <p:nvSpPr>
          <p:cNvPr id="47108" name="Title 1"/>
          <p:cNvSpPr txBox="1">
            <a:spLocks/>
          </p:cNvSpPr>
          <p:nvPr/>
        </p:nvSpPr>
        <p:spPr bwMode="auto">
          <a:xfrm>
            <a:off x="574675" y="304800"/>
            <a:ext cx="8505825" cy="1216025"/>
          </a:xfrm>
          <a:prstGeom prst="rect">
            <a:avLst/>
          </a:prstGeom>
          <a:noFill/>
          <a:ln w="9525">
            <a:noFill/>
            <a:miter lim="800000"/>
            <a:headEnd/>
            <a:tailEnd/>
          </a:ln>
        </p:spPr>
        <p:txBody>
          <a:bodyPr anchor="ctr"/>
          <a:lstStyle/>
          <a:p>
            <a:r>
              <a:rPr lang="en-US" sz="2900" b="1">
                <a:solidFill>
                  <a:schemeClr val="tx2"/>
                </a:solidFill>
              </a:rPr>
              <a:t>Key Budget Elements for FY 2011-2012:</a:t>
            </a:r>
            <a:br>
              <a:rPr lang="en-US" sz="2900" b="1">
                <a:solidFill>
                  <a:schemeClr val="tx2"/>
                </a:solidFill>
              </a:rPr>
            </a:br>
            <a:r>
              <a:rPr lang="en-US" sz="2900" b="1">
                <a:solidFill>
                  <a:schemeClr val="tx2"/>
                </a:solidFill>
              </a:rPr>
              <a:t>Staffing &amp; Compensation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US" sz="1400" b="1" u="sng" dirty="0" smtClean="0"/>
              <a:t>Aon Hewitt - US </a:t>
            </a:r>
            <a:r>
              <a:rPr lang="en-US" sz="1400" b="1" u="sng" dirty="0"/>
              <a:t>SIS Preliminary Results </a:t>
            </a:r>
            <a:r>
              <a:rPr lang="en-US" sz="1400" b="1" u="sng" dirty="0" smtClean="0"/>
              <a:t>2011-2012</a:t>
            </a:r>
          </a:p>
          <a:p>
            <a:pPr>
              <a:defRPr/>
            </a:pPr>
            <a:r>
              <a:rPr lang="en-US" sz="1400" dirty="0" smtClean="0"/>
              <a:t>Indicates </a:t>
            </a:r>
            <a:r>
              <a:rPr lang="en-US" sz="1400" dirty="0"/>
              <a:t>3% increases are the norm at this </a:t>
            </a:r>
            <a:r>
              <a:rPr lang="en-US" sz="1400" dirty="0" smtClean="0"/>
              <a:t>time</a:t>
            </a:r>
          </a:p>
          <a:p>
            <a:pPr marL="0" indent="0">
              <a:buFont typeface="Wingdings" pitchFamily="2" charset="2"/>
              <a:buNone/>
              <a:defRPr/>
            </a:pPr>
            <a:endParaRPr lang="en-US" sz="1400" b="1" u="sng" dirty="0" smtClean="0"/>
          </a:p>
          <a:p>
            <a:pPr marL="0" indent="0">
              <a:buFont typeface="Wingdings" pitchFamily="2" charset="2"/>
              <a:buNone/>
              <a:defRPr/>
            </a:pPr>
            <a:r>
              <a:rPr lang="en-US" sz="1400" b="1" u="sng" dirty="0" smtClean="0"/>
              <a:t>Wage Trend Indicator™ (WTI) by BNA</a:t>
            </a:r>
          </a:p>
          <a:p>
            <a:pPr>
              <a:defRPr/>
            </a:pPr>
            <a:r>
              <a:rPr lang="en-US" sz="1400" dirty="0" smtClean="0"/>
              <a:t>The overall rate of annual pay increases for wage and salary workers is expected to accelerate to around 2.0 percent</a:t>
            </a:r>
            <a:endParaRPr lang="en-US" sz="1400" b="1" u="sng" dirty="0" smtClean="0"/>
          </a:p>
        </p:txBody>
      </p:sp>
      <p:sp>
        <p:nvSpPr>
          <p:cNvPr id="48131" name="Slide Number Placeholder 3"/>
          <p:cNvSpPr>
            <a:spLocks noGrp="1"/>
          </p:cNvSpPr>
          <p:nvPr>
            <p:ph type="sldNum" sz="quarter" idx="12"/>
          </p:nvPr>
        </p:nvSpPr>
        <p:spPr>
          <a:noFill/>
        </p:spPr>
        <p:txBody>
          <a:bodyPr/>
          <a:lstStyle/>
          <a:p>
            <a:fld id="{CB8FD743-9CF2-42AD-AE26-2571916E8BBD}" type="slidenum">
              <a:rPr lang="en-US" smtClean="0"/>
              <a:pPr/>
              <a:t>26</a:t>
            </a:fld>
            <a:endParaRPr lang="en-US" smtClean="0"/>
          </a:p>
        </p:txBody>
      </p:sp>
      <p:sp>
        <p:nvSpPr>
          <p:cNvPr id="48132" name="Title 1"/>
          <p:cNvSpPr txBox="1">
            <a:spLocks/>
          </p:cNvSpPr>
          <p:nvPr/>
        </p:nvSpPr>
        <p:spPr bwMode="auto">
          <a:xfrm>
            <a:off x="574675" y="304800"/>
            <a:ext cx="8505825" cy="1216025"/>
          </a:xfrm>
          <a:prstGeom prst="rect">
            <a:avLst/>
          </a:prstGeom>
          <a:noFill/>
          <a:ln w="9525">
            <a:noFill/>
            <a:miter lim="800000"/>
            <a:headEnd/>
            <a:tailEnd/>
          </a:ln>
        </p:spPr>
        <p:txBody>
          <a:bodyPr anchor="ctr"/>
          <a:lstStyle/>
          <a:p>
            <a:r>
              <a:rPr lang="en-US" sz="2900" b="1">
                <a:solidFill>
                  <a:schemeClr val="tx2"/>
                </a:solidFill>
              </a:rPr>
              <a:t>Key Budget Elements for FY 2011-2012:</a:t>
            </a:r>
            <a:br>
              <a:rPr lang="en-US" sz="2900" b="1">
                <a:solidFill>
                  <a:schemeClr val="tx2"/>
                </a:solidFill>
              </a:rPr>
            </a:br>
            <a:r>
              <a:rPr lang="en-US" sz="2900" b="1">
                <a:solidFill>
                  <a:schemeClr val="tx2"/>
                </a:solidFill>
              </a:rPr>
              <a:t>Staffing &amp; Compensation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normAutofit fontScale="92500" lnSpcReduction="10000"/>
          </a:bodyPr>
          <a:lstStyle/>
          <a:p>
            <a:pPr marL="342900" indent="-228600">
              <a:lnSpc>
                <a:spcPct val="90000"/>
              </a:lnSpc>
              <a:defRPr/>
            </a:pPr>
            <a:r>
              <a:rPr lang="en-US" sz="2200" dirty="0" smtClean="0">
                <a:latin typeface="Verdana" pitchFamily="34" charset="0"/>
              </a:rPr>
              <a:t>Following the approval of the $66 million 2010 G.O. Bond program and related debt-assigned $0.06 tax rate change, the current focus is on active </a:t>
            </a:r>
            <a:r>
              <a:rPr lang="en-US" sz="2200" u="sng" dirty="0" smtClean="0">
                <a:latin typeface="Verdana" pitchFamily="34" charset="0"/>
              </a:rPr>
              <a:t>implementation of the program</a:t>
            </a:r>
            <a:r>
              <a:rPr lang="en-US" sz="2200" dirty="0" smtClean="0">
                <a:latin typeface="Verdana" pitchFamily="34" charset="0"/>
              </a:rPr>
              <a:t>.</a:t>
            </a:r>
          </a:p>
          <a:p>
            <a:pPr marL="342900" indent="-228600">
              <a:lnSpc>
                <a:spcPct val="90000"/>
              </a:lnSpc>
              <a:defRPr/>
            </a:pPr>
            <a:r>
              <a:rPr lang="en-US" sz="2200" dirty="0" smtClean="0">
                <a:latin typeface="Verdana" pitchFamily="34" charset="0"/>
              </a:rPr>
              <a:t>Debt service requirements now reflect these recently added obligations, and are handled in 2011-2012 through the multi-year debt plan that was developed. </a:t>
            </a:r>
          </a:p>
          <a:p>
            <a:pPr marL="342900" indent="-228600">
              <a:lnSpc>
                <a:spcPct val="90000"/>
              </a:lnSpc>
              <a:defRPr/>
            </a:pPr>
            <a:r>
              <a:rPr lang="en-US" sz="2200" dirty="0" smtClean="0">
                <a:latin typeface="Verdana" pitchFamily="34" charset="0"/>
              </a:rPr>
              <a:t>For 2011-2012, </a:t>
            </a:r>
            <a:r>
              <a:rPr lang="en-US" sz="2200" b="1" dirty="0" smtClean="0">
                <a:latin typeface="Verdana" pitchFamily="34" charset="0"/>
              </a:rPr>
              <a:t>$ 7.645 million </a:t>
            </a:r>
            <a:r>
              <a:rPr lang="en-US" sz="2200" dirty="0" smtClean="0">
                <a:latin typeface="Verdana" pitchFamily="34" charset="0"/>
              </a:rPr>
              <a:t>across all funds is proposed for the Series 2012 C.O. debt program. This will cover the annual capital replacement requirements and the Utility Fund C.I.P. needs:</a:t>
            </a:r>
          </a:p>
          <a:p>
            <a:pPr marL="1004888" lvl="2" indent="-228600">
              <a:lnSpc>
                <a:spcPct val="90000"/>
              </a:lnSpc>
              <a:defRPr/>
            </a:pPr>
            <a:r>
              <a:rPr lang="en-US" sz="1900" dirty="0" smtClean="0">
                <a:latin typeface="Verdana" pitchFamily="34" charset="0"/>
              </a:rPr>
              <a:t>$2.900 million for General Fund capital equipment</a:t>
            </a:r>
          </a:p>
          <a:p>
            <a:pPr marL="1004888" lvl="2" indent="-228600">
              <a:lnSpc>
                <a:spcPct val="90000"/>
              </a:lnSpc>
              <a:defRPr/>
            </a:pPr>
            <a:r>
              <a:rPr lang="en-US" sz="1900" dirty="0" smtClean="0">
                <a:latin typeface="Verdana" pitchFamily="34" charset="0"/>
              </a:rPr>
              <a:t>$0.750 million for Fire Equipment</a:t>
            </a:r>
          </a:p>
          <a:p>
            <a:pPr marL="1004888" lvl="2" indent="-228600">
              <a:lnSpc>
                <a:spcPct val="90000"/>
              </a:lnSpc>
              <a:defRPr/>
            </a:pPr>
            <a:r>
              <a:rPr lang="en-US" sz="1900" dirty="0" smtClean="0">
                <a:latin typeface="Verdana" pitchFamily="34" charset="0"/>
              </a:rPr>
              <a:t>$0.995 million for Solid Waste equipment</a:t>
            </a:r>
          </a:p>
          <a:p>
            <a:pPr marL="1004888" lvl="2" indent="-228600">
              <a:lnSpc>
                <a:spcPct val="90000"/>
              </a:lnSpc>
              <a:defRPr/>
            </a:pPr>
            <a:r>
              <a:rPr lang="en-US" sz="1900" dirty="0" smtClean="0">
                <a:latin typeface="Verdana" pitchFamily="34" charset="0"/>
              </a:rPr>
              <a:t>$3.000 million for Utility Fund C.I.P.</a:t>
            </a:r>
          </a:p>
          <a:p>
            <a:pPr marL="1050925" lvl="3" indent="0">
              <a:lnSpc>
                <a:spcPct val="90000"/>
              </a:lnSpc>
              <a:buFont typeface="Wingdings" pitchFamily="2" charset="2"/>
              <a:buNone/>
              <a:defRPr/>
            </a:pPr>
            <a:endParaRPr lang="en-US" sz="1600" dirty="0" smtClean="0">
              <a:latin typeface="Verdana" pitchFamily="34" charset="0"/>
            </a:endParaRPr>
          </a:p>
        </p:txBody>
      </p:sp>
      <p:sp>
        <p:nvSpPr>
          <p:cNvPr id="49155" name="Title 1"/>
          <p:cNvSpPr>
            <a:spLocks noGrp="1"/>
          </p:cNvSpPr>
          <p:nvPr>
            <p:ph type="title" idx="4294967295"/>
          </p:nvPr>
        </p:nvSpPr>
        <p:spPr>
          <a:xfrm>
            <a:off x="104775" y="304800"/>
            <a:ext cx="8505825" cy="1216025"/>
          </a:xfrm>
        </p:spPr>
        <p:txBody>
          <a:bodyPr anchor="ctr"/>
          <a:lstStyle/>
          <a:p>
            <a:r>
              <a:rPr lang="en-US" sz="2900" b="1" smtClean="0">
                <a:latin typeface="Verdana" pitchFamily="34" charset="0"/>
              </a:rPr>
              <a:t>Key Budget Elements for FY 2011-2012:</a:t>
            </a:r>
            <a:br>
              <a:rPr lang="en-US" sz="2900" b="1" smtClean="0">
                <a:latin typeface="Verdana" pitchFamily="34" charset="0"/>
              </a:rPr>
            </a:br>
            <a:r>
              <a:rPr lang="en-US" sz="2900" b="1" smtClean="0">
                <a:latin typeface="Verdana" pitchFamily="34" charset="0"/>
              </a:rPr>
              <a:t>Debt &amp; Capital Program</a:t>
            </a:r>
          </a:p>
        </p:txBody>
      </p:sp>
      <p:sp>
        <p:nvSpPr>
          <p:cNvPr id="49156" name="AutoShape 7"/>
          <p:cNvSpPr>
            <a:spLocks noChangeArrowheads="1"/>
          </p:cNvSpPr>
          <p:nvPr/>
        </p:nvSpPr>
        <p:spPr bwMode="auto">
          <a:xfrm>
            <a:off x="228600" y="1447800"/>
            <a:ext cx="8458200" cy="1524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574675" y="304800"/>
            <a:ext cx="8001000" cy="642938"/>
          </a:xfrm>
        </p:spPr>
        <p:txBody>
          <a:bodyPr anchor="ctr"/>
          <a:lstStyle/>
          <a:p>
            <a:r>
              <a:rPr lang="en-US" b="1" smtClean="0">
                <a:latin typeface="Verdana" pitchFamily="34" charset="0"/>
              </a:rPr>
              <a:t>Summary</a:t>
            </a:r>
          </a:p>
        </p:txBody>
      </p:sp>
      <p:sp>
        <p:nvSpPr>
          <p:cNvPr id="50179" name="Content Placeholder 2"/>
          <p:cNvSpPr>
            <a:spLocks noGrp="1"/>
          </p:cNvSpPr>
          <p:nvPr>
            <p:ph idx="4294967295"/>
          </p:nvPr>
        </p:nvSpPr>
        <p:spPr>
          <a:xfrm>
            <a:off x="228600" y="1143000"/>
            <a:ext cx="8305800" cy="5105400"/>
          </a:xfrm>
        </p:spPr>
        <p:txBody>
          <a:bodyPr/>
          <a:lstStyle/>
          <a:p>
            <a:pPr marL="342900" indent="-228600">
              <a:lnSpc>
                <a:spcPct val="90000"/>
              </a:lnSpc>
            </a:pPr>
            <a:r>
              <a:rPr lang="en-US" sz="2200" smtClean="0">
                <a:latin typeface="Verdana" pitchFamily="34" charset="0"/>
              </a:rPr>
              <a:t>As submitted, year-end and new year budgets are balanced and maintain adequate fund balances.</a:t>
            </a:r>
          </a:p>
          <a:p>
            <a:pPr marL="342900" indent="-228600">
              <a:lnSpc>
                <a:spcPct val="90000"/>
              </a:lnSpc>
            </a:pPr>
            <a:r>
              <a:rPr lang="en-US" sz="2200" smtClean="0">
                <a:latin typeface="Verdana" pitchFamily="34" charset="0"/>
              </a:rPr>
              <a:t>This budget continues to reflect the economic conditions of the area and preserves key services as we await signs of improvement.</a:t>
            </a:r>
          </a:p>
          <a:p>
            <a:pPr marL="342900" indent="-228600">
              <a:lnSpc>
                <a:spcPct val="90000"/>
              </a:lnSpc>
            </a:pPr>
            <a:r>
              <a:rPr lang="en-US" sz="2200" smtClean="0">
                <a:latin typeface="Verdana" pitchFamily="34" charset="0"/>
              </a:rPr>
              <a:t>The fiscal plan can allow continued “</a:t>
            </a:r>
            <a:r>
              <a:rPr lang="en-US" sz="2200" b="1" smtClean="0">
                <a:latin typeface="Verdana" pitchFamily="34" charset="0"/>
              </a:rPr>
              <a:t>Focus</a:t>
            </a:r>
            <a:r>
              <a:rPr lang="en-US" sz="2200" smtClean="0">
                <a:latin typeface="Verdana" pitchFamily="34" charset="0"/>
              </a:rPr>
              <a:t>” on the important missions that the City Council’s new Goals and Action Items identify.</a:t>
            </a:r>
          </a:p>
          <a:p>
            <a:pPr marL="342900" indent="-228600">
              <a:lnSpc>
                <a:spcPct val="90000"/>
              </a:lnSpc>
            </a:pPr>
            <a:r>
              <a:rPr lang="en-US" sz="2200" smtClean="0">
                <a:latin typeface="Verdana" pitchFamily="34" charset="0"/>
              </a:rPr>
              <a:t>Following this overview with further specifics are the narratives and key fund summary reports for:</a:t>
            </a:r>
          </a:p>
          <a:p>
            <a:pPr marL="1004888" lvl="2" indent="-228600">
              <a:lnSpc>
                <a:spcPct val="90000"/>
              </a:lnSpc>
            </a:pPr>
            <a:r>
              <a:rPr lang="en-US" sz="1900" b="1" smtClean="0">
                <a:latin typeface="Verdana" pitchFamily="34" charset="0"/>
              </a:rPr>
              <a:t>General Fund &amp; Debt Service Plan</a:t>
            </a:r>
          </a:p>
          <a:p>
            <a:pPr marL="1004888" lvl="2" indent="-228600">
              <a:lnSpc>
                <a:spcPct val="90000"/>
              </a:lnSpc>
            </a:pPr>
            <a:r>
              <a:rPr lang="en-US" sz="1900" b="1" smtClean="0">
                <a:latin typeface="Verdana" pitchFamily="34" charset="0"/>
              </a:rPr>
              <a:t>Utility Fund</a:t>
            </a:r>
          </a:p>
          <a:p>
            <a:pPr marL="1004888" lvl="2" indent="-228600">
              <a:lnSpc>
                <a:spcPct val="90000"/>
              </a:lnSpc>
            </a:pPr>
            <a:r>
              <a:rPr lang="en-US" sz="1900" b="1" smtClean="0">
                <a:latin typeface="Verdana" pitchFamily="34" charset="0"/>
              </a:rPr>
              <a:t>Solid Waste Fund</a:t>
            </a:r>
          </a:p>
          <a:p>
            <a:pPr marL="1004888" lvl="2" indent="-228600">
              <a:lnSpc>
                <a:spcPct val="90000"/>
              </a:lnSpc>
            </a:pPr>
            <a:r>
              <a:rPr lang="en-US" sz="1900" b="1" smtClean="0">
                <a:latin typeface="Verdana" pitchFamily="34" charset="0"/>
              </a:rPr>
              <a:t>Hotel/Motel Fund</a:t>
            </a:r>
          </a:p>
          <a:p>
            <a:pPr marL="1004888" lvl="2" indent="-228600">
              <a:lnSpc>
                <a:spcPct val="90000"/>
              </a:lnSpc>
            </a:pPr>
            <a:r>
              <a:rPr lang="en-US" sz="1900" b="1" smtClean="0">
                <a:latin typeface="Verdana" pitchFamily="34" charset="0"/>
              </a:rPr>
              <a:t>Golf Fund</a:t>
            </a:r>
          </a:p>
          <a:p>
            <a:pPr marL="342900" indent="-228600">
              <a:lnSpc>
                <a:spcPct val="90000"/>
              </a:lnSpc>
            </a:pPr>
            <a:endParaRPr lang="en-US" sz="2200" smtClean="0">
              <a:latin typeface="Verdana" pitchFamily="34" charset="0"/>
            </a:endParaRPr>
          </a:p>
        </p:txBody>
      </p:sp>
      <p:pic>
        <p:nvPicPr>
          <p:cNvPr id="30725" name="Picture 4" descr="http://www.focus-opticians.com/images/focus-eye-chart.gif"/>
          <p:cNvPicPr>
            <a:picLocks noChangeAspect="1" noChangeArrowheads="1"/>
          </p:cNvPicPr>
          <p:nvPr/>
        </p:nvPicPr>
        <p:blipFill>
          <a:blip r:embed="rId2" cstate="print"/>
          <a:srcRect/>
          <a:stretch>
            <a:fillRect/>
          </a:stretch>
        </p:blipFill>
        <p:spPr bwMode="auto">
          <a:xfrm>
            <a:off x="6213475" y="4724400"/>
            <a:ext cx="1722438"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0181" name="AutoShape 7"/>
          <p:cNvSpPr>
            <a:spLocks noChangeArrowheads="1"/>
          </p:cNvSpPr>
          <p:nvPr/>
        </p:nvSpPr>
        <p:spPr bwMode="auto">
          <a:xfrm>
            <a:off x="152400" y="9572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50182" name="Rectangle 8"/>
          <p:cNvSpPr>
            <a:spLocks noGrp="1" noChangeArrowheads="1"/>
          </p:cNvSpPr>
          <p:nvPr>
            <p:ph type="sldNum" sz="quarter" idx="12"/>
          </p:nvPr>
        </p:nvSpPr>
        <p:spPr>
          <a:xfrm>
            <a:off x="6553200" y="6245225"/>
            <a:ext cx="1981200" cy="476250"/>
          </a:xfrm>
          <a:noFill/>
        </p:spPr>
        <p:txBody>
          <a:bodyPr/>
          <a:lstStyle/>
          <a:p>
            <a:fld id="{9B3AB0AE-5864-4C91-A2FA-74DDF41EADE8}"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b="1" smtClean="0"/>
              <a:t>City of Richardson, Texas</a:t>
            </a:r>
            <a:endParaRPr lang="en-US" smtClean="0"/>
          </a:p>
        </p:txBody>
      </p:sp>
      <p:sp>
        <p:nvSpPr>
          <p:cNvPr id="51203" name="Content Placeholder 2"/>
          <p:cNvSpPr>
            <a:spLocks noGrp="1"/>
          </p:cNvSpPr>
          <p:nvPr>
            <p:ph idx="1"/>
          </p:nvPr>
        </p:nvSpPr>
        <p:spPr>
          <a:xfrm>
            <a:off x="533400" y="2743200"/>
            <a:ext cx="8001000" cy="1524000"/>
          </a:xfrm>
        </p:spPr>
        <p:txBody>
          <a:bodyPr/>
          <a:lstStyle/>
          <a:p>
            <a:pPr algn="ctr">
              <a:buFont typeface="Wingdings" pitchFamily="2" charset="2"/>
              <a:buNone/>
            </a:pPr>
            <a:r>
              <a:rPr lang="en-US" sz="4800" b="1" smtClean="0"/>
              <a:t>Combined Fund Summaries</a:t>
            </a:r>
          </a:p>
          <a:p>
            <a:pPr>
              <a:buFont typeface="Wingdings" pitchFamily="2" charset="2"/>
              <a:buNone/>
            </a:pPr>
            <a:endParaRPr lang="en-US" smtClean="0"/>
          </a:p>
        </p:txBody>
      </p:sp>
      <p:sp>
        <p:nvSpPr>
          <p:cNvPr id="51204" name="Rectangle 8"/>
          <p:cNvSpPr>
            <a:spLocks noGrp="1" noChangeArrowheads="1"/>
          </p:cNvSpPr>
          <p:nvPr>
            <p:ph type="sldNum" sz="quarter" idx="12"/>
          </p:nvPr>
        </p:nvSpPr>
        <p:spPr>
          <a:noFill/>
        </p:spPr>
        <p:txBody>
          <a:bodyPr/>
          <a:lstStyle/>
          <a:p>
            <a:fld id="{8EC90AF5-1F0D-4E0C-BFA6-4EDC233923E5}"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74675" y="304800"/>
            <a:ext cx="8001000" cy="762000"/>
          </a:xfrm>
        </p:spPr>
        <p:txBody>
          <a:bodyPr/>
          <a:lstStyle/>
          <a:p>
            <a:r>
              <a:rPr lang="en-US" b="1" i="1" smtClean="0"/>
              <a:t>A Focus on….</a:t>
            </a:r>
          </a:p>
        </p:txBody>
      </p:sp>
      <p:sp>
        <p:nvSpPr>
          <p:cNvPr id="24579" name="Content Placeholder 2"/>
          <p:cNvSpPr>
            <a:spLocks noGrp="1"/>
          </p:cNvSpPr>
          <p:nvPr>
            <p:ph idx="1"/>
          </p:nvPr>
        </p:nvSpPr>
        <p:spPr>
          <a:xfrm>
            <a:off x="609600" y="1295400"/>
            <a:ext cx="7620000" cy="5105400"/>
          </a:xfrm>
        </p:spPr>
        <p:txBody>
          <a:bodyPr/>
          <a:lstStyle/>
          <a:p>
            <a:r>
              <a:rPr lang="en-US" sz="2800" smtClean="0"/>
              <a:t>City Council Goals</a:t>
            </a:r>
          </a:p>
          <a:p>
            <a:r>
              <a:rPr lang="en-US" sz="2800" smtClean="0"/>
              <a:t>Recent Election Directions</a:t>
            </a:r>
          </a:p>
          <a:p>
            <a:pPr lvl="2"/>
            <a:r>
              <a:rPr lang="en-US" sz="2400" smtClean="0"/>
              <a:t>2010 Bond Election</a:t>
            </a:r>
          </a:p>
          <a:p>
            <a:pPr lvl="2"/>
            <a:r>
              <a:rPr lang="en-US" sz="2400" smtClean="0"/>
              <a:t>General Election</a:t>
            </a:r>
          </a:p>
          <a:p>
            <a:r>
              <a:rPr lang="en-US" sz="2800" smtClean="0"/>
              <a:t>Ongoing Planning Efforts</a:t>
            </a:r>
          </a:p>
          <a:p>
            <a:r>
              <a:rPr lang="en-US" sz="2800" smtClean="0"/>
              <a:t>Organizational Values</a:t>
            </a:r>
          </a:p>
          <a:p>
            <a:r>
              <a:rPr lang="en-US" sz="2800" smtClean="0"/>
              <a:t>Strategic Opportunities</a:t>
            </a:r>
          </a:p>
          <a:p>
            <a:r>
              <a:rPr lang="en-US" sz="2800" smtClean="0"/>
              <a:t>Indicators of Future Trends</a:t>
            </a:r>
          </a:p>
        </p:txBody>
      </p:sp>
      <p:sp>
        <p:nvSpPr>
          <p:cNvPr id="24580" name="AutoShape 7"/>
          <p:cNvSpPr>
            <a:spLocks noChangeArrowheads="1"/>
          </p:cNvSpPr>
          <p:nvPr/>
        </p:nvSpPr>
        <p:spPr bwMode="auto">
          <a:xfrm>
            <a:off x="685800" y="11096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pic>
        <p:nvPicPr>
          <p:cNvPr id="10245" name="Picture 2" descr="http://www.bobatkins.com/photography/technical/digitaldof/35mmdof.jpg"/>
          <p:cNvPicPr>
            <a:picLocks noChangeAspect="1" noChangeArrowheads="1"/>
          </p:cNvPicPr>
          <p:nvPr/>
        </p:nvPicPr>
        <p:blipFill>
          <a:blip r:embed="rId2" cstate="print"/>
          <a:srcRect/>
          <a:stretch>
            <a:fillRect/>
          </a:stretch>
        </p:blipFill>
        <p:spPr bwMode="auto">
          <a:xfrm>
            <a:off x="5638800" y="2741613"/>
            <a:ext cx="3352800" cy="1620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2" name="Rectangle 8"/>
          <p:cNvSpPr>
            <a:spLocks noGrp="1" noChangeArrowheads="1"/>
          </p:cNvSpPr>
          <p:nvPr>
            <p:ph type="sldNum" sz="quarter" idx="12"/>
          </p:nvPr>
        </p:nvSpPr>
        <p:spPr>
          <a:xfrm>
            <a:off x="6553200" y="6245225"/>
            <a:ext cx="1981200" cy="476250"/>
          </a:xfrm>
          <a:noFill/>
        </p:spPr>
        <p:txBody>
          <a:bodyPr/>
          <a:lstStyle/>
          <a:p>
            <a:fld id="{D192AC90-CEF8-4B77-B0A5-1BDB2113831F}"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400" b="1" smtClean="0"/>
              <a:t>FY 2011-2012</a:t>
            </a:r>
            <a:br>
              <a:rPr lang="en-US" sz="3400" b="1" smtClean="0"/>
            </a:br>
            <a:r>
              <a:rPr lang="en-US" sz="3400" b="1" smtClean="0"/>
              <a:t>Combined Budget</a:t>
            </a:r>
          </a:p>
        </p:txBody>
      </p:sp>
      <p:graphicFrame>
        <p:nvGraphicFramePr>
          <p:cNvPr id="6" name="Table 5"/>
          <p:cNvGraphicFramePr>
            <a:graphicFrameLocks noGrp="1"/>
          </p:cNvGraphicFramePr>
          <p:nvPr/>
        </p:nvGraphicFramePr>
        <p:xfrm>
          <a:off x="457200" y="2133600"/>
          <a:ext cx="8458200" cy="2246313"/>
        </p:xfrm>
        <a:graphic>
          <a:graphicData uri="http://schemas.openxmlformats.org/drawingml/2006/table">
            <a:tbl>
              <a:tblPr/>
              <a:tblGrid>
                <a:gridCol w="2466975"/>
                <a:gridCol w="2114550"/>
                <a:gridCol w="1938339"/>
                <a:gridCol w="1233486"/>
                <a:gridCol w="704850"/>
              </a:tblGrid>
              <a:tr h="432473">
                <a:tc gridSpan="5">
                  <a:txBody>
                    <a:bodyPr/>
                    <a:lstStyle/>
                    <a:p>
                      <a:pPr marL="0" marR="0" algn="ctr">
                        <a:spcBef>
                          <a:spcPts val="0"/>
                        </a:spcBef>
                        <a:spcAft>
                          <a:spcPts val="0"/>
                        </a:spcAft>
                      </a:pPr>
                      <a:r>
                        <a:rPr lang="en-US" sz="1600" b="1" dirty="0">
                          <a:solidFill>
                            <a:schemeClr val="tx1"/>
                          </a:solidFill>
                          <a:latin typeface="Times New Roman"/>
                          <a:ea typeface="Times New Roman"/>
                          <a:cs typeface="Times New Roman"/>
                        </a:rPr>
                        <a:t>Combined Budget</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967">
                <a:tc>
                  <a:txBody>
                    <a:bodyPr/>
                    <a:lstStyle/>
                    <a:p>
                      <a:pPr marL="0" marR="0" algn="ctr">
                        <a:spcBef>
                          <a:spcPts val="0"/>
                        </a:spcBef>
                        <a:spcAft>
                          <a:spcPts val="0"/>
                        </a:spcAft>
                      </a:pP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chemeClr val="tx1"/>
                          </a:solidFill>
                          <a:latin typeface="Times New Roman"/>
                          <a:ea typeface="Times New Roman"/>
                          <a:cs typeface="Times New Roman"/>
                        </a:rPr>
                        <a:t>2010-2011 </a:t>
                      </a:r>
                      <a:r>
                        <a:rPr lang="en-US" sz="1600" b="1" dirty="0">
                          <a:solidFill>
                            <a:schemeClr val="tx1"/>
                          </a:solidFill>
                          <a:latin typeface="Times New Roman"/>
                          <a:ea typeface="Times New Roman"/>
                          <a:cs typeface="Times New Roman"/>
                        </a:rPr>
                        <a:t>Estimated</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chemeClr val="tx1"/>
                          </a:solidFill>
                          <a:latin typeface="Times New Roman"/>
                          <a:ea typeface="Times New Roman"/>
                          <a:cs typeface="Times New Roman"/>
                        </a:rPr>
                        <a:t>2011-2012 </a:t>
                      </a:r>
                      <a:r>
                        <a:rPr lang="en-US" sz="1600" b="1" dirty="0">
                          <a:solidFill>
                            <a:schemeClr val="tx1"/>
                          </a:solidFill>
                          <a:latin typeface="Times New Roman"/>
                          <a:ea typeface="Times New Roman"/>
                          <a:cs typeface="Times New Roman"/>
                        </a:rPr>
                        <a:t>Budget</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1"/>
                          </a:solidFill>
                          <a:latin typeface="Times New Roman"/>
                          <a:ea typeface="Times New Roman"/>
                          <a:cs typeface="Times New Roman"/>
                        </a:rPr>
                        <a:t>Est./Bud.</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18">
                <a:tc>
                  <a:txBody>
                    <a:bodyPr/>
                    <a:lstStyle/>
                    <a:p>
                      <a:pPr marL="0" marR="0">
                        <a:spcBef>
                          <a:spcPts val="0"/>
                        </a:spcBef>
                        <a:spcAft>
                          <a:spcPts val="0"/>
                        </a:spcAft>
                      </a:pPr>
                      <a:r>
                        <a:rPr lang="en-US" sz="1600" b="1" dirty="0">
                          <a:solidFill>
                            <a:schemeClr val="tx1"/>
                          </a:solidFill>
                          <a:latin typeface="Times New Roman"/>
                          <a:ea typeface="Times New Roman"/>
                          <a:cs typeface="Times New Roman"/>
                        </a:rPr>
                        <a:t>Beginning Fund Balances</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$40,571,154</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$38,653,358</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($1,917,796)</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-4.7%</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18">
                <a:tc>
                  <a:txBody>
                    <a:bodyPr/>
                    <a:lstStyle/>
                    <a:p>
                      <a:pPr marL="0" marR="0">
                        <a:spcBef>
                          <a:spcPts val="0"/>
                        </a:spcBef>
                        <a:spcAft>
                          <a:spcPts val="0"/>
                        </a:spcAft>
                      </a:pPr>
                      <a:r>
                        <a:rPr lang="en-US" sz="1600" b="1" dirty="0">
                          <a:solidFill>
                            <a:schemeClr val="tx1"/>
                          </a:solidFill>
                          <a:latin typeface="Times New Roman"/>
                          <a:ea typeface="Times New Roman"/>
                          <a:cs typeface="Times New Roman"/>
                        </a:rPr>
                        <a:t>Revenues</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chemeClr val="tx1"/>
                          </a:solidFill>
                          <a:latin typeface="Times New Roman"/>
                          <a:ea typeface="Arial Unicode MS"/>
                          <a:cs typeface="Times New Roman"/>
                        </a:rPr>
                        <a:t>$</a:t>
                      </a:r>
                      <a:r>
                        <a:rPr lang="en-US" sz="1600" dirty="0" smtClean="0">
                          <a:solidFill>
                            <a:schemeClr val="tx1"/>
                          </a:solidFill>
                          <a:latin typeface="Times New Roman"/>
                          <a:ea typeface="Arial Unicode MS"/>
                          <a:cs typeface="Times New Roman"/>
                        </a:rPr>
                        <a:t>181,789,992</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chemeClr val="tx1"/>
                          </a:solidFill>
                          <a:latin typeface="Times New Roman"/>
                          <a:ea typeface="Arial Unicode MS"/>
                          <a:cs typeface="Times New Roman"/>
                        </a:rPr>
                        <a:t>$</a:t>
                      </a:r>
                      <a:r>
                        <a:rPr lang="en-US" sz="1600" dirty="0" smtClean="0">
                          <a:solidFill>
                            <a:schemeClr val="tx1"/>
                          </a:solidFill>
                          <a:latin typeface="Times New Roman"/>
                          <a:ea typeface="Arial Unicode MS"/>
                          <a:cs typeface="Times New Roman"/>
                        </a:rPr>
                        <a:t>186,906,381</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$5,116,389</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2.8%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18">
                <a:tc>
                  <a:txBody>
                    <a:bodyPr/>
                    <a:lstStyle/>
                    <a:p>
                      <a:pPr marL="0" marR="0">
                        <a:spcBef>
                          <a:spcPts val="0"/>
                        </a:spcBef>
                        <a:spcAft>
                          <a:spcPts val="0"/>
                        </a:spcAft>
                      </a:pPr>
                      <a:r>
                        <a:rPr lang="en-US" sz="1600" b="1" dirty="0">
                          <a:solidFill>
                            <a:schemeClr val="tx1"/>
                          </a:solidFill>
                          <a:latin typeface="Times New Roman"/>
                          <a:ea typeface="Times New Roman"/>
                          <a:cs typeface="Times New Roman"/>
                        </a:rPr>
                        <a:t>Expenditures</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chemeClr val="tx1"/>
                          </a:solidFill>
                          <a:latin typeface="Times New Roman"/>
                          <a:ea typeface="Arial Unicode MS"/>
                          <a:cs typeface="Times New Roman"/>
                        </a:rPr>
                        <a:t>$</a:t>
                      </a:r>
                      <a:r>
                        <a:rPr lang="en-US" sz="1600" dirty="0" smtClean="0">
                          <a:solidFill>
                            <a:schemeClr val="tx1"/>
                          </a:solidFill>
                          <a:latin typeface="Times New Roman"/>
                          <a:ea typeface="Arial Unicode MS"/>
                          <a:cs typeface="Times New Roman"/>
                        </a:rPr>
                        <a:t>183,707,788</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chemeClr val="tx1"/>
                          </a:solidFill>
                          <a:latin typeface="Times New Roman"/>
                          <a:ea typeface="Arial Unicode MS"/>
                          <a:cs typeface="Times New Roman"/>
                        </a:rPr>
                        <a:t>$</a:t>
                      </a:r>
                      <a:r>
                        <a:rPr lang="en-US" sz="1600" dirty="0" smtClean="0">
                          <a:solidFill>
                            <a:schemeClr val="tx1"/>
                          </a:solidFill>
                          <a:latin typeface="Times New Roman"/>
                          <a:ea typeface="Arial Unicode MS"/>
                          <a:cs typeface="Times New Roman"/>
                        </a:rPr>
                        <a:t>188,561,154</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$4,853,366</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2.6%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18">
                <a:tc>
                  <a:txBody>
                    <a:bodyPr/>
                    <a:lstStyle/>
                    <a:p>
                      <a:pPr marL="0" marR="0">
                        <a:spcBef>
                          <a:spcPts val="0"/>
                        </a:spcBef>
                        <a:spcAft>
                          <a:spcPts val="0"/>
                        </a:spcAft>
                      </a:pPr>
                      <a:r>
                        <a:rPr lang="en-US" sz="1600" b="1" dirty="0">
                          <a:solidFill>
                            <a:schemeClr val="tx1"/>
                          </a:solidFill>
                          <a:latin typeface="Times New Roman"/>
                          <a:ea typeface="Times New Roman"/>
                          <a:cs typeface="Times New Roman"/>
                        </a:rPr>
                        <a:t>Ending Fund Balances</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$38,653,358</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chemeClr val="tx1"/>
                          </a:solidFill>
                          <a:latin typeface="Times New Roman"/>
                          <a:ea typeface="Arial Unicode MS"/>
                          <a:cs typeface="Times New Roman"/>
                        </a:rPr>
                        <a:t>$</a:t>
                      </a:r>
                      <a:r>
                        <a:rPr lang="en-US" sz="1600" dirty="0" smtClean="0">
                          <a:solidFill>
                            <a:schemeClr val="tx1"/>
                          </a:solidFill>
                          <a:latin typeface="Times New Roman"/>
                          <a:ea typeface="Arial Unicode MS"/>
                          <a:cs typeface="Times New Roman"/>
                        </a:rPr>
                        <a:t>36,998,585</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chemeClr val="tx1"/>
                          </a:solidFill>
                          <a:latin typeface="Times New Roman"/>
                          <a:ea typeface="Arial Unicode MS"/>
                          <a:cs typeface="Times New Roman"/>
                        </a:rPr>
                        <a:t>($1,654,773)</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-4.3%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67" name="Rectangle 8"/>
          <p:cNvSpPr>
            <a:spLocks noGrp="1" noChangeArrowheads="1"/>
          </p:cNvSpPr>
          <p:nvPr>
            <p:ph type="sldNum" sz="quarter" idx="12"/>
          </p:nvPr>
        </p:nvSpPr>
        <p:spPr>
          <a:noFill/>
        </p:spPr>
        <p:txBody>
          <a:bodyPr/>
          <a:lstStyle/>
          <a:p>
            <a:fld id="{37A13D8E-4F89-4E9B-8A20-07B4E08E4DA8}"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400" b="1" smtClean="0"/>
              <a:t>FY 2011-2012</a:t>
            </a:r>
            <a:br>
              <a:rPr lang="en-US" sz="3400" b="1" smtClean="0"/>
            </a:br>
            <a:r>
              <a:rPr lang="en-US" sz="3400" b="1" smtClean="0"/>
              <a:t>Combined Budget</a:t>
            </a:r>
          </a:p>
        </p:txBody>
      </p:sp>
      <p:graphicFrame>
        <p:nvGraphicFramePr>
          <p:cNvPr id="7" name="Table 6"/>
          <p:cNvGraphicFramePr>
            <a:graphicFrameLocks noGrp="1"/>
          </p:cNvGraphicFramePr>
          <p:nvPr/>
        </p:nvGraphicFramePr>
        <p:xfrm>
          <a:off x="609600" y="1676400"/>
          <a:ext cx="8001000" cy="4487863"/>
        </p:xfrm>
        <a:graphic>
          <a:graphicData uri="http://schemas.openxmlformats.org/drawingml/2006/table">
            <a:tbl>
              <a:tblPr/>
              <a:tblGrid>
                <a:gridCol w="4815892"/>
                <a:gridCol w="257441"/>
                <a:gridCol w="1735308"/>
                <a:gridCol w="257441"/>
                <a:gridCol w="934918"/>
              </a:tblGrid>
              <a:tr h="213360">
                <a:tc gridSpan="5">
                  <a:txBody>
                    <a:bodyPr/>
                    <a:lstStyle/>
                    <a:p>
                      <a:pPr marL="0" marR="0" algn="ctr">
                        <a:spcBef>
                          <a:spcPts val="0"/>
                        </a:spcBef>
                        <a:spcAft>
                          <a:spcPts val="0"/>
                        </a:spcAft>
                      </a:pPr>
                      <a:r>
                        <a:rPr lang="en-US" sz="1400" b="1" dirty="0">
                          <a:latin typeface="Times New Roman"/>
                          <a:ea typeface="Times New Roman"/>
                          <a:cs typeface="Times New Roman"/>
                        </a:rPr>
                        <a:t>Classification of Combined Operating Fund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Proposed</a:t>
                      </a:r>
                      <a:endParaRPr lang="en-US" sz="14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 </a:t>
                      </a:r>
                      <a:endParaRPr lang="en-US" sz="14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Percent</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60">
                <a:tc>
                  <a:txBody>
                    <a:bodyPr/>
                    <a:lstStyle/>
                    <a:p>
                      <a:pPr marL="0" marR="0">
                        <a:spcBef>
                          <a:spcPts val="0"/>
                        </a:spcBef>
                        <a:spcAft>
                          <a:spcPts val="0"/>
                        </a:spcAft>
                      </a:pPr>
                      <a:r>
                        <a:rPr lang="en-US" sz="1400" b="1" u="sng" dirty="0">
                          <a:latin typeface="Times New Roman"/>
                          <a:ea typeface="Times New Roman"/>
                          <a:cs typeface="Times New Roman"/>
                        </a:rPr>
                        <a:t>Operating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smtClean="0">
                          <a:solidFill>
                            <a:schemeClr val="tx1"/>
                          </a:solidFill>
                          <a:latin typeface="Times New Roman"/>
                          <a:ea typeface="Times New Roman"/>
                          <a:cs typeface="Times New Roman"/>
                        </a:rPr>
                        <a:t>2011-2012 Budget</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of Total</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60">
                <a:tc>
                  <a:txBody>
                    <a:bodyPr/>
                    <a:lstStyle/>
                    <a:p>
                      <a:pPr marL="0" marR="0">
                        <a:spcBef>
                          <a:spcPts val="0"/>
                        </a:spcBef>
                        <a:spcAft>
                          <a:spcPts val="0"/>
                        </a:spcAft>
                      </a:pPr>
                      <a:r>
                        <a:rPr lang="en-US" sz="1400" dirty="0">
                          <a:latin typeface="Times New Roman"/>
                          <a:ea typeface="Times New Roman"/>
                          <a:cs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88,277,002 </a:t>
                      </a:r>
                      <a:endParaRPr lang="en-US" sz="1400" dirty="0">
                        <a:solidFill>
                          <a:schemeClr val="tx1"/>
                        </a:solidFill>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46.82%</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8,384,975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4.45%</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34,706,126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18.41%</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29,171,549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15.47%</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10,867,178 </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5.76%</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718,048 </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0.38%</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60">
                <a:tc>
                  <a:txBody>
                    <a:bodyPr/>
                    <a:lstStyle/>
                    <a:p>
                      <a:pPr marL="0" marR="0">
                        <a:spcBef>
                          <a:spcPts val="0"/>
                        </a:spcBef>
                        <a:spcAft>
                          <a:spcPts val="0"/>
                        </a:spcAft>
                      </a:pPr>
                      <a:r>
                        <a:rPr lang="en-US" sz="1400" b="1" u="sng" dirty="0">
                          <a:latin typeface="Times New Roman"/>
                          <a:ea typeface="Times New Roman"/>
                          <a:cs typeface="Times New Roman"/>
                        </a:rPr>
                        <a:t>Total Operating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a:t>
                      </a:r>
                      <a:r>
                        <a:rPr lang="en-US" sz="1400" b="1" dirty="0" smtClean="0">
                          <a:latin typeface="Times New Roman"/>
                          <a:ea typeface="Times New Roman"/>
                          <a:cs typeface="Times New Roman"/>
                        </a:rPr>
                        <a:t>172,124,878 </a:t>
                      </a:r>
                      <a:endParaRPr lang="en-US" sz="14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smtClean="0">
                          <a:latin typeface="Times New Roman"/>
                          <a:ea typeface="Times New Roman"/>
                          <a:cs typeface="Times New Roman"/>
                        </a:rPr>
                        <a:t>91.28%</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$8,549,705 </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4.53%</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lgn="ctr">
                        <a:spcBef>
                          <a:spcPts val="0"/>
                        </a:spcBef>
                        <a:spcAft>
                          <a:spcPts val="0"/>
                        </a:spcAft>
                      </a:pPr>
                      <a:r>
                        <a:rPr lang="en-US" sz="1400" b="1" u="sng" dirty="0">
                          <a:latin typeface="Times New Roman"/>
                          <a:ea typeface="Times New Roman"/>
                          <a:cs typeface="Times New Roman"/>
                        </a:rPr>
                        <a:t>Total Operating Expenditures and Transfers Out</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a:t>
                      </a:r>
                      <a:r>
                        <a:rPr lang="en-US" sz="1400" b="1" dirty="0" smtClean="0">
                          <a:latin typeface="Times New Roman"/>
                          <a:ea typeface="Times New Roman"/>
                          <a:cs typeface="Times New Roman"/>
                        </a:rPr>
                        <a:t>180,674,583 </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smtClean="0">
                          <a:latin typeface="Times New Roman"/>
                          <a:ea typeface="Times New Roman"/>
                          <a:cs typeface="Times New Roman"/>
                        </a:rPr>
                        <a:t>95.82%</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Debt Service Payments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33,638,888 </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17.82%</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Less Interfund Transfers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25,752,317)</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a:t>
                      </a:r>
                      <a:r>
                        <a:rPr lang="en-US" sz="1400" dirty="0" smtClean="0">
                          <a:latin typeface="Times New Roman"/>
                          <a:ea typeface="Times New Roman"/>
                          <a:cs typeface="Times New Roman"/>
                        </a:rPr>
                        <a:t>13.64%</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20672">
                <a:tc>
                  <a:txBody>
                    <a:bodyPr/>
                    <a:lstStyle/>
                    <a:p>
                      <a:pPr marL="0" marR="0">
                        <a:spcBef>
                          <a:spcPts val="0"/>
                        </a:spcBef>
                        <a:spcAft>
                          <a:spcPts val="0"/>
                        </a:spcAft>
                      </a:pPr>
                      <a:r>
                        <a:rPr lang="en-US" sz="1400" b="1" u="sng" dirty="0">
                          <a:latin typeface="Times New Roman"/>
                          <a:ea typeface="Times New Roman"/>
                          <a:cs typeface="Times New Roman"/>
                        </a:rPr>
                        <a:t>Net Appropriations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a:t>
                      </a:r>
                      <a:r>
                        <a:rPr lang="en-US" sz="1400" b="1" dirty="0" smtClean="0">
                          <a:latin typeface="Times New Roman"/>
                          <a:ea typeface="Times New Roman"/>
                          <a:cs typeface="Times New Roman"/>
                        </a:rPr>
                        <a:t>188,561,154 </a:t>
                      </a:r>
                      <a:endParaRPr lang="en-US" sz="14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100.00%</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133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3364" name="Rectangle 8"/>
          <p:cNvSpPr>
            <a:spLocks noGrp="1" noChangeArrowheads="1"/>
          </p:cNvSpPr>
          <p:nvPr>
            <p:ph type="sldNum" sz="quarter" idx="12"/>
          </p:nvPr>
        </p:nvSpPr>
        <p:spPr>
          <a:noFill/>
        </p:spPr>
        <p:txBody>
          <a:bodyPr/>
          <a:lstStyle/>
          <a:p>
            <a:fld id="{76F7DE19-486E-4AEF-9E84-04FB687A1E7A}"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304800"/>
            <a:ext cx="8001000" cy="1216025"/>
          </a:xfrm>
        </p:spPr>
        <p:txBody>
          <a:bodyPr/>
          <a:lstStyle/>
          <a:p>
            <a:pPr eaLnBrk="1" hangingPunct="1"/>
            <a:r>
              <a:rPr lang="en-US" sz="3600" b="1" smtClean="0"/>
              <a:t>FY 2011-2012</a:t>
            </a:r>
            <a:br>
              <a:rPr lang="en-US" sz="3600" b="1" smtClean="0"/>
            </a:br>
            <a:r>
              <a:rPr lang="en-US" sz="3600" b="1" smtClean="0"/>
              <a:t>Combined Budget</a:t>
            </a:r>
          </a:p>
        </p:txBody>
      </p:sp>
      <p:sp>
        <p:nvSpPr>
          <p:cNvPr id="54275" name="Rectangle 3"/>
          <p:cNvSpPr>
            <a:spLocks noGrp="1" noChangeArrowheads="1"/>
          </p:cNvSpPr>
          <p:nvPr>
            <p:ph type="body" idx="1"/>
          </p:nvPr>
        </p:nvSpPr>
        <p:spPr/>
        <p:txBody>
          <a:bodyPr/>
          <a:lstStyle/>
          <a:p>
            <a:pPr eaLnBrk="1" hangingPunct="1"/>
            <a:r>
              <a:rPr lang="en-US" sz="3200" smtClean="0"/>
              <a:t>2011-2012 Key Budget Elements</a:t>
            </a:r>
          </a:p>
          <a:p>
            <a:pPr lvl="1" eaLnBrk="1" hangingPunct="1"/>
            <a:r>
              <a:rPr lang="en-US" sz="2800" smtClean="0"/>
              <a:t>Certified Tax Roll Increase of 0.4%</a:t>
            </a:r>
          </a:p>
          <a:p>
            <a:pPr lvl="2" eaLnBrk="1" hangingPunct="1"/>
            <a:r>
              <a:rPr lang="en-US" sz="2400" smtClean="0"/>
              <a:t>Senior Exemption of $55,000/31%</a:t>
            </a:r>
          </a:p>
          <a:p>
            <a:pPr lvl="2" eaLnBrk="1" hangingPunct="1"/>
            <a:r>
              <a:rPr lang="en-US" sz="2400" smtClean="0"/>
              <a:t>1% of Tax Roll equals $616,000 impact</a:t>
            </a:r>
          </a:p>
          <a:p>
            <a:pPr lvl="2" eaLnBrk="1" hangingPunct="1"/>
            <a:r>
              <a:rPr lang="en-US" sz="2400" smtClean="0"/>
              <a:t>1 penny equals $976,000</a:t>
            </a:r>
          </a:p>
          <a:p>
            <a:pPr lvl="2" eaLnBrk="1" hangingPunct="1"/>
            <a:r>
              <a:rPr lang="en-US" sz="2400" smtClean="0"/>
              <a:t>No change in tax rate</a:t>
            </a:r>
          </a:p>
          <a:p>
            <a:pPr lvl="1" eaLnBrk="1" hangingPunct="1"/>
            <a:endParaRPr lang="en-US" sz="2400" smtClean="0"/>
          </a:p>
        </p:txBody>
      </p:sp>
      <p:sp>
        <p:nvSpPr>
          <p:cNvPr id="54276" name="Rectangle 8"/>
          <p:cNvSpPr>
            <a:spLocks noGrp="1" noChangeArrowheads="1"/>
          </p:cNvSpPr>
          <p:nvPr>
            <p:ph type="sldNum" sz="quarter" idx="12"/>
          </p:nvPr>
        </p:nvSpPr>
        <p:spPr>
          <a:noFill/>
        </p:spPr>
        <p:txBody>
          <a:bodyPr/>
          <a:lstStyle/>
          <a:p>
            <a:fld id="{993F1744-942F-4561-8DB9-546781FE4D57}" type="slidenum">
              <a:rPr lang="en-US" smtClean="0"/>
              <a:pPr/>
              <a:t>32</a:t>
            </a:fld>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600" b="1" smtClean="0"/>
              <a:t>FY 2011-2012</a:t>
            </a:r>
            <a:br>
              <a:rPr lang="en-US" sz="3600" b="1" smtClean="0"/>
            </a:br>
            <a:r>
              <a:rPr lang="en-US" sz="3600" b="1" smtClean="0"/>
              <a:t>Combined Budget</a:t>
            </a:r>
            <a:endParaRPr lang="en-US" sz="3600" smtClean="0"/>
          </a:p>
        </p:txBody>
      </p:sp>
      <p:sp>
        <p:nvSpPr>
          <p:cNvPr id="55299" name="Content Placeholder 2"/>
          <p:cNvSpPr>
            <a:spLocks noGrp="1"/>
          </p:cNvSpPr>
          <p:nvPr>
            <p:ph idx="1"/>
          </p:nvPr>
        </p:nvSpPr>
        <p:spPr/>
        <p:txBody>
          <a:bodyPr/>
          <a:lstStyle/>
          <a:p>
            <a:pPr eaLnBrk="1" hangingPunct="1"/>
            <a:r>
              <a:rPr lang="en-US" smtClean="0"/>
              <a:t>2011-2012 Key Budget Elements </a:t>
            </a:r>
            <a:r>
              <a:rPr lang="en-US" sz="1800" smtClean="0"/>
              <a:t>(cont.)</a:t>
            </a:r>
          </a:p>
          <a:p>
            <a:pPr lvl="1" eaLnBrk="1" hangingPunct="1"/>
            <a:r>
              <a:rPr lang="en-US" sz="2200" smtClean="0"/>
              <a:t>No proposed adjustments in Water and Sewer or Residential Solid Waste.</a:t>
            </a:r>
          </a:p>
          <a:p>
            <a:pPr lvl="1" eaLnBrk="1" hangingPunct="1"/>
            <a:r>
              <a:rPr lang="en-US" sz="2200" smtClean="0"/>
              <a:t>Golf Rates will increase in a range from $2 to $4 per round.</a:t>
            </a:r>
          </a:p>
          <a:p>
            <a:pPr lvl="1" eaLnBrk="1" hangingPunct="1"/>
            <a:r>
              <a:rPr lang="en-US" sz="2200" smtClean="0"/>
              <a:t>A mid-year adoption of a drainage fee is planned.</a:t>
            </a:r>
          </a:p>
          <a:p>
            <a:pPr lvl="1" eaLnBrk="1" hangingPunct="1"/>
            <a:r>
              <a:rPr lang="en-US" sz="2200" smtClean="0"/>
              <a:t>Sales Tax forecast flat over estimated “base to base” year-end 2010-2011 collections</a:t>
            </a:r>
          </a:p>
          <a:p>
            <a:pPr lvl="1" eaLnBrk="1" hangingPunct="1"/>
            <a:r>
              <a:rPr lang="en-US" sz="2200" smtClean="0"/>
              <a:t>Fund Balances Maintained in all 5 major operating funds.</a:t>
            </a:r>
          </a:p>
        </p:txBody>
      </p:sp>
      <p:sp>
        <p:nvSpPr>
          <p:cNvPr id="55300" name="Rectangle 8"/>
          <p:cNvSpPr>
            <a:spLocks noGrp="1" noChangeArrowheads="1"/>
          </p:cNvSpPr>
          <p:nvPr>
            <p:ph type="sldNum" sz="quarter" idx="12"/>
          </p:nvPr>
        </p:nvSpPr>
        <p:spPr>
          <a:noFill/>
        </p:spPr>
        <p:txBody>
          <a:bodyPr/>
          <a:lstStyle/>
          <a:p>
            <a:fld id="{86F3F574-E663-49EE-9970-15246DC0A6E0}" type="slidenum">
              <a:rPr lang="en-US" smtClean="0"/>
              <a:pPr/>
              <a:t>33</a:t>
            </a:fld>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Combined Budget</a:t>
            </a:r>
          </a:p>
        </p:txBody>
      </p:sp>
      <p:sp>
        <p:nvSpPr>
          <p:cNvPr id="56323" name="Rectangle 3"/>
          <p:cNvSpPr>
            <a:spLocks noGrp="1" noChangeArrowheads="1"/>
          </p:cNvSpPr>
          <p:nvPr>
            <p:ph type="body" idx="1"/>
          </p:nvPr>
        </p:nvSpPr>
        <p:spPr/>
        <p:txBody>
          <a:bodyPr/>
          <a:lstStyle/>
          <a:p>
            <a:pPr eaLnBrk="1" hangingPunct="1"/>
            <a:r>
              <a:rPr lang="en-US" smtClean="0"/>
              <a:t>2011-2012 Key Budget Elements </a:t>
            </a:r>
            <a:r>
              <a:rPr lang="en-US" sz="1800" smtClean="0"/>
              <a:t>(cont.)</a:t>
            </a:r>
          </a:p>
          <a:p>
            <a:pPr lvl="1" eaLnBrk="1" hangingPunct="1"/>
            <a:r>
              <a:rPr lang="en-US" smtClean="0"/>
              <a:t>General Fund Expenditures Increase 2.3%	</a:t>
            </a:r>
          </a:p>
          <a:p>
            <a:pPr lvl="2" eaLnBrk="1" hangingPunct="1"/>
            <a:r>
              <a:rPr lang="en-US" smtClean="0"/>
              <a:t>Non-Personal Services increase 2.4%</a:t>
            </a:r>
          </a:p>
          <a:p>
            <a:pPr lvl="1" eaLnBrk="1" hangingPunct="1"/>
            <a:r>
              <a:rPr lang="en-US" smtClean="0"/>
              <a:t>Reinstate 5% Step Increases</a:t>
            </a:r>
          </a:p>
          <a:p>
            <a:pPr lvl="2" eaLnBrk="1" hangingPunct="1"/>
            <a:r>
              <a:rPr lang="en-US" smtClean="0"/>
              <a:t>For the 50% of employees eligible and who merit the increase.</a:t>
            </a:r>
          </a:p>
          <a:p>
            <a:pPr lvl="1" eaLnBrk="1" hangingPunct="1"/>
            <a:r>
              <a:rPr lang="en-US" smtClean="0"/>
              <a:t>18 Frozen Positions – 8 Understaffed</a:t>
            </a:r>
          </a:p>
          <a:p>
            <a:pPr lvl="2" eaLnBrk="1" hangingPunct="1"/>
            <a:r>
              <a:rPr lang="en-US" smtClean="0"/>
              <a:t> 49 positions/5.0% fewer employees than in 2001-2002</a:t>
            </a:r>
          </a:p>
        </p:txBody>
      </p:sp>
      <p:sp>
        <p:nvSpPr>
          <p:cNvPr id="56324" name="Rectangle 8"/>
          <p:cNvSpPr>
            <a:spLocks noGrp="1" noChangeArrowheads="1"/>
          </p:cNvSpPr>
          <p:nvPr>
            <p:ph type="sldNum" sz="quarter" idx="12"/>
          </p:nvPr>
        </p:nvSpPr>
        <p:spPr>
          <a:noFill/>
        </p:spPr>
        <p:txBody>
          <a:bodyPr/>
          <a:lstStyle/>
          <a:p>
            <a:fld id="{329D6DAE-1FC4-45BA-BE38-6A8D2EC592E7}" type="slidenum">
              <a:rPr lang="en-US" smtClean="0"/>
              <a:pPr/>
              <a:t>34</a:t>
            </a:fld>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Combined Budget</a:t>
            </a:r>
          </a:p>
        </p:txBody>
      </p:sp>
      <p:sp>
        <p:nvSpPr>
          <p:cNvPr id="57347" name="Rectangle 3"/>
          <p:cNvSpPr>
            <a:spLocks noGrp="1" noChangeArrowheads="1"/>
          </p:cNvSpPr>
          <p:nvPr>
            <p:ph type="body" idx="1"/>
          </p:nvPr>
        </p:nvSpPr>
        <p:spPr/>
        <p:txBody>
          <a:bodyPr/>
          <a:lstStyle/>
          <a:p>
            <a:pPr eaLnBrk="1" hangingPunct="1"/>
            <a:r>
              <a:rPr lang="en-US" smtClean="0"/>
              <a:t>2011-2012 Key Budget Elements </a:t>
            </a:r>
            <a:r>
              <a:rPr lang="en-US" sz="1800" smtClean="0"/>
              <a:t>(cont.)</a:t>
            </a:r>
          </a:p>
          <a:p>
            <a:pPr lvl="1" eaLnBrk="1" hangingPunct="1"/>
            <a:r>
              <a:rPr lang="en-US" sz="2000" smtClean="0"/>
              <a:t>Reduction in required contributions for the Employee Retirement Program – TMRS</a:t>
            </a:r>
          </a:p>
          <a:p>
            <a:pPr lvl="1" eaLnBrk="1" hangingPunct="1"/>
            <a:r>
              <a:rPr lang="en-US" sz="2000" smtClean="0"/>
              <a:t>CORPlan – The City contribution will increase with no change in employee or retiree premium</a:t>
            </a:r>
          </a:p>
          <a:p>
            <a:pPr lvl="2" eaLnBrk="1" hangingPunct="1"/>
            <a:r>
              <a:rPr lang="en-US" sz="1800" smtClean="0"/>
              <a:t>The General Fund increase is $1.6M</a:t>
            </a:r>
          </a:p>
          <a:p>
            <a:pPr lvl="1" eaLnBrk="1" hangingPunct="1"/>
            <a:r>
              <a:rPr lang="en-US" sz="2000" smtClean="0"/>
              <a:t>2.0% merit based increase for those employees at the top of their pay range and have not received a pay adjustment for over one year.</a:t>
            </a:r>
          </a:p>
          <a:p>
            <a:pPr lvl="1" eaLnBrk="1" hangingPunct="1"/>
            <a:r>
              <a:rPr lang="en-US" sz="2000" smtClean="0"/>
              <a:t>New funding for Neighborhood Vitality program and Projects.</a:t>
            </a:r>
          </a:p>
        </p:txBody>
      </p:sp>
      <p:sp>
        <p:nvSpPr>
          <p:cNvPr id="57348" name="Rectangle 8"/>
          <p:cNvSpPr>
            <a:spLocks noGrp="1" noChangeArrowheads="1"/>
          </p:cNvSpPr>
          <p:nvPr>
            <p:ph type="sldNum" sz="quarter" idx="12"/>
          </p:nvPr>
        </p:nvSpPr>
        <p:spPr>
          <a:noFill/>
        </p:spPr>
        <p:txBody>
          <a:bodyPr/>
          <a:lstStyle/>
          <a:p>
            <a:fld id="{89FD0CCD-852B-44DE-AF9B-6CB5344ABB7C}" type="slidenum">
              <a:rPr lang="en-US" smtClean="0"/>
              <a:pPr/>
              <a:t>35</a:t>
            </a:fld>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b="1" smtClean="0"/>
              <a:t>City of Richardson, Texas</a:t>
            </a:r>
            <a:endParaRPr lang="en-US" smtClean="0"/>
          </a:p>
        </p:txBody>
      </p:sp>
      <p:sp>
        <p:nvSpPr>
          <p:cNvPr id="58371" name="Content Placeholder 3"/>
          <p:cNvSpPr>
            <a:spLocks noGrp="1"/>
          </p:cNvSpPr>
          <p:nvPr>
            <p:ph sz="half" idx="2"/>
          </p:nvPr>
        </p:nvSpPr>
        <p:spPr>
          <a:xfrm>
            <a:off x="609600" y="2346325"/>
            <a:ext cx="7958138" cy="914400"/>
          </a:xfrm>
        </p:spPr>
        <p:txBody>
          <a:bodyPr/>
          <a:lstStyle/>
          <a:p>
            <a:pPr algn="ctr">
              <a:buFont typeface="Wingdings" pitchFamily="2" charset="2"/>
              <a:buNone/>
            </a:pPr>
            <a:r>
              <a:rPr lang="en-US" sz="4800" b="1" smtClean="0"/>
              <a:t>General Fund</a:t>
            </a:r>
          </a:p>
          <a:p>
            <a:pPr algn="ctr">
              <a:buFont typeface="Wingdings" pitchFamily="2" charset="2"/>
              <a:buNone/>
            </a:pPr>
            <a:endParaRPr lang="en-US" sz="4800" smtClean="0"/>
          </a:p>
        </p:txBody>
      </p:sp>
      <p:pic>
        <p:nvPicPr>
          <p:cNvPr id="6" name="Picture 5"/>
          <p:cNvPicPr>
            <a:picLocks noChangeAspect="1"/>
          </p:cNvPicPr>
          <p:nvPr/>
        </p:nvPicPr>
        <p:blipFill>
          <a:blip r:embed="rId2" cstate="print"/>
          <a:stretch>
            <a:fillRect/>
          </a:stretch>
        </p:blipFill>
        <p:spPr>
          <a:xfrm>
            <a:off x="3316288" y="3505200"/>
            <a:ext cx="2627312" cy="17240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stretch>
            <a:fillRect/>
          </a:stretch>
        </p:blipFill>
        <p:spPr>
          <a:xfrm>
            <a:off x="488950" y="3503613"/>
            <a:ext cx="2593975" cy="1724025"/>
          </a:xfrm>
          <a:prstGeom prst="rect">
            <a:avLst/>
          </a:prstGeom>
          <a:ln>
            <a:noFill/>
          </a:ln>
          <a:effectLst>
            <a:outerShdw blurRad="292100" dist="139700" dir="2700000" algn="tl" rotWithShape="0">
              <a:srgbClr val="333333">
                <a:alpha val="65000"/>
              </a:srgbClr>
            </a:outerShdw>
          </a:effectLst>
        </p:spPr>
      </p:pic>
      <p:pic>
        <p:nvPicPr>
          <p:cNvPr id="58374" name="Picture 6"/>
          <p:cNvPicPr>
            <a:picLocks noChangeAspect="1"/>
          </p:cNvPicPr>
          <p:nvPr/>
        </p:nvPicPr>
        <p:blipFill>
          <a:blip r:embed="rId4" cstate="print"/>
          <a:srcRect/>
          <a:stretch>
            <a:fillRect/>
          </a:stretch>
        </p:blipFill>
        <p:spPr bwMode="auto">
          <a:xfrm>
            <a:off x="6096000" y="3505200"/>
            <a:ext cx="2606675" cy="1736725"/>
          </a:xfrm>
          <a:prstGeom prst="rect">
            <a:avLst/>
          </a:prstGeom>
          <a:noFill/>
          <a:ln w="9525">
            <a:noFill/>
            <a:miter lim="800000"/>
            <a:headEnd/>
            <a:tailEnd/>
          </a:ln>
        </p:spPr>
      </p:pic>
      <p:sp>
        <p:nvSpPr>
          <p:cNvPr id="58375" name="Rectangle 8"/>
          <p:cNvSpPr>
            <a:spLocks noGrp="1" noChangeArrowheads="1"/>
          </p:cNvSpPr>
          <p:nvPr>
            <p:ph type="sldNum" sz="quarter" idx="12"/>
          </p:nvPr>
        </p:nvSpPr>
        <p:spPr>
          <a:noFill/>
        </p:spPr>
        <p:txBody>
          <a:bodyPr/>
          <a:lstStyle/>
          <a:p>
            <a:fld id="{6549FA58-A141-4FA9-B75B-E55B84FAE746}" type="slidenum">
              <a:rPr lang="en-US" smtClean="0"/>
              <a:pPr/>
              <a:t>36</a:t>
            </a:fld>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General Fund</a:t>
            </a:r>
          </a:p>
        </p:txBody>
      </p:sp>
      <p:graphicFrame>
        <p:nvGraphicFramePr>
          <p:cNvPr id="5" name="Table 4"/>
          <p:cNvGraphicFramePr>
            <a:graphicFrameLocks noGrp="1"/>
          </p:cNvGraphicFramePr>
          <p:nvPr/>
        </p:nvGraphicFramePr>
        <p:xfrm>
          <a:off x="533400" y="2133600"/>
          <a:ext cx="8229600" cy="2338388"/>
        </p:xfrm>
        <a:graphic>
          <a:graphicData uri="http://schemas.openxmlformats.org/drawingml/2006/table">
            <a:tbl>
              <a:tblPr/>
              <a:tblGrid>
                <a:gridCol w="2338810"/>
                <a:gridCol w="1992459"/>
                <a:gridCol w="2079048"/>
                <a:gridCol w="1125640"/>
                <a:gridCol w="693642"/>
              </a:tblGrid>
              <a:tr h="363031">
                <a:tc gridSpan="5">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General Fund Budget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8584">
                <a:tc>
                  <a:txBody>
                    <a:bodyPr/>
                    <a:lstStyle/>
                    <a:p>
                      <a:pPr marL="0" marR="0" algn="ctr">
                        <a:spcBef>
                          <a:spcPts val="0"/>
                        </a:spcBef>
                        <a:spcAft>
                          <a:spcPts val="0"/>
                        </a:spcAft>
                      </a:pP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2010-2011 </a:t>
                      </a:r>
                      <a:r>
                        <a:rPr lang="en-US" sz="1600" b="1" dirty="0">
                          <a:solidFill>
                            <a:srgbClr val="000000"/>
                          </a:solidFill>
                          <a:latin typeface="Times New Roman"/>
                          <a:ea typeface="Times New Roman"/>
                          <a:cs typeface="Times New Roman"/>
                        </a:rPr>
                        <a:t>Estimated</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000000"/>
                          </a:solidFill>
                          <a:latin typeface="Times New Roman"/>
                          <a:ea typeface="Times New Roman"/>
                          <a:cs typeface="Times New Roman"/>
                        </a:rPr>
                        <a:t>2011-2012 </a:t>
                      </a:r>
                      <a:r>
                        <a:rPr lang="en-US" sz="1600" b="1" dirty="0">
                          <a:solidFill>
                            <a:srgbClr val="000000"/>
                          </a:solidFill>
                          <a:latin typeface="Times New Roman"/>
                          <a:ea typeface="Times New Roman"/>
                          <a:cs typeface="Times New Roman"/>
                        </a:rPr>
                        <a:t>Budget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Est./Bud.</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79">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Beginning Fund Balances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15,854,175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15,861,235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$7,060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0.0%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31">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Revenues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94,879,675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97,102,573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$2,222,898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2.3%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31">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Expenditures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94,872,615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97,015,461</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$2,142,846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2.3%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31">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Ending Fund Balances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15,861,235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Times New Roman"/>
                          <a:ea typeface="Arial Unicode MS"/>
                          <a:cs typeface="Times New Roman"/>
                        </a:rPr>
                        <a:t>$</a:t>
                      </a:r>
                      <a:r>
                        <a:rPr lang="en-US" sz="1600" dirty="0" smtClean="0">
                          <a:solidFill>
                            <a:srgbClr val="000000"/>
                          </a:solidFill>
                          <a:latin typeface="Times New Roman"/>
                          <a:ea typeface="Arial Unicode MS"/>
                          <a:cs typeface="Times New Roman"/>
                        </a:rPr>
                        <a:t>15,948,347</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$87,112</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solidFill>
                            <a:srgbClr val="000000"/>
                          </a:solidFill>
                          <a:latin typeface="Times New Roman"/>
                          <a:ea typeface="Arial Unicode MS"/>
                          <a:cs typeface="Times New Roman"/>
                        </a:rPr>
                        <a:t>0.5%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435" name="TextBox 5"/>
          <p:cNvSpPr txBox="1">
            <a:spLocks noChangeArrowheads="1"/>
          </p:cNvSpPr>
          <p:nvPr/>
        </p:nvSpPr>
        <p:spPr bwMode="auto">
          <a:xfrm>
            <a:off x="457200" y="4648200"/>
            <a:ext cx="8382000" cy="1477963"/>
          </a:xfrm>
          <a:prstGeom prst="rect">
            <a:avLst/>
          </a:prstGeom>
          <a:noFill/>
          <a:ln w="9525">
            <a:noFill/>
            <a:miter lim="800000"/>
            <a:headEnd/>
            <a:tailEnd/>
          </a:ln>
        </p:spPr>
        <p:txBody>
          <a:bodyPr>
            <a:spAutoFit/>
          </a:bodyPr>
          <a:lstStyle/>
          <a:p>
            <a:r>
              <a:rPr lang="en-US">
                <a:solidFill>
                  <a:srgbClr val="000000"/>
                </a:solidFill>
              </a:rPr>
              <a:t>FY 2007-2008 Budget		$91,596,711</a:t>
            </a:r>
          </a:p>
          <a:p>
            <a:r>
              <a:rPr lang="en-US">
                <a:solidFill>
                  <a:srgbClr val="000000"/>
                </a:solidFill>
              </a:rPr>
              <a:t>FY 2011-2012 Budget		</a:t>
            </a:r>
            <a:r>
              <a:rPr lang="en-US" u="sng">
                <a:solidFill>
                  <a:srgbClr val="000000"/>
                </a:solidFill>
              </a:rPr>
              <a:t>$97,015,461</a:t>
            </a:r>
          </a:p>
          <a:p>
            <a:r>
              <a:rPr lang="en-US">
                <a:solidFill>
                  <a:srgbClr val="000000"/>
                </a:solidFill>
              </a:rPr>
              <a:t>Increase from 2007-2008	$  5,418,750</a:t>
            </a:r>
          </a:p>
          <a:p>
            <a:pPr lvl="1">
              <a:buFont typeface="Arial" pitchFamily="34" charset="0"/>
              <a:buChar char="•"/>
            </a:pPr>
            <a:r>
              <a:rPr lang="en-US">
                <a:solidFill>
                  <a:srgbClr val="000000"/>
                </a:solidFill>
              </a:rPr>
              <a:t> 5.9% budget increase over 5 years</a:t>
            </a:r>
          </a:p>
          <a:p>
            <a:pPr lvl="1">
              <a:buFont typeface="Arial" pitchFamily="34" charset="0"/>
              <a:buChar char="•"/>
            </a:pPr>
            <a:r>
              <a:rPr lang="en-US">
                <a:solidFill>
                  <a:srgbClr val="000000"/>
                </a:solidFill>
              </a:rPr>
              <a:t> 8.3% CPI increase over 5 years</a:t>
            </a:r>
          </a:p>
        </p:txBody>
      </p:sp>
      <p:sp>
        <p:nvSpPr>
          <p:cNvPr id="59436" name="Rectangle 8"/>
          <p:cNvSpPr>
            <a:spLocks noGrp="1" noChangeArrowheads="1"/>
          </p:cNvSpPr>
          <p:nvPr>
            <p:ph type="sldNum" sz="quarter" idx="12"/>
          </p:nvPr>
        </p:nvSpPr>
        <p:spPr>
          <a:noFill/>
        </p:spPr>
        <p:txBody>
          <a:bodyPr/>
          <a:lstStyle/>
          <a:p>
            <a:fld id="{BCADB65D-FBA5-4ECB-BDC0-E1996483F1CD}" type="slidenum">
              <a:rPr lang="en-US" smtClean="0"/>
              <a:pPr/>
              <a:t>37</a:t>
            </a:fld>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General Fund Expenditures</a:t>
            </a:r>
          </a:p>
        </p:txBody>
      </p:sp>
      <p:graphicFrame>
        <p:nvGraphicFramePr>
          <p:cNvPr id="7" name="Table 6"/>
          <p:cNvGraphicFramePr>
            <a:graphicFrameLocks noGrp="1"/>
          </p:cNvGraphicFramePr>
          <p:nvPr/>
        </p:nvGraphicFramePr>
        <p:xfrm>
          <a:off x="609600" y="1676400"/>
          <a:ext cx="7924800" cy="4495800"/>
        </p:xfrm>
        <a:graphic>
          <a:graphicData uri="http://schemas.openxmlformats.org/drawingml/2006/table">
            <a:tbl>
              <a:tblPr/>
              <a:tblGrid>
                <a:gridCol w="4864454"/>
                <a:gridCol w="284634"/>
                <a:gridCol w="1457409"/>
                <a:gridCol w="284634"/>
                <a:gridCol w="1033669"/>
              </a:tblGrid>
              <a:tr h="298191">
                <a:tc gridSpan="5">
                  <a:txBody>
                    <a:bodyPr/>
                    <a:lstStyle/>
                    <a:p>
                      <a:pPr marL="0" marR="0" algn="ctr">
                        <a:spcBef>
                          <a:spcPts val="0"/>
                        </a:spcBef>
                        <a:spcAft>
                          <a:spcPts val="0"/>
                        </a:spcAft>
                      </a:pPr>
                      <a:r>
                        <a:rPr lang="en-US" sz="1400" b="1" dirty="0">
                          <a:latin typeface="Times New Roman"/>
                          <a:ea typeface="Times New Roman"/>
                          <a:cs typeface="Times New Roman"/>
                        </a:rPr>
                        <a:t>Classification of General Fund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191">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Proposed</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Percent</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b="1" u="sng" dirty="0">
                          <a:latin typeface="Times New Roman"/>
                          <a:ea typeface="Times New Roman"/>
                          <a:cs typeface="Times New Roman"/>
                        </a:rPr>
                        <a:t>Operating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Budget</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of Total</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400" dirty="0">
                          <a:latin typeface="Times New Roman"/>
                          <a:ea typeface="Times New Roman"/>
                          <a:cs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 </a:t>
                      </a:r>
                      <a:r>
                        <a:rPr lang="en-US" sz="1400" dirty="0" smtClean="0">
                          <a:solidFill>
                            <a:schemeClr val="tx1"/>
                          </a:solidFill>
                          <a:latin typeface="Times New Roman"/>
                          <a:ea typeface="Times New Roman"/>
                          <a:cs typeface="Times New Roman"/>
                        </a:rPr>
                        <a:t>73,628,229</a:t>
                      </a:r>
                      <a:endParaRPr lang="en-US" sz="1400" dirty="0">
                        <a:solidFill>
                          <a:schemeClr val="tx1"/>
                        </a:solidFill>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75.89%</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5,483,734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5.65%</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3,019,312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3.11%</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5,631,781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5.81%</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8,276,157 </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8.53%</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            </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0.00%</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400" b="1" u="sng" dirty="0">
                          <a:latin typeface="Times New Roman"/>
                          <a:ea typeface="Times New Roman"/>
                          <a:cs typeface="Times New Roman"/>
                        </a:rPr>
                        <a:t>Total Operating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 </a:t>
                      </a:r>
                      <a:r>
                        <a:rPr lang="en-US" sz="1400" b="1" dirty="0" smtClean="0">
                          <a:latin typeface="Times New Roman"/>
                          <a:ea typeface="Times New Roman"/>
                          <a:cs typeface="Times New Roman"/>
                        </a:rPr>
                        <a:t>96,039,213 </a:t>
                      </a:r>
                      <a:endParaRPr lang="en-US" sz="14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smtClean="0">
                          <a:latin typeface="Times New Roman"/>
                          <a:ea typeface="Times New Roman"/>
                          <a:cs typeface="Times New Roman"/>
                        </a:rPr>
                        <a:t>98.99%</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976,248 </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1.01%</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660">
                <a:tc>
                  <a:txBody>
                    <a:bodyPr/>
                    <a:lstStyle/>
                    <a:p>
                      <a:pPr marL="0" marR="0">
                        <a:spcBef>
                          <a:spcPts val="0"/>
                        </a:spcBef>
                        <a:spcAft>
                          <a:spcPts val="0"/>
                        </a:spcAft>
                      </a:pPr>
                      <a:r>
                        <a:rPr lang="en-US" sz="1400" b="1" u="sng" dirty="0">
                          <a:latin typeface="Times New Roman"/>
                          <a:ea typeface="Times New Roman"/>
                          <a:cs typeface="Times New Roman"/>
                        </a:rPr>
                        <a:t>Total Operating Expenditures and Transfers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 </a:t>
                      </a:r>
                      <a:r>
                        <a:rPr lang="en-US" sz="1400" b="1" dirty="0" smtClean="0">
                          <a:latin typeface="Times New Roman"/>
                          <a:ea typeface="Times New Roman"/>
                          <a:cs typeface="Times New Roman"/>
                        </a:rPr>
                        <a:t>97,015,461</a:t>
                      </a:r>
                      <a:endParaRPr lang="en-US" sz="1400" dirty="0">
                        <a:latin typeface="Times New Roman"/>
                        <a:ea typeface="Times New Roman"/>
                        <a:cs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100.00%</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3096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503" name="Rectangle 8"/>
          <p:cNvSpPr>
            <a:spLocks noGrp="1" noChangeArrowheads="1"/>
          </p:cNvSpPr>
          <p:nvPr>
            <p:ph type="sldNum" sz="quarter" idx="12"/>
          </p:nvPr>
        </p:nvSpPr>
        <p:spPr>
          <a:noFill/>
        </p:spPr>
        <p:txBody>
          <a:bodyPr/>
          <a:lstStyle/>
          <a:p>
            <a:fld id="{D035C8A9-72C0-4BF5-91B0-6F6F1149832F}" type="slidenum">
              <a:rPr lang="en-US" smtClean="0"/>
              <a:pPr/>
              <a:t>38</a:t>
            </a:fld>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200" b="1" smtClean="0"/>
              <a:t>FY 2011-2012</a:t>
            </a:r>
            <a:br>
              <a:rPr lang="en-US" sz="3200" b="1" smtClean="0"/>
            </a:br>
            <a:r>
              <a:rPr lang="en-US" sz="3200" b="1" smtClean="0"/>
              <a:t>General Fund Revenue Overview</a:t>
            </a:r>
            <a:endParaRPr lang="en-US" sz="3200" smtClean="0"/>
          </a:p>
        </p:txBody>
      </p:sp>
      <p:sp>
        <p:nvSpPr>
          <p:cNvPr id="61443" name="Content Placeholder 2"/>
          <p:cNvSpPr>
            <a:spLocks noGrp="1"/>
          </p:cNvSpPr>
          <p:nvPr>
            <p:ph idx="1"/>
          </p:nvPr>
        </p:nvSpPr>
        <p:spPr/>
        <p:txBody>
          <a:bodyPr/>
          <a:lstStyle/>
          <a:p>
            <a:r>
              <a:rPr lang="en-US" smtClean="0"/>
              <a:t>$2,223,000 or 2.3% increase</a:t>
            </a:r>
          </a:p>
          <a:p>
            <a:pPr lvl="1"/>
            <a:r>
              <a:rPr lang="en-US" sz="2200" smtClean="0"/>
              <a:t>Property Taxes increase $1,479,000</a:t>
            </a:r>
          </a:p>
          <a:p>
            <a:pPr lvl="1"/>
            <a:r>
              <a:rPr lang="en-US" sz="2200" smtClean="0"/>
              <a:t>Franchise Fees increase $240,000</a:t>
            </a:r>
          </a:p>
          <a:p>
            <a:pPr lvl="1"/>
            <a:r>
              <a:rPr lang="en-US" sz="2200" smtClean="0"/>
              <a:t>Sales Tax decrease ($801,000)</a:t>
            </a:r>
          </a:p>
          <a:p>
            <a:pPr lvl="1"/>
            <a:r>
              <a:rPr lang="en-US" sz="2200" smtClean="0"/>
              <a:t>License and Permits $119,000 – </a:t>
            </a:r>
            <a:r>
              <a:rPr lang="en-US" sz="1600" smtClean="0"/>
              <a:t>fee increase</a:t>
            </a:r>
            <a:endParaRPr lang="en-US" sz="2000" smtClean="0"/>
          </a:p>
          <a:p>
            <a:pPr lvl="1"/>
            <a:r>
              <a:rPr lang="en-US" sz="2200" smtClean="0"/>
              <a:t>Recreation and Leisure $168,000</a:t>
            </a:r>
          </a:p>
          <a:p>
            <a:pPr lvl="1"/>
            <a:r>
              <a:rPr lang="en-US" sz="2200" smtClean="0"/>
              <a:t>General &amp; Administrative (G&amp;A) increases $835,000 </a:t>
            </a:r>
            <a:r>
              <a:rPr lang="en-US" sz="2400" smtClean="0"/>
              <a:t>– </a:t>
            </a:r>
            <a:r>
              <a:rPr lang="en-US" sz="1800" smtClean="0"/>
              <a:t>includes $1.1M in “Drainage Fee Operating Support”</a:t>
            </a:r>
          </a:p>
          <a:p>
            <a:pPr lvl="1"/>
            <a:r>
              <a:rPr lang="en-US" sz="2200" smtClean="0"/>
              <a:t>Remaining Revenues $182,000 </a:t>
            </a:r>
            <a:r>
              <a:rPr lang="en-US" sz="2400" smtClean="0"/>
              <a:t>- </a:t>
            </a:r>
            <a:r>
              <a:rPr lang="en-US" sz="1800" smtClean="0"/>
              <a:t>ambulance fee increase</a:t>
            </a:r>
            <a:endParaRPr lang="en-US" sz="2000" smtClean="0"/>
          </a:p>
        </p:txBody>
      </p:sp>
      <p:sp>
        <p:nvSpPr>
          <p:cNvPr id="61444" name="Rectangle 8"/>
          <p:cNvSpPr>
            <a:spLocks noGrp="1" noChangeArrowheads="1"/>
          </p:cNvSpPr>
          <p:nvPr>
            <p:ph type="sldNum" sz="quarter" idx="12"/>
          </p:nvPr>
        </p:nvSpPr>
        <p:spPr>
          <a:noFill/>
        </p:spPr>
        <p:txBody>
          <a:bodyPr/>
          <a:lstStyle/>
          <a:p>
            <a:fld id="{92010B58-944E-445F-B25F-695D5A329A8F}" type="slidenum">
              <a:rPr lang="en-US" smtClean="0"/>
              <a:pPr/>
              <a:t>39</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74675" y="-76200"/>
            <a:ext cx="8001000" cy="1216025"/>
          </a:xfrm>
        </p:spPr>
        <p:txBody>
          <a:bodyPr anchor="ctr"/>
          <a:lstStyle/>
          <a:p>
            <a:r>
              <a:rPr lang="en-US" b="1" i="1" smtClean="0">
                <a:latin typeface="Verdana" pitchFamily="34" charset="0"/>
              </a:rPr>
              <a:t>Keeping the Focus</a:t>
            </a:r>
          </a:p>
        </p:txBody>
      </p:sp>
      <p:sp>
        <p:nvSpPr>
          <p:cNvPr id="25603" name="Content Placeholder 2"/>
          <p:cNvSpPr>
            <a:spLocks noGrp="1"/>
          </p:cNvSpPr>
          <p:nvPr>
            <p:ph idx="4294967295"/>
          </p:nvPr>
        </p:nvSpPr>
        <p:spPr>
          <a:xfrm>
            <a:off x="228600" y="1066800"/>
            <a:ext cx="6324600" cy="4800600"/>
          </a:xfrm>
        </p:spPr>
        <p:txBody>
          <a:bodyPr/>
          <a:lstStyle/>
          <a:p>
            <a:pPr marL="342900" indent="-228600"/>
            <a:r>
              <a:rPr lang="en-US" sz="2400" smtClean="0">
                <a:latin typeface="Verdana" pitchFamily="34" charset="0"/>
              </a:rPr>
              <a:t>The City of Richardson’s strong bond rating position and fiscal management success has been focused with a </a:t>
            </a:r>
            <a:r>
              <a:rPr lang="en-US" sz="2400" b="1" smtClean="0">
                <a:latin typeface="Verdana" pitchFamily="34" charset="0"/>
              </a:rPr>
              <a:t>Goals-Driven Budget process </a:t>
            </a:r>
            <a:r>
              <a:rPr lang="en-US" sz="2400" smtClean="0">
                <a:latin typeface="Verdana" pitchFamily="34" charset="0"/>
              </a:rPr>
              <a:t>and the continued adherence to the our financial policies.</a:t>
            </a:r>
          </a:p>
          <a:p>
            <a:pPr marL="639763" lvl="1" indent="-228600"/>
            <a:r>
              <a:rPr lang="en-US" sz="2000" smtClean="0">
                <a:latin typeface="Verdana" pitchFamily="34" charset="0"/>
              </a:rPr>
              <a:t>As examples, staffing and resource levels in Police, Fire, Code/Neighborhood Services, Parks &amp; Recreation, Communications, Convention &amp; Visitors Services, Information Technology Services, and Capital Engineering are directly related to recent policy direction by the City Council.</a:t>
            </a:r>
          </a:p>
          <a:p>
            <a:pPr marL="342900" indent="-228600"/>
            <a:endParaRPr lang="en-US" sz="2400" smtClean="0">
              <a:latin typeface="Verdana" pitchFamily="34" charset="0"/>
            </a:endParaRPr>
          </a:p>
        </p:txBody>
      </p:sp>
      <p:pic>
        <p:nvPicPr>
          <p:cNvPr id="11269" name="Picture 2"/>
          <p:cNvPicPr>
            <a:picLocks noChangeAspect="1" noChangeArrowheads="1"/>
          </p:cNvPicPr>
          <p:nvPr/>
        </p:nvPicPr>
        <p:blipFill>
          <a:blip r:embed="rId2" cstate="print"/>
          <a:srcRect l="2667" t="2365" r="15523"/>
          <a:stretch>
            <a:fillRect/>
          </a:stretch>
        </p:blipFill>
        <p:spPr bwMode="auto">
          <a:xfrm>
            <a:off x="6424613" y="2087563"/>
            <a:ext cx="2338387" cy="2789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5605" name="AutoShape 7"/>
          <p:cNvSpPr>
            <a:spLocks noChangeArrowheads="1"/>
          </p:cNvSpPr>
          <p:nvPr/>
        </p:nvSpPr>
        <p:spPr bwMode="auto">
          <a:xfrm>
            <a:off x="685800" y="8382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25606" name="Rectangle 8"/>
          <p:cNvSpPr>
            <a:spLocks noGrp="1" noChangeArrowheads="1"/>
          </p:cNvSpPr>
          <p:nvPr>
            <p:ph type="sldNum" sz="quarter" idx="12"/>
          </p:nvPr>
        </p:nvSpPr>
        <p:spPr>
          <a:xfrm>
            <a:off x="6553200" y="6245225"/>
            <a:ext cx="1981200" cy="476250"/>
          </a:xfrm>
          <a:noFill/>
        </p:spPr>
        <p:txBody>
          <a:bodyPr/>
          <a:lstStyle/>
          <a:p>
            <a:fld id="{FA534157-1D07-4279-95F0-AB589348B634}"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p>
        </p:txBody>
      </p:sp>
      <p:sp>
        <p:nvSpPr>
          <p:cNvPr id="62467" name="Content Placeholder 2"/>
          <p:cNvSpPr>
            <a:spLocks noGrp="1"/>
          </p:cNvSpPr>
          <p:nvPr>
            <p:ph idx="1"/>
          </p:nvPr>
        </p:nvSpPr>
        <p:spPr>
          <a:xfrm>
            <a:off x="566738" y="2971800"/>
            <a:ext cx="8001000" cy="3048000"/>
          </a:xfrm>
        </p:spPr>
        <p:txBody>
          <a:bodyPr/>
          <a:lstStyle/>
          <a:p>
            <a:pPr marL="0" indent="0" algn="ctr">
              <a:buFont typeface="Wingdings" pitchFamily="2" charset="2"/>
              <a:buNone/>
            </a:pPr>
            <a:r>
              <a:rPr lang="en-US" sz="3600" b="1" smtClean="0"/>
              <a:t>2011 Property Tax Analysis</a:t>
            </a:r>
          </a:p>
        </p:txBody>
      </p:sp>
      <p:sp>
        <p:nvSpPr>
          <p:cNvPr id="62468" name="Slide Number Placeholder 3"/>
          <p:cNvSpPr>
            <a:spLocks noGrp="1"/>
          </p:cNvSpPr>
          <p:nvPr>
            <p:ph type="sldNum" sz="quarter" idx="12"/>
          </p:nvPr>
        </p:nvSpPr>
        <p:spPr>
          <a:noFill/>
        </p:spPr>
        <p:txBody>
          <a:bodyPr/>
          <a:lstStyle/>
          <a:p>
            <a:fld id="{1AD85B3F-E0B9-460A-AE8A-7E5EDAD4A7D6}" type="slidenum">
              <a:rPr lang="en-US" smtClean="0"/>
              <a:pPr/>
              <a:t>40</a:t>
            </a:fld>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3600" b="1" smtClean="0"/>
              <a:t>2011 Certified Tax Roll Comparison</a:t>
            </a:r>
          </a:p>
        </p:txBody>
      </p:sp>
      <p:sp>
        <p:nvSpPr>
          <p:cNvPr id="63491" name="Slide Number Placeholder 3"/>
          <p:cNvSpPr>
            <a:spLocks noGrp="1"/>
          </p:cNvSpPr>
          <p:nvPr>
            <p:ph type="sldNum" sz="quarter" idx="12"/>
          </p:nvPr>
        </p:nvSpPr>
        <p:spPr>
          <a:noFill/>
        </p:spPr>
        <p:txBody>
          <a:bodyPr/>
          <a:lstStyle/>
          <a:p>
            <a:fld id="{3F19CB84-EBE3-4F83-9EB2-163B6CE6528C}" type="slidenum">
              <a:rPr lang="en-US" smtClean="0"/>
              <a:pPr/>
              <a:t>41</a:t>
            </a:fld>
            <a:endParaRPr lang="en-US" smtClean="0"/>
          </a:p>
        </p:txBody>
      </p:sp>
      <p:graphicFrame>
        <p:nvGraphicFramePr>
          <p:cNvPr id="3" name="Content Placeholder 2"/>
          <p:cNvGraphicFramePr>
            <a:graphicFrameLocks noGrp="1"/>
          </p:cNvGraphicFramePr>
          <p:nvPr>
            <p:ph idx="1"/>
          </p:nvPr>
        </p:nvGraphicFramePr>
        <p:xfrm>
          <a:off x="2895600" y="1676400"/>
          <a:ext cx="3048000" cy="4495800"/>
        </p:xfrm>
        <a:graphic>
          <a:graphicData uri="http://schemas.openxmlformats.org/drawingml/2006/table">
            <a:tbl>
              <a:tblPr/>
              <a:tblGrid>
                <a:gridCol w="1886513"/>
                <a:gridCol w="1161487"/>
              </a:tblGrid>
              <a:tr h="224790">
                <a:tc gridSpan="2">
                  <a:txBody>
                    <a:bodyPr/>
                    <a:lstStyle/>
                    <a:p>
                      <a:pPr marL="0" marR="0" algn="ctr">
                        <a:spcBef>
                          <a:spcPts val="0"/>
                        </a:spcBef>
                        <a:spcAft>
                          <a:spcPts val="0"/>
                        </a:spcAft>
                      </a:pPr>
                      <a:r>
                        <a:rPr lang="en-US" sz="1200" b="1" dirty="0">
                          <a:effectLst/>
                          <a:latin typeface="Times New Roman"/>
                          <a:ea typeface="Times New Roman"/>
                        </a:rPr>
                        <a:t>2011 Certified Tax Roll Comparisons</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790">
                <a:tc gridSpan="2">
                  <a:txBody>
                    <a:bodyPr/>
                    <a:lstStyle/>
                    <a:p>
                      <a:pPr marL="0" marR="0" algn="ctr">
                        <a:spcBef>
                          <a:spcPts val="0"/>
                        </a:spcBef>
                        <a:spcAft>
                          <a:spcPts val="0"/>
                        </a:spcAft>
                      </a:pPr>
                      <a:r>
                        <a:rPr lang="en-US" sz="1200" b="1" dirty="0">
                          <a:effectLst/>
                          <a:latin typeface="Times New Roman"/>
                          <a:ea typeface="Times New Roman"/>
                        </a:rPr>
                        <a:t>August 2011</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790">
                <a:tc>
                  <a:txBody>
                    <a:bodyPr/>
                    <a:lstStyle/>
                    <a:p>
                      <a:pPr marL="0" marR="0">
                        <a:spcBef>
                          <a:spcPts val="0"/>
                        </a:spcBef>
                        <a:spcAft>
                          <a:spcPts val="0"/>
                        </a:spcAft>
                      </a:pPr>
                      <a:r>
                        <a:rPr lang="en-US" sz="1200" b="1" dirty="0">
                          <a:effectLst/>
                          <a:latin typeface="Times New Roman"/>
                          <a:ea typeface="Times New Roman"/>
                        </a:rPr>
                        <a:t>Entity</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 Change</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Arlington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3.4%</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Allen</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2.7%</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Fort Worth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2.6%</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Frisco</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2.6%</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Grand Prairie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Arial"/>
                          <a:ea typeface="Times New Roman"/>
                        </a:rPr>
                        <a:t>1.7%</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Collin County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1.4%</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Plano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1.0%</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b="1" dirty="0">
                          <a:effectLst/>
                          <a:latin typeface="Arial"/>
                          <a:ea typeface="Times New Roman"/>
                        </a:rPr>
                        <a:t>Richardson (</a:t>
                      </a:r>
                      <a:r>
                        <a:rPr lang="en-US" sz="1200" b="1" dirty="0" err="1">
                          <a:effectLst/>
                          <a:latin typeface="Arial"/>
                          <a:ea typeface="Times New Roman"/>
                        </a:rPr>
                        <a:t>CCAD</a:t>
                      </a:r>
                      <a:r>
                        <a:rPr lang="en-US" sz="1200" b="1" dirty="0">
                          <a:effectLst/>
                          <a:latin typeface="Arial"/>
                          <a:ea typeface="Times New Roman"/>
                        </a:rPr>
                        <a:t>)</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Arial"/>
                          <a:ea typeface="Times New Roman"/>
                        </a:rPr>
                        <a:t>1.0%</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McKinney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0.8%</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b="1">
                          <a:effectLst/>
                          <a:latin typeface="Arial"/>
                          <a:ea typeface="Times New Roman"/>
                        </a:rPr>
                        <a:t>Richardson (Total)</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Arial"/>
                          <a:ea typeface="Times New Roman"/>
                        </a:rPr>
                        <a:t>0.4%</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b="1" dirty="0">
                          <a:effectLst/>
                          <a:latin typeface="Arial"/>
                          <a:ea typeface="Times New Roman"/>
                        </a:rPr>
                        <a:t>Richardson (</a:t>
                      </a:r>
                      <a:r>
                        <a:rPr lang="en-US" sz="1200" b="1" dirty="0" err="1">
                          <a:effectLst/>
                          <a:latin typeface="Arial"/>
                          <a:ea typeface="Times New Roman"/>
                        </a:rPr>
                        <a:t>DCAD</a:t>
                      </a:r>
                      <a:r>
                        <a:rPr lang="en-US" sz="1200" b="1" dirty="0">
                          <a:effectLst/>
                          <a:latin typeface="Arial"/>
                          <a:ea typeface="Times New Roman"/>
                        </a:rPr>
                        <a:t>)</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Arial"/>
                          <a:ea typeface="Times New Roman"/>
                        </a:rPr>
                        <a:t>0.0%</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Carrollton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-0.3%</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Irving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-1.5%</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Dallas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-1.6%</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Mesquite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-1.6%</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Dallas County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Arial"/>
                          <a:ea typeface="Times New Roman"/>
                        </a:rPr>
                        <a:t>-1.7%</a:t>
                      </a:r>
                      <a:endParaRPr lang="en-US" sz="180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0">
                <a:tc>
                  <a:txBody>
                    <a:bodyPr/>
                    <a:lstStyle/>
                    <a:p>
                      <a:pPr marL="0" marR="0">
                        <a:spcBef>
                          <a:spcPts val="0"/>
                        </a:spcBef>
                        <a:spcAft>
                          <a:spcPts val="0"/>
                        </a:spcAft>
                      </a:pPr>
                      <a:r>
                        <a:rPr lang="en-US" sz="1200" dirty="0">
                          <a:effectLst/>
                          <a:latin typeface="Arial"/>
                          <a:ea typeface="Times New Roman"/>
                        </a:rPr>
                        <a:t>Garland </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Arial"/>
                          <a:ea typeface="Times New Roman"/>
                        </a:rPr>
                        <a:t>-2.2%</a:t>
                      </a:r>
                      <a:endParaRPr lang="en-US" sz="18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b="1" smtClean="0">
                <a:solidFill>
                  <a:schemeClr val="tx1"/>
                </a:solidFill>
              </a:rPr>
              <a:t>Tax Parcel Reappraisals</a:t>
            </a:r>
          </a:p>
        </p:txBody>
      </p:sp>
      <p:sp>
        <p:nvSpPr>
          <p:cNvPr id="64515" name="Rectangle 9"/>
          <p:cNvSpPr>
            <a:spLocks noGrp="1" noChangeArrowheads="1"/>
          </p:cNvSpPr>
          <p:nvPr>
            <p:ph type="body" idx="1"/>
          </p:nvPr>
        </p:nvSpPr>
        <p:spPr>
          <a:xfrm>
            <a:off x="566738" y="4876800"/>
            <a:ext cx="8001000" cy="533400"/>
          </a:xfrm>
        </p:spPr>
        <p:txBody>
          <a:bodyPr/>
          <a:lstStyle/>
          <a:p>
            <a:pPr eaLnBrk="1" hangingPunct="1">
              <a:lnSpc>
                <a:spcPct val="90000"/>
              </a:lnSpc>
            </a:pPr>
            <a:r>
              <a:rPr lang="en-US" sz="2100" smtClean="0"/>
              <a:t>CCAD reappraises 100% of all property every year</a:t>
            </a:r>
          </a:p>
        </p:txBody>
      </p:sp>
      <p:graphicFrame>
        <p:nvGraphicFramePr>
          <p:cNvPr id="6" name="Table 5"/>
          <p:cNvGraphicFramePr>
            <a:graphicFrameLocks noGrp="1"/>
          </p:cNvGraphicFramePr>
          <p:nvPr/>
        </p:nvGraphicFramePr>
        <p:xfrm>
          <a:off x="1371600" y="1981200"/>
          <a:ext cx="6172200" cy="2438400"/>
        </p:xfrm>
        <a:graphic>
          <a:graphicData uri="http://schemas.openxmlformats.org/drawingml/2006/table">
            <a:tbl>
              <a:tblPr/>
              <a:tblGrid>
                <a:gridCol w="1920214"/>
                <a:gridCol w="1372237"/>
                <a:gridCol w="1444460"/>
                <a:gridCol w="1435289"/>
              </a:tblGrid>
              <a:tr h="406400">
                <a:tc gridSpan="4">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DCAD </a:t>
                      </a:r>
                      <a:r>
                        <a:rPr lang="en-US" sz="1800" b="1" dirty="0" smtClean="0">
                          <a:latin typeface="Times New Roman" pitchFamily="18" charset="0"/>
                          <a:ea typeface="Times New Roman"/>
                          <a:cs typeface="Times New Roman" pitchFamily="18" charset="0"/>
                        </a:rPr>
                        <a:t>2011 </a:t>
                      </a:r>
                      <a:r>
                        <a:rPr lang="en-US" sz="1800" b="1" dirty="0">
                          <a:latin typeface="Times New Roman" pitchFamily="18" charset="0"/>
                          <a:ea typeface="Times New Roman"/>
                          <a:cs typeface="Times New Roman" pitchFamily="18" charset="0"/>
                        </a:rPr>
                        <a:t>Tax Roll – Percent of Parcels Reappraised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a:txBody>
                    <a:bodyPr/>
                    <a:lstStyle/>
                    <a:p>
                      <a:pPr marL="0" marR="0" algn="ctr">
                        <a:spcBef>
                          <a:spcPts val="0"/>
                        </a:spcBef>
                        <a:spcAft>
                          <a:spcPts val="0"/>
                        </a:spcAft>
                      </a:pP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2009</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2010</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Times New Roman" pitchFamily="18" charset="0"/>
                          <a:ea typeface="Times New Roman"/>
                          <a:cs typeface="Times New Roman" pitchFamily="18" charset="0"/>
                        </a:rPr>
                        <a:t>2011</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Residential</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200" dirty="0">
                          <a:solidFill>
                            <a:schemeClr val="tx1"/>
                          </a:solidFill>
                          <a:latin typeface="Times New Roman" pitchFamily="18" charset="0"/>
                          <a:ea typeface="Times New Roman"/>
                          <a:cs typeface="Times New Roman"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Commercial</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200" dirty="0">
                          <a:solidFill>
                            <a:schemeClr val="tx1"/>
                          </a:solidFill>
                          <a:latin typeface="Times New Roman" pitchFamily="18" charset="0"/>
                          <a:ea typeface="Times New Roman"/>
                          <a:cs typeface="Times New Roman"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BPP</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200" dirty="0">
                          <a:solidFill>
                            <a:schemeClr val="tx1"/>
                          </a:solidFill>
                          <a:latin typeface="Times New Roman" pitchFamily="18" charset="0"/>
                          <a:ea typeface="Times New Roman"/>
                          <a:cs typeface="Times New Roman"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gn="ctr">
                        <a:spcBef>
                          <a:spcPts val="0"/>
                        </a:spcBef>
                        <a:spcAft>
                          <a:spcPts val="0"/>
                        </a:spcAft>
                      </a:pPr>
                      <a:r>
                        <a:rPr lang="en-US" sz="1800" b="1" dirty="0">
                          <a:latin typeface="Times New Roman" pitchFamily="18" charset="0"/>
                          <a:ea typeface="Times New Roman"/>
                          <a:cs typeface="Times New Roman" pitchFamily="18" charset="0"/>
                        </a:rPr>
                        <a:t>All</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pitchFamily="18" charset="0"/>
                          <a:ea typeface="Times New Roman"/>
                          <a:cs typeface="Times New Roman"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200" dirty="0">
                          <a:solidFill>
                            <a:schemeClr val="tx1"/>
                          </a:solidFill>
                          <a:latin typeface="Times New Roman" pitchFamily="18" charset="0"/>
                          <a:ea typeface="Times New Roman"/>
                          <a:cs typeface="Times New Roman"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4550" name="Rectangle 8"/>
          <p:cNvSpPr>
            <a:spLocks noGrp="1" noChangeArrowheads="1"/>
          </p:cNvSpPr>
          <p:nvPr>
            <p:ph type="sldNum" sz="quarter" idx="12"/>
          </p:nvPr>
        </p:nvSpPr>
        <p:spPr>
          <a:noFill/>
        </p:spPr>
        <p:txBody>
          <a:bodyPr/>
          <a:lstStyle/>
          <a:p>
            <a:fld id="{FFDF9B32-7EB7-4556-AFC0-EE08725A9AD8}"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3600" b="1" smtClean="0"/>
              <a:t>Property Tax Revenue</a:t>
            </a:r>
          </a:p>
        </p:txBody>
      </p:sp>
      <p:graphicFrame>
        <p:nvGraphicFramePr>
          <p:cNvPr id="5" name="Content Placeholder 4"/>
          <p:cNvGraphicFramePr>
            <a:graphicFrameLocks noGrp="1"/>
          </p:cNvGraphicFramePr>
          <p:nvPr>
            <p:ph idx="1"/>
          </p:nvPr>
        </p:nvGraphicFramePr>
        <p:xfrm>
          <a:off x="762000" y="2590800"/>
          <a:ext cx="7772400" cy="2438400"/>
        </p:xfrm>
        <a:graphic>
          <a:graphicData uri="http://schemas.openxmlformats.org/drawingml/2006/table">
            <a:tbl>
              <a:tblPr/>
              <a:tblGrid>
                <a:gridCol w="3058222"/>
                <a:gridCol w="1669938"/>
                <a:gridCol w="1566066"/>
                <a:gridCol w="1478175"/>
              </a:tblGrid>
              <a:tr h="510364">
                <a:tc gridSpan="4">
                  <a:txBody>
                    <a:bodyPr/>
                    <a:lstStyle/>
                    <a:p>
                      <a:pPr marL="0" marR="0" algn="ctr">
                        <a:spcBef>
                          <a:spcPts val="0"/>
                        </a:spcBef>
                        <a:spcAft>
                          <a:spcPts val="0"/>
                        </a:spcAft>
                      </a:pPr>
                      <a:r>
                        <a:rPr lang="en-US" sz="1400" b="1" dirty="0">
                          <a:effectLst/>
                          <a:latin typeface="Times New Roman"/>
                          <a:ea typeface="Times New Roman"/>
                        </a:rPr>
                        <a:t>Property Tax Revenue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1339">
                <a:tc>
                  <a:txBody>
                    <a:bodyPr/>
                    <a:lstStyle/>
                    <a:p>
                      <a:pPr marL="0" marR="0">
                        <a:spcBef>
                          <a:spcPts val="0"/>
                        </a:spcBef>
                        <a:spcAft>
                          <a:spcPts val="0"/>
                        </a:spcAft>
                      </a:pPr>
                      <a:r>
                        <a:rPr lang="en-US" sz="1400" b="1" dirty="0">
                          <a:effectLst/>
                          <a:latin typeface="Times New Roman"/>
                          <a:ea typeface="Times New Roman"/>
                        </a:rPr>
                        <a:t>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Budget</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Estimated</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Budget</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39">
                <a:tc>
                  <a:txBody>
                    <a:bodyPr/>
                    <a:lstStyle/>
                    <a:p>
                      <a:pPr marL="0" marR="0">
                        <a:spcBef>
                          <a:spcPts val="0"/>
                        </a:spcBef>
                        <a:spcAft>
                          <a:spcPts val="0"/>
                        </a:spcAft>
                      </a:pPr>
                      <a:r>
                        <a:rPr lang="en-US" sz="1400" b="1" dirty="0">
                          <a:effectLst/>
                          <a:latin typeface="Times New Roman"/>
                          <a:ea typeface="Times New Roman"/>
                        </a:rPr>
                        <a:t>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2010-2011</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Times New Roman"/>
                          <a:ea typeface="Times New Roman"/>
                        </a:rPr>
                        <a:t>2010-2011</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effectLst/>
                          <a:latin typeface="Times New Roman"/>
                          <a:ea typeface="Times New Roman"/>
                        </a:rPr>
                        <a:t>2011-2012</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39">
                <a:tc>
                  <a:txBody>
                    <a:bodyPr/>
                    <a:lstStyle/>
                    <a:p>
                      <a:pPr marL="0" marR="0">
                        <a:spcBef>
                          <a:spcPts val="0"/>
                        </a:spcBef>
                        <a:spcAft>
                          <a:spcPts val="0"/>
                        </a:spcAft>
                      </a:pPr>
                      <a:r>
                        <a:rPr lang="en-US" sz="1400" b="1" dirty="0">
                          <a:effectLst/>
                          <a:latin typeface="Times New Roman"/>
                          <a:ea typeface="Times New Roman"/>
                        </a:rPr>
                        <a:t>Certified Assessed Value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$9,711,158,368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$9,711,158,369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$9,746,482,430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39">
                <a:tc>
                  <a:txBody>
                    <a:bodyPr/>
                    <a:lstStyle/>
                    <a:p>
                      <a:pPr marL="0" marR="0">
                        <a:spcBef>
                          <a:spcPts val="0"/>
                        </a:spcBef>
                        <a:spcAft>
                          <a:spcPts val="0"/>
                        </a:spcAft>
                      </a:pPr>
                      <a:r>
                        <a:rPr lang="en-US" sz="1400" b="1" dirty="0">
                          <a:effectLst/>
                          <a:latin typeface="Times New Roman"/>
                          <a:ea typeface="Times New Roman"/>
                        </a:rPr>
                        <a:t>Operations &amp; Maintenance (GF)</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$35,180,870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$34,751,097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$35,419,257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39">
                <a:tc>
                  <a:txBody>
                    <a:bodyPr/>
                    <a:lstStyle/>
                    <a:p>
                      <a:pPr marL="0" marR="0">
                        <a:spcBef>
                          <a:spcPts val="0"/>
                        </a:spcBef>
                        <a:spcAft>
                          <a:spcPts val="0"/>
                        </a:spcAft>
                      </a:pPr>
                      <a:r>
                        <a:rPr lang="en-US" sz="1400" b="1" dirty="0">
                          <a:effectLst/>
                          <a:latin typeface="Times New Roman"/>
                          <a:ea typeface="Times New Roman"/>
                        </a:rPr>
                        <a:t>Debt Service (DS)</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$26,409,167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$26,071,130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$26,588,118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39">
                <a:tc>
                  <a:txBody>
                    <a:bodyPr/>
                    <a:lstStyle/>
                    <a:p>
                      <a:pPr marL="0" marR="0">
                        <a:spcBef>
                          <a:spcPts val="0"/>
                        </a:spcBef>
                        <a:spcAft>
                          <a:spcPts val="0"/>
                        </a:spcAft>
                      </a:pPr>
                      <a:r>
                        <a:rPr lang="en-US" sz="1400" b="1" dirty="0">
                          <a:effectLst/>
                          <a:latin typeface="Times New Roman"/>
                          <a:ea typeface="Times New Roman"/>
                        </a:rPr>
                        <a:t>Total</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$61,590,037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$60,822,227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$62,007,375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78" name="Slide Number Placeholder 3"/>
          <p:cNvSpPr>
            <a:spLocks noGrp="1"/>
          </p:cNvSpPr>
          <p:nvPr>
            <p:ph type="sldNum" sz="quarter" idx="12"/>
          </p:nvPr>
        </p:nvSpPr>
        <p:spPr>
          <a:noFill/>
        </p:spPr>
        <p:txBody>
          <a:bodyPr/>
          <a:lstStyle/>
          <a:p>
            <a:fld id="{1A2FAE03-F7CF-47BA-B841-D9E551C102D7}" type="slidenum">
              <a:rPr lang="en-US" smtClean="0"/>
              <a:pPr/>
              <a:t>43</a:t>
            </a:fld>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smtClean="0"/>
              <a:t>Assessed Valuation</a:t>
            </a:r>
          </a:p>
        </p:txBody>
      </p:sp>
      <p:sp>
        <p:nvSpPr>
          <p:cNvPr id="66563" name="Slide Number Placeholder 3"/>
          <p:cNvSpPr>
            <a:spLocks noGrp="1"/>
          </p:cNvSpPr>
          <p:nvPr>
            <p:ph type="sldNum" sz="quarter" idx="12"/>
          </p:nvPr>
        </p:nvSpPr>
        <p:spPr>
          <a:noFill/>
        </p:spPr>
        <p:txBody>
          <a:bodyPr/>
          <a:lstStyle/>
          <a:p>
            <a:fld id="{8ACED813-7848-4D4B-BBDD-84C642EDFD83}" type="slidenum">
              <a:rPr lang="en-US" smtClean="0"/>
              <a:pPr/>
              <a:t>44</a:t>
            </a:fld>
            <a:endParaRPr lang="en-US" smtClean="0"/>
          </a:p>
        </p:txBody>
      </p:sp>
      <p:sp>
        <p:nvSpPr>
          <p:cNvPr id="66564" name="Content Placeholder 5"/>
          <p:cNvSpPr>
            <a:spLocks noGrp="1"/>
          </p:cNvSpPr>
          <p:nvPr>
            <p:ph idx="1"/>
          </p:nvPr>
        </p:nvSpPr>
        <p:spPr/>
        <p:txBody>
          <a:bodyPr/>
          <a:lstStyle/>
          <a:p>
            <a:r>
              <a:rPr lang="en-US" sz="1600" smtClean="0"/>
              <a:t>Total assessed valuation assumes a 0.4% increase in certified assessed valuation plus $81.7 Million of “Values in Dispute”, that could be added to the certified roll once the cases have been finalized and allows for deduction of the Tax Increment Finance District values of $65.7 million</a:t>
            </a:r>
          </a:p>
          <a:p>
            <a:endParaRPr lang="en-US" smtClean="0"/>
          </a:p>
        </p:txBody>
      </p:sp>
      <p:graphicFrame>
        <p:nvGraphicFramePr>
          <p:cNvPr id="7" name="Content Placeholder 4"/>
          <p:cNvGraphicFramePr>
            <a:graphicFrameLocks/>
          </p:cNvGraphicFramePr>
          <p:nvPr/>
        </p:nvGraphicFramePr>
        <p:xfrm>
          <a:off x="533400" y="2895600"/>
          <a:ext cx="7924800" cy="1112838"/>
        </p:xfrm>
        <a:graphic>
          <a:graphicData uri="http://schemas.openxmlformats.org/drawingml/2006/table">
            <a:tbl>
              <a:tblPr/>
              <a:tblGrid>
                <a:gridCol w="2614152"/>
                <a:gridCol w="1700243"/>
                <a:gridCol w="1700243"/>
                <a:gridCol w="1910163"/>
              </a:tblGrid>
              <a:tr h="228665">
                <a:tc>
                  <a:txBody>
                    <a:bodyPr/>
                    <a:lstStyle/>
                    <a:p>
                      <a:pPr marL="0" marR="0">
                        <a:spcBef>
                          <a:spcPts val="0"/>
                        </a:spcBef>
                        <a:spcAft>
                          <a:spcPts val="0"/>
                        </a:spcAft>
                      </a:pPr>
                      <a:r>
                        <a:rPr lang="en-US" sz="1400" dirty="0">
                          <a:effectLst/>
                          <a:latin typeface="Times New Roman"/>
                          <a:ea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2010</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2011</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 Difference</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21">
                <a:tc>
                  <a:txBody>
                    <a:bodyPr/>
                    <a:lstStyle/>
                    <a:p>
                      <a:pPr marL="0" marR="0">
                        <a:spcBef>
                          <a:spcPts val="0"/>
                        </a:spcBef>
                        <a:spcAft>
                          <a:spcPts val="0"/>
                        </a:spcAft>
                      </a:pPr>
                      <a:r>
                        <a:rPr lang="en-US" sz="1400" b="1" dirty="0">
                          <a:effectLst/>
                          <a:latin typeface="Times New Roman"/>
                          <a:ea typeface="Times New Roman"/>
                        </a:rPr>
                        <a:t>Certified</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$9,711,158,368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$9,746,482,430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0.4%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21">
                <a:tc>
                  <a:txBody>
                    <a:bodyPr/>
                    <a:lstStyle/>
                    <a:p>
                      <a:pPr marL="0" marR="0">
                        <a:spcBef>
                          <a:spcPts val="0"/>
                        </a:spcBef>
                        <a:spcAft>
                          <a:spcPts val="0"/>
                        </a:spcAft>
                      </a:pPr>
                      <a:r>
                        <a:rPr lang="en-US" sz="1400" b="1" dirty="0">
                          <a:effectLst/>
                          <a:latin typeface="Times New Roman"/>
                          <a:ea typeface="Times New Roman"/>
                        </a:rPr>
                        <a:t>Values In Dispute</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$20,185,613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$81,652,836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Times New Roman"/>
                          <a:ea typeface="Times New Roman"/>
                        </a:rPr>
                        <a:t>305.0%</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21">
                <a:tc>
                  <a:txBody>
                    <a:bodyPr/>
                    <a:lstStyle/>
                    <a:p>
                      <a:pPr marL="0" marR="0">
                        <a:spcBef>
                          <a:spcPts val="0"/>
                        </a:spcBef>
                        <a:spcAft>
                          <a:spcPts val="0"/>
                        </a:spcAft>
                      </a:pPr>
                      <a:r>
                        <a:rPr lang="en-US" sz="1400" b="1" dirty="0">
                          <a:effectLst/>
                          <a:latin typeface="Times New Roman"/>
                          <a:ea typeface="Times New Roman"/>
                        </a:rPr>
                        <a:t>TIF</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($34,568,816)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($65,654,139)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Times New Roman"/>
                          <a:ea typeface="Times New Roman"/>
                        </a:rPr>
                        <a:t>90.0%</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10">
                <a:tc>
                  <a:txBody>
                    <a:bodyPr/>
                    <a:lstStyle/>
                    <a:p>
                      <a:pPr marL="0" marR="0">
                        <a:spcBef>
                          <a:spcPts val="0"/>
                        </a:spcBef>
                        <a:spcAft>
                          <a:spcPts val="0"/>
                        </a:spcAft>
                      </a:pPr>
                      <a:r>
                        <a:rPr lang="en-US" sz="1400" b="1" dirty="0">
                          <a:effectLst/>
                          <a:latin typeface="Times New Roman"/>
                          <a:ea typeface="Times New Roman"/>
                        </a:rPr>
                        <a:t>Total Taxable Value</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$9,696,775,165</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Times New Roman"/>
                          <a:ea typeface="Times New Roman"/>
                        </a:rPr>
                        <a:t>$9,762,481,127</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effectLst/>
                          <a:latin typeface="Times New Roman"/>
                          <a:ea typeface="Times New Roman"/>
                        </a:rPr>
                        <a:t>1.0%</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57200" y="4313238"/>
          <a:ext cx="8077200" cy="1325562"/>
        </p:xfrm>
        <a:graphic>
          <a:graphicData uri="http://schemas.openxmlformats.org/drawingml/2006/table">
            <a:tbl>
              <a:tblPr/>
              <a:tblGrid>
                <a:gridCol w="4125764"/>
                <a:gridCol w="2091936"/>
                <a:gridCol w="1859500"/>
              </a:tblGrid>
              <a:tr h="213360">
                <a:tc gridSpan="3">
                  <a:txBody>
                    <a:bodyPr/>
                    <a:lstStyle/>
                    <a:p>
                      <a:pPr marL="0" marR="0" algn="ctr">
                        <a:spcBef>
                          <a:spcPts val="0"/>
                        </a:spcBef>
                        <a:spcAft>
                          <a:spcPts val="0"/>
                        </a:spcAft>
                      </a:pPr>
                      <a:r>
                        <a:rPr lang="en-US" sz="1400" b="1" dirty="0">
                          <a:latin typeface="Times New Roman" pitchFamily="18" charset="0"/>
                          <a:ea typeface="Times New Roman"/>
                          <a:cs typeface="Times New Roman" pitchFamily="18" charset="0"/>
                        </a:rPr>
                        <a:t>Property Tax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1263">
                <a:tc>
                  <a:txBody>
                    <a:bodyPr/>
                    <a:lstStyle/>
                    <a:p>
                      <a:pPr marL="0" marR="0" algn="ctr">
                        <a:spcBef>
                          <a:spcPts val="0"/>
                        </a:spcBef>
                        <a:spcAft>
                          <a:spcPts val="0"/>
                        </a:spcAft>
                      </a:pP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pitchFamily="18" charset="0"/>
                          <a:ea typeface="Times New Roman"/>
                          <a:cs typeface="Times New Roman" pitchFamily="18" charset="0"/>
                        </a:rPr>
                        <a:t>2010-2011</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pitchFamily="18" charset="0"/>
                          <a:ea typeface="Times New Roman"/>
                          <a:cs typeface="Times New Roman" pitchFamily="18" charset="0"/>
                        </a:rPr>
                        <a:t>2011-2012</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2">
                <a:tc>
                  <a:txBody>
                    <a:bodyPr/>
                    <a:lstStyle/>
                    <a:p>
                      <a:pPr marL="0" marR="0" algn="l">
                        <a:spcBef>
                          <a:spcPts val="0"/>
                        </a:spcBef>
                        <a:spcAft>
                          <a:spcPts val="0"/>
                        </a:spcAft>
                      </a:pPr>
                      <a:r>
                        <a:rPr lang="en-US" sz="1400" b="0" dirty="0">
                          <a:latin typeface="Times New Roman" pitchFamily="18" charset="0"/>
                          <a:ea typeface="Times New Roman"/>
                          <a:cs typeface="Times New Roman" pitchFamily="18" charset="0"/>
                        </a:rPr>
                        <a:t>Operations &amp; Maintenance (O &amp; M)</a:t>
                      </a:r>
                      <a:endParaRPr lang="en-US" sz="1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latin typeface="Times New Roman" pitchFamily="18" charset="0"/>
                          <a:ea typeface="Times New Roman"/>
                          <a:cs typeface="Times New Roman" pitchFamily="18" charset="0"/>
                        </a:rPr>
                        <a:t>$0.36281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latin typeface="Times New Roman" pitchFamily="18" charset="0"/>
                          <a:ea typeface="Times New Roman"/>
                          <a:cs typeface="Times New Roman" pitchFamily="18" charset="0"/>
                        </a:rPr>
                        <a:t>$0.36281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8518">
                <a:tc>
                  <a:txBody>
                    <a:bodyPr/>
                    <a:lstStyle/>
                    <a:p>
                      <a:pPr marL="0" marR="0">
                        <a:spcBef>
                          <a:spcPts val="0"/>
                        </a:spcBef>
                        <a:spcAft>
                          <a:spcPts val="0"/>
                        </a:spcAft>
                      </a:pPr>
                      <a:r>
                        <a:rPr lang="en-US" sz="1400" dirty="0">
                          <a:latin typeface="Times New Roman" pitchFamily="18" charset="0"/>
                          <a:ea typeface="Times New Roman"/>
                          <a:cs typeface="Times New Roman" pitchFamily="18" charset="0"/>
                        </a:rPr>
                        <a:t>Debt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pitchFamily="18" charset="0"/>
                          <a:ea typeface="Times New Roman"/>
                          <a:cs typeface="Times New Roman" pitchFamily="18" charset="0"/>
                        </a:rPr>
                        <a:t>$0.27235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pitchFamily="18" charset="0"/>
                          <a:ea typeface="Times New Roman"/>
                          <a:cs typeface="Times New Roman" pitchFamily="18" charset="0"/>
                        </a:rPr>
                        <a:t>$0.27235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60">
                <a:tc>
                  <a:txBody>
                    <a:bodyPr/>
                    <a:lstStyle/>
                    <a:p>
                      <a:pPr marL="0" marR="0">
                        <a:spcBef>
                          <a:spcPts val="0"/>
                        </a:spcBef>
                        <a:spcAft>
                          <a:spcPts val="0"/>
                        </a:spcAft>
                      </a:pPr>
                      <a:r>
                        <a:rPr lang="en-US" sz="1400" dirty="0">
                          <a:latin typeface="Times New Roman" pitchFamily="18" charset="0"/>
                          <a:ea typeface="Times New Roman"/>
                          <a:cs typeface="Times New Roman"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pitchFamily="18" charset="0"/>
                          <a:ea typeface="Times New Roman"/>
                          <a:cs typeface="Times New Roman" pitchFamily="18" charset="0"/>
                        </a:rPr>
                        <a:t>$0.63516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pitchFamily="18" charset="0"/>
                          <a:ea typeface="Times New Roman"/>
                          <a:cs typeface="Times New Roman" pitchFamily="18" charset="0"/>
                        </a:rPr>
                        <a:t>$0.63516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43"/>
          <p:cNvSpPr>
            <a:spLocks noGrp="1" noChangeArrowheads="1"/>
          </p:cNvSpPr>
          <p:nvPr>
            <p:ph type="title"/>
          </p:nvPr>
        </p:nvSpPr>
        <p:spPr>
          <a:noFill/>
        </p:spPr>
        <p:txBody>
          <a:bodyPr/>
          <a:lstStyle/>
          <a:p>
            <a:pPr eaLnBrk="1" hangingPunct="1"/>
            <a:r>
              <a:rPr lang="en-US" b="1" smtClean="0"/>
              <a:t>Tax Rate Calculations</a:t>
            </a:r>
          </a:p>
        </p:txBody>
      </p:sp>
      <p:graphicFrame>
        <p:nvGraphicFramePr>
          <p:cNvPr id="5" name="Table 4"/>
          <p:cNvGraphicFramePr>
            <a:graphicFrameLocks noGrp="1"/>
          </p:cNvGraphicFramePr>
          <p:nvPr/>
        </p:nvGraphicFramePr>
        <p:xfrm>
          <a:off x="685800" y="1981200"/>
          <a:ext cx="7924800" cy="1600200"/>
        </p:xfrm>
        <a:graphic>
          <a:graphicData uri="http://schemas.openxmlformats.org/drawingml/2006/table">
            <a:tbl>
              <a:tblPr/>
              <a:tblGrid>
                <a:gridCol w="2319109"/>
                <a:gridCol w="1734513"/>
                <a:gridCol w="1850148"/>
                <a:gridCol w="2021029"/>
              </a:tblGrid>
              <a:tr h="320040">
                <a:tc gridSpan="4">
                  <a:txBody>
                    <a:bodyPr/>
                    <a:lstStyle/>
                    <a:p>
                      <a:pPr marL="0" marR="0" algn="ctr">
                        <a:spcBef>
                          <a:spcPts val="0"/>
                        </a:spcBef>
                        <a:spcAft>
                          <a:spcPts val="0"/>
                        </a:spcAft>
                      </a:pPr>
                      <a:r>
                        <a:rPr lang="en-US" sz="1600" b="1" dirty="0" smtClean="0">
                          <a:latin typeface="Times New Roman"/>
                          <a:ea typeface="Times New Roman"/>
                          <a:cs typeface="Times New Roman"/>
                        </a:rPr>
                        <a:t>2011-2012 </a:t>
                      </a:r>
                      <a:r>
                        <a:rPr lang="en-US" sz="1600" b="1" dirty="0">
                          <a:latin typeface="Times New Roman"/>
                          <a:ea typeface="Times New Roman"/>
                          <a:cs typeface="Times New Roman"/>
                        </a:rPr>
                        <a:t>Tax Rate Calculations</a:t>
                      </a:r>
                      <a:r>
                        <a:rPr lang="en-US" sz="1600" baseline="-25000" dirty="0">
                          <a:latin typeface="Times New Roman"/>
                          <a:ea typeface="Times New Roman"/>
                          <a:cs typeface="Times New Roman"/>
                        </a:rPr>
                        <a:t> </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0040">
                <a:tc>
                  <a:txBody>
                    <a:bodyPr/>
                    <a:lstStyle/>
                    <a:p>
                      <a:pPr marL="0" marR="0">
                        <a:spcBef>
                          <a:spcPts val="0"/>
                        </a:spcBef>
                        <a:spcAft>
                          <a:spcPts val="0"/>
                        </a:spcAft>
                      </a:pP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Rate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Difference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Revenue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marL="0" marR="0">
                        <a:spcBef>
                          <a:spcPts val="0"/>
                        </a:spcBef>
                        <a:spcAft>
                          <a:spcPts val="0"/>
                        </a:spcAft>
                      </a:pPr>
                      <a:r>
                        <a:rPr lang="en-US" sz="1600" b="1" dirty="0" smtClean="0">
                          <a:latin typeface="Times New Roman"/>
                          <a:ea typeface="Times New Roman"/>
                          <a:cs typeface="Times New Roman"/>
                        </a:rPr>
                        <a:t>2011-2012 </a:t>
                      </a:r>
                      <a:r>
                        <a:rPr lang="en-US" sz="1600" b="1" dirty="0">
                          <a:latin typeface="Times New Roman"/>
                          <a:ea typeface="Times New Roman"/>
                          <a:cs typeface="Times New Roman"/>
                        </a:rPr>
                        <a:t>Rate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$0.63516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marL="0" marR="0">
                        <a:spcBef>
                          <a:spcPts val="0"/>
                        </a:spcBef>
                        <a:spcAft>
                          <a:spcPts val="0"/>
                        </a:spcAft>
                      </a:pPr>
                      <a:r>
                        <a:rPr lang="en-US" sz="1600" b="1" dirty="0">
                          <a:latin typeface="Times New Roman"/>
                          <a:ea typeface="Times New Roman"/>
                          <a:cs typeface="Times New Roman"/>
                        </a:rPr>
                        <a:t>Rollback Rate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Arial Unicode MS"/>
                          <a:cs typeface="Times New Roman"/>
                        </a:rPr>
                        <a:t>$</a:t>
                      </a:r>
                      <a:r>
                        <a:rPr lang="en-US" sz="1600" dirty="0" smtClean="0">
                          <a:latin typeface="Times New Roman"/>
                          <a:ea typeface="Arial Unicode MS"/>
                          <a:cs typeface="Times New Roman"/>
                        </a:rPr>
                        <a:t>0.66589</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Arial Unicode MS"/>
                          <a:cs typeface="Times New Roman"/>
                        </a:rPr>
                        <a:t>$</a:t>
                      </a:r>
                      <a:r>
                        <a:rPr lang="en-US" sz="1600" dirty="0" smtClean="0">
                          <a:latin typeface="Times New Roman"/>
                          <a:ea typeface="Arial Unicode MS"/>
                          <a:cs typeface="Times New Roman"/>
                        </a:rPr>
                        <a:t>0.03073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Arial Unicode MS"/>
                          <a:cs typeface="Times New Roman"/>
                        </a:rPr>
                        <a:t>$3,000,010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marL="0" marR="0">
                        <a:spcBef>
                          <a:spcPts val="0"/>
                        </a:spcBef>
                        <a:spcAft>
                          <a:spcPts val="0"/>
                        </a:spcAft>
                      </a:pPr>
                      <a:r>
                        <a:rPr lang="en-US" sz="1600" b="1" dirty="0">
                          <a:latin typeface="Times New Roman"/>
                          <a:ea typeface="Times New Roman"/>
                          <a:cs typeface="Times New Roman"/>
                        </a:rPr>
                        <a:t>Effective Rate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Arial Unicode MS"/>
                          <a:cs typeface="Times New Roman"/>
                        </a:rPr>
                        <a:t>$</a:t>
                      </a:r>
                      <a:r>
                        <a:rPr lang="en-US" sz="1600" dirty="0" smtClean="0">
                          <a:latin typeface="Times New Roman"/>
                          <a:ea typeface="Arial Unicode MS"/>
                          <a:cs typeface="Times New Roman"/>
                        </a:rPr>
                        <a:t>0.63769</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Arial Unicode MS"/>
                          <a:cs typeface="Times New Roman"/>
                        </a:rPr>
                        <a:t>$0.00253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$246,991</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nvGraphicFramePr>
        <p:xfrm>
          <a:off x="609600" y="4343400"/>
          <a:ext cx="8077200" cy="1524000"/>
        </p:xfrm>
        <a:graphic>
          <a:graphicData uri="http://schemas.openxmlformats.org/drawingml/2006/table">
            <a:tbl>
              <a:tblPr/>
              <a:tblGrid>
                <a:gridCol w="2336434"/>
                <a:gridCol w="1747471"/>
                <a:gridCol w="1863969"/>
                <a:gridCol w="2129326"/>
              </a:tblGrid>
              <a:tr h="304800">
                <a:tc gridSpan="4">
                  <a:txBody>
                    <a:bodyPr/>
                    <a:lstStyle/>
                    <a:p>
                      <a:pPr marL="0" marR="0" algn="ctr">
                        <a:spcBef>
                          <a:spcPts val="0"/>
                        </a:spcBef>
                        <a:spcAft>
                          <a:spcPts val="0"/>
                        </a:spcAft>
                      </a:pPr>
                      <a:r>
                        <a:rPr lang="en-US" sz="1600" b="1" dirty="0">
                          <a:effectLst/>
                          <a:latin typeface="Times New Roman"/>
                          <a:ea typeface="Times New Roman"/>
                        </a:rPr>
                        <a:t>2010-2011 Tax Rate Calculations</a:t>
                      </a:r>
                      <a:r>
                        <a:rPr lang="en-US" sz="1600" baseline="-25000" dirty="0">
                          <a:effectLst/>
                          <a:latin typeface="Times New Roman"/>
                          <a:ea typeface="Times New Roman"/>
                        </a:rPr>
                        <a: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0" marR="0">
                        <a:spcBef>
                          <a:spcPts val="0"/>
                        </a:spcBef>
                        <a:spcAft>
                          <a:spcPts val="0"/>
                        </a:spcAft>
                      </a:pPr>
                      <a:r>
                        <a:rPr lang="en-US" sz="16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Rate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Difference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Revenue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600" b="1" dirty="0">
                          <a:effectLst/>
                          <a:latin typeface="Times New Roman"/>
                          <a:ea typeface="Times New Roman"/>
                        </a:rPr>
                        <a:t>2010-2011 Rate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$0.63516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600" b="1" dirty="0">
                          <a:effectLst/>
                          <a:latin typeface="Times New Roman"/>
                          <a:ea typeface="Times New Roman"/>
                        </a:rPr>
                        <a:t>Rollback Rate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Arial Unicode MS"/>
                        </a:rPr>
                        <a:t>$0.68468</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Arial Unicode MS"/>
                        </a:rPr>
                        <a:t>$0.04952</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Arial Unicode MS"/>
                        </a:rPr>
                        <a:t>$4,801,843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600" b="1" dirty="0">
                          <a:effectLst/>
                          <a:latin typeface="Times New Roman"/>
                          <a:ea typeface="Times New Roman"/>
                        </a:rPr>
                        <a:t>Effective Rate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Arial Unicode MS"/>
                        </a:rPr>
                        <a:t>$0.60686</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Arial Unicode MS"/>
                        </a:rPr>
                        <a:t>($0.0283)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Arial Unicode MS"/>
                        </a:rPr>
                        <a:t>($2,744,187)</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7645" name="Rectangle 8"/>
          <p:cNvSpPr>
            <a:spLocks noGrp="1" noChangeArrowheads="1"/>
          </p:cNvSpPr>
          <p:nvPr>
            <p:ph type="sldNum" sz="quarter" idx="12"/>
          </p:nvPr>
        </p:nvSpPr>
        <p:spPr>
          <a:noFill/>
        </p:spPr>
        <p:txBody>
          <a:bodyPr/>
          <a:lstStyle/>
          <a:p>
            <a:fld id="{628DC37B-97BE-461D-9EBE-8902236118D4}"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b="1" smtClean="0"/>
              <a:t>Tax Rates in Other Jurisdictions</a:t>
            </a:r>
          </a:p>
        </p:txBody>
      </p:sp>
      <p:sp>
        <p:nvSpPr>
          <p:cNvPr id="68611" name="Slide Number Placeholder 3"/>
          <p:cNvSpPr>
            <a:spLocks noGrp="1"/>
          </p:cNvSpPr>
          <p:nvPr>
            <p:ph type="sldNum" sz="quarter" idx="12"/>
          </p:nvPr>
        </p:nvSpPr>
        <p:spPr>
          <a:noFill/>
        </p:spPr>
        <p:txBody>
          <a:bodyPr/>
          <a:lstStyle/>
          <a:p>
            <a:fld id="{2BEC090C-03C9-4A4B-B961-EC31DDE2D143}" type="slidenum">
              <a:rPr lang="en-US" smtClean="0"/>
              <a:pPr/>
              <a:t>46</a:t>
            </a:fld>
            <a:endParaRPr lang="en-US" smtClean="0"/>
          </a:p>
        </p:txBody>
      </p:sp>
      <p:graphicFrame>
        <p:nvGraphicFramePr>
          <p:cNvPr id="3" name="Content Placeholder 2"/>
          <p:cNvGraphicFramePr>
            <a:graphicFrameLocks noGrp="1"/>
          </p:cNvGraphicFramePr>
          <p:nvPr>
            <p:ph idx="1"/>
          </p:nvPr>
        </p:nvGraphicFramePr>
        <p:xfrm>
          <a:off x="2895600" y="1676400"/>
          <a:ext cx="3327400" cy="4454525"/>
        </p:xfrm>
        <a:graphic>
          <a:graphicData uri="http://schemas.openxmlformats.org/drawingml/2006/table">
            <a:tbl>
              <a:tblPr/>
              <a:tblGrid>
                <a:gridCol w="1627593"/>
                <a:gridCol w="726505"/>
                <a:gridCol w="973302"/>
              </a:tblGrid>
              <a:tr h="184355">
                <a:tc gridSpan="3">
                  <a:txBody>
                    <a:bodyPr/>
                    <a:lstStyle/>
                    <a:p>
                      <a:pPr marL="0" marR="0" algn="ctr">
                        <a:spcBef>
                          <a:spcPts val="0"/>
                        </a:spcBef>
                        <a:spcAft>
                          <a:spcPts val="0"/>
                        </a:spcAft>
                      </a:pPr>
                      <a:r>
                        <a:rPr lang="en-US" sz="900" b="1" dirty="0">
                          <a:effectLst/>
                          <a:latin typeface="Times New Roman"/>
                          <a:ea typeface="Times New Roman"/>
                        </a:rPr>
                        <a:t>Tax Rates in Other Jurisdictions</a:t>
                      </a:r>
                      <a:endParaRPr lang="en-US" sz="1000" dirty="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3601">
                <a:tc>
                  <a:txBody>
                    <a:bodyPr/>
                    <a:lstStyle/>
                    <a:p>
                      <a:pPr marL="0" marR="0">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b="1">
                          <a:effectLst/>
                          <a:latin typeface="Times New Roman"/>
                          <a:ea typeface="Times New Roman"/>
                        </a:rPr>
                        <a:t>Current</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b="1">
                          <a:effectLst/>
                          <a:latin typeface="Times New Roman"/>
                          <a:ea typeface="Times New Roman"/>
                        </a:rPr>
                        <a:t>Reported Rate Change</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7179">
                <a:tc>
                  <a:txBody>
                    <a:bodyPr/>
                    <a:lstStyle/>
                    <a:p>
                      <a:pPr marL="0" marR="0">
                        <a:spcBef>
                          <a:spcPts val="0"/>
                        </a:spcBef>
                        <a:spcAft>
                          <a:spcPts val="0"/>
                        </a:spcAft>
                      </a:pPr>
                      <a:r>
                        <a:rPr lang="en-US" sz="900" b="1">
                          <a:effectLst/>
                          <a:latin typeface="Times New Roman"/>
                          <a:ea typeface="Times New Roman"/>
                        </a:rPr>
                        <a:t>Jurisdiction</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a:ea typeface="Times New Roman"/>
                        </a:rPr>
                        <a:t>Tax Rate</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a:ea typeface="Times New Roman"/>
                        </a:rPr>
                        <a:t>(cents)</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8878">
                <a:tc>
                  <a:txBody>
                    <a:bodyPr/>
                    <a:lstStyle/>
                    <a:p>
                      <a:pPr marL="0" marR="0">
                        <a:spcBef>
                          <a:spcPts val="0"/>
                        </a:spcBef>
                        <a:spcAft>
                          <a:spcPts val="0"/>
                        </a:spcAft>
                      </a:pPr>
                      <a:r>
                        <a:rPr lang="en-US" sz="900">
                          <a:effectLst/>
                          <a:latin typeface="Times New Roman"/>
                          <a:ea typeface="Times New Roman"/>
                        </a:rPr>
                        <a:t>Frisco</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$0.465000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Plano*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$0.48860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Allen</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$0.55400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Irving*</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$0.57610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McKinney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$0.58550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Carrollton*</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$0.61788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b="1" i="1">
                          <a:effectLst/>
                          <a:latin typeface="Times New Roman"/>
                          <a:ea typeface="Times New Roman"/>
                        </a:rPr>
                        <a:t>RICHARDSON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effectLst/>
                          <a:latin typeface="Times New Roman"/>
                          <a:ea typeface="Times New Roman"/>
                        </a:rPr>
                        <a:t>$0.63516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Mesquite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$0.64000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Arlington*</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$0.64800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Grand Prairie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$0.66999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Garland**</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$0.70460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Dallas*</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$0.79700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45">
                <a:tc>
                  <a:txBody>
                    <a:bodyPr/>
                    <a:lstStyle/>
                    <a:p>
                      <a:pPr marL="0" marR="0">
                        <a:spcBef>
                          <a:spcPts val="0"/>
                        </a:spcBef>
                        <a:spcAft>
                          <a:spcPts val="0"/>
                        </a:spcAft>
                      </a:pPr>
                      <a:r>
                        <a:rPr lang="en-US" sz="900">
                          <a:effectLst/>
                          <a:latin typeface="Times New Roman"/>
                          <a:ea typeface="Times New Roman"/>
                        </a:rPr>
                        <a:t>Fort Worth*</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$0.85500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PISD****</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$1.35340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$0.02 increase</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RISD*****</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$1.34005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Dallas Co. Equalization Fund*</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$0.01000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83">
                <a:tc>
                  <a:txBody>
                    <a:bodyPr/>
                    <a:lstStyle/>
                    <a:p>
                      <a:pPr marL="0" marR="0">
                        <a:spcBef>
                          <a:spcPts val="0"/>
                        </a:spcBef>
                        <a:spcAft>
                          <a:spcPts val="0"/>
                        </a:spcAft>
                      </a:pPr>
                      <a:r>
                        <a:rPr lang="en-US" sz="900">
                          <a:effectLst/>
                          <a:latin typeface="Times New Roman"/>
                          <a:ea typeface="Times New Roman"/>
                        </a:rPr>
                        <a:t>DCCCD*</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$0.099923</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CCCCD</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$0.08630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Dallas County*</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$0.24310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55">
                <a:tc>
                  <a:txBody>
                    <a:bodyPr/>
                    <a:lstStyle/>
                    <a:p>
                      <a:pPr marL="0" marR="0">
                        <a:spcBef>
                          <a:spcPts val="0"/>
                        </a:spcBef>
                        <a:spcAft>
                          <a:spcPts val="0"/>
                        </a:spcAft>
                      </a:pPr>
                      <a:r>
                        <a:rPr lang="en-US" sz="900">
                          <a:effectLst/>
                          <a:latin typeface="Times New Roman"/>
                          <a:ea typeface="Times New Roman"/>
                        </a:rPr>
                        <a:t>Collin County </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Times New Roman"/>
                        </a:rPr>
                        <a:t>$0.24000</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Times New Roman"/>
                          <a:ea typeface="Times New Roman"/>
                        </a:rPr>
                        <a:t> </a:t>
                      </a: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45">
                <a:tc>
                  <a:txBody>
                    <a:bodyPr/>
                    <a:lstStyle/>
                    <a:p>
                      <a:pPr marL="0" marR="0">
                        <a:spcBef>
                          <a:spcPts val="0"/>
                        </a:spcBef>
                        <a:spcAft>
                          <a:spcPts val="0"/>
                        </a:spcAft>
                      </a:pPr>
                      <a:r>
                        <a:rPr lang="en-US" sz="900">
                          <a:effectLst/>
                          <a:latin typeface="Times New Roman"/>
                          <a:ea typeface="Times New Roman"/>
                        </a:rPr>
                        <a:t>Dallas County Hospital District*</a:t>
                      </a:r>
                      <a:endParaRPr lang="en-US" sz="100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$0.27100</a:t>
                      </a:r>
                      <a:endParaRPr lang="en-US" sz="1000" dirty="0">
                        <a:effectLst/>
                        <a:latin typeface="Times New Roman"/>
                        <a:ea typeface="Times New Roman"/>
                      </a:endParaRPr>
                    </a:p>
                  </a:txBody>
                  <a:tcPr marL="59993" marR="599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endParaRPr lang="en-US" sz="1000" dirty="0">
                        <a:effectLst/>
                        <a:latin typeface="Times New Roman"/>
                        <a:ea typeface="Times New Roman"/>
                      </a:endParaRPr>
                    </a:p>
                  </a:txBody>
                  <a:tcPr marL="59993" marR="5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304800"/>
            <a:ext cx="8001000" cy="1216025"/>
          </a:xfrm>
        </p:spPr>
        <p:txBody>
          <a:bodyPr/>
          <a:lstStyle/>
          <a:p>
            <a:pPr eaLnBrk="1" hangingPunct="1"/>
            <a:r>
              <a:rPr lang="en-US" sz="3600" b="1" smtClean="0"/>
              <a:t>FY 2011-2012</a:t>
            </a:r>
            <a:br>
              <a:rPr lang="en-US" sz="3600" b="1" smtClean="0"/>
            </a:br>
            <a:r>
              <a:rPr lang="en-US" sz="3600" b="1" smtClean="0"/>
              <a:t>Assessed Valuation</a:t>
            </a:r>
          </a:p>
        </p:txBody>
      </p:sp>
      <p:sp>
        <p:nvSpPr>
          <p:cNvPr id="6963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6963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6963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pic>
        <p:nvPicPr>
          <p:cNvPr id="11" name="Chart 10"/>
          <p:cNvPicPr>
            <a:picLocks noChangeArrowheads="1"/>
          </p:cNvPicPr>
          <p:nvPr/>
        </p:nvPicPr>
        <p:blipFill>
          <a:blip r:embed="rId2" cstate="print"/>
          <a:srcRect/>
          <a:stretch>
            <a:fillRect/>
          </a:stretch>
        </p:blipFill>
        <p:spPr bwMode="auto">
          <a:xfrm>
            <a:off x="609600" y="1755775"/>
            <a:ext cx="7931150" cy="4267200"/>
          </a:xfrm>
          <a:prstGeom prst="rect">
            <a:avLst/>
          </a:prstGeom>
          <a:noFill/>
        </p:spPr>
      </p:pic>
      <p:sp>
        <p:nvSpPr>
          <p:cNvPr id="69639" name="Rectangle 8"/>
          <p:cNvSpPr>
            <a:spLocks noGrp="1" noChangeArrowheads="1"/>
          </p:cNvSpPr>
          <p:nvPr>
            <p:ph type="sldNum" sz="quarter" idx="12"/>
          </p:nvPr>
        </p:nvSpPr>
        <p:spPr>
          <a:noFill/>
        </p:spPr>
        <p:txBody>
          <a:bodyPr/>
          <a:lstStyle/>
          <a:p>
            <a:fld id="{E3A1F4EA-6AD4-498E-8E4D-FBDB32FF2602}"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Assessed Valuation</a:t>
            </a:r>
          </a:p>
        </p:txBody>
      </p:sp>
      <p:sp>
        <p:nvSpPr>
          <p:cNvPr id="7065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aphicFrame>
        <p:nvGraphicFramePr>
          <p:cNvPr id="70660" name="Chart 5"/>
          <p:cNvGraphicFramePr>
            <a:graphicFrameLocks/>
          </p:cNvGraphicFramePr>
          <p:nvPr/>
        </p:nvGraphicFramePr>
        <p:xfrm>
          <a:off x="558800" y="1752600"/>
          <a:ext cx="8026400" cy="4216400"/>
        </p:xfrm>
        <a:graphic>
          <a:graphicData uri="http://schemas.openxmlformats.org/presentationml/2006/ole">
            <p:oleObj spid="_x0000_s70660" r:id="rId3" imgW="8023031" imgH="4212701" progId="Excel.Chart.8">
              <p:embed/>
            </p:oleObj>
          </a:graphicData>
        </a:graphic>
      </p:graphicFrame>
      <p:sp>
        <p:nvSpPr>
          <p:cNvPr id="70661" name="Rectangle 8"/>
          <p:cNvSpPr>
            <a:spLocks noGrp="1" noChangeArrowheads="1"/>
          </p:cNvSpPr>
          <p:nvPr>
            <p:ph type="sldNum" sz="quarter" idx="12"/>
          </p:nvPr>
        </p:nvSpPr>
        <p:spPr>
          <a:noFill/>
        </p:spPr>
        <p:txBody>
          <a:bodyPr/>
          <a:lstStyle/>
          <a:p>
            <a:fld id="{04866D01-2620-40DF-AEC2-C3FD44646D79}"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Assessed Valuation</a:t>
            </a:r>
          </a:p>
        </p:txBody>
      </p:sp>
      <p:graphicFrame>
        <p:nvGraphicFramePr>
          <p:cNvPr id="6" name="Table 5"/>
          <p:cNvGraphicFramePr>
            <a:graphicFrameLocks noGrp="1"/>
          </p:cNvGraphicFramePr>
          <p:nvPr/>
        </p:nvGraphicFramePr>
        <p:xfrm>
          <a:off x="609600" y="1828800"/>
          <a:ext cx="8077200" cy="1828800"/>
        </p:xfrm>
        <a:graphic>
          <a:graphicData uri="http://schemas.openxmlformats.org/drawingml/2006/table">
            <a:tbl>
              <a:tblPr/>
              <a:tblGrid>
                <a:gridCol w="1146047"/>
                <a:gridCol w="3024464"/>
                <a:gridCol w="2717375"/>
                <a:gridCol w="1189314"/>
              </a:tblGrid>
              <a:tr h="365760">
                <a:tc gridSpan="4">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b="1" dirty="0">
                          <a:latin typeface="Times New Roman"/>
                          <a:ea typeface="Times New Roman"/>
                          <a:cs typeface="Times New Roman"/>
                        </a:rPr>
                        <a:t>Valuation Including New Improvements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b="1" dirty="0">
                          <a:latin typeface="Times New Roman"/>
                          <a:ea typeface="Times New Roman"/>
                          <a:cs typeface="Times New Roman"/>
                        </a:rPr>
                        <a:t>District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b="1" dirty="0" smtClean="0">
                          <a:latin typeface="Times New Roman"/>
                          <a:ea typeface="Times New Roman"/>
                          <a:cs typeface="Times New Roman"/>
                        </a:rPr>
                        <a:t>2011 </a:t>
                      </a:r>
                      <a:r>
                        <a:rPr lang="en-US" sz="1600" b="1" dirty="0">
                          <a:latin typeface="Times New Roman"/>
                          <a:ea typeface="Times New Roman"/>
                          <a:cs typeface="Times New Roman"/>
                        </a:rPr>
                        <a:t>Certified Roll</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b="1" dirty="0" smtClean="0">
                          <a:latin typeface="Times New Roman"/>
                          <a:ea typeface="Times New Roman"/>
                          <a:cs typeface="Times New Roman"/>
                        </a:rPr>
                        <a:t>2011 </a:t>
                      </a:r>
                      <a:r>
                        <a:rPr lang="en-US" sz="1600" b="1" dirty="0">
                          <a:latin typeface="Times New Roman"/>
                          <a:ea typeface="Times New Roman"/>
                          <a:cs typeface="Times New Roman"/>
                        </a:rPr>
                        <a:t>New Improvements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b="1" dirty="0">
                          <a:latin typeface="Times New Roman"/>
                          <a:ea typeface="Times New Roman"/>
                          <a:cs typeface="Times New Roman"/>
                        </a:rPr>
                        <a:t>%</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dirty="0">
                          <a:latin typeface="Times New Roman"/>
                          <a:ea typeface="Times New Roman"/>
                          <a:cs typeface="Times New Roman"/>
                        </a:rPr>
                        <a:t>CCAD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$3,419,042,246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$19,834,836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0.6%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dirty="0">
                          <a:latin typeface="Times New Roman"/>
                          <a:ea typeface="Times New Roman"/>
                          <a:cs typeface="Times New Roman"/>
                        </a:rPr>
                        <a:t>DCAD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$6,327,440,184</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$28,076,707</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0.4%</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600" b="1" dirty="0">
                          <a:latin typeface="Times New Roman"/>
                          <a:ea typeface="Times New Roman"/>
                          <a:cs typeface="Times New Roman"/>
                        </a:rPr>
                        <a:t>Total</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cs typeface="Times New Roman"/>
                        </a:rPr>
                        <a:t>$9,746,482,430</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cs typeface="Times New Roman"/>
                        </a:rPr>
                        <a:t>$47,911,543</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cs typeface="Times New Roman"/>
                        </a:rPr>
                        <a:t>0.5%</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33400" y="4114800"/>
          <a:ext cx="8229600" cy="1752600"/>
        </p:xfrm>
        <a:graphic>
          <a:graphicData uri="http://schemas.openxmlformats.org/drawingml/2006/table">
            <a:tbl>
              <a:tblPr/>
              <a:tblGrid>
                <a:gridCol w="787455"/>
                <a:gridCol w="2443690"/>
                <a:gridCol w="2409970"/>
                <a:gridCol w="1517388"/>
                <a:gridCol w="1071098"/>
              </a:tblGrid>
              <a:tr h="438150">
                <a:tc>
                  <a:txBody>
                    <a:bodyPr/>
                    <a:lstStyle/>
                    <a:p>
                      <a:pPr marL="0" marR="0">
                        <a:spcBef>
                          <a:spcPts val="0"/>
                        </a:spcBef>
                        <a:spcAft>
                          <a:spcPts val="0"/>
                        </a:spcAft>
                      </a:pPr>
                      <a:endParaRPr lang="en-US" sz="1600" dirty="0">
                        <a:latin typeface="Times New Roman"/>
                        <a:ea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 2010 New Improvements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 </a:t>
                      </a:r>
                      <a:r>
                        <a:rPr lang="en-US" sz="1600" b="1" dirty="0" smtClean="0">
                          <a:latin typeface="Times New Roman"/>
                          <a:ea typeface="Times New Roman"/>
                        </a:rPr>
                        <a:t>2011 </a:t>
                      </a:r>
                      <a:r>
                        <a:rPr lang="en-US" sz="1600" b="1" dirty="0">
                          <a:latin typeface="Times New Roman"/>
                          <a:ea typeface="Times New Roman"/>
                        </a:rPr>
                        <a:t>New Improvements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Difference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Percent</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spcBef>
                          <a:spcPts val="0"/>
                        </a:spcBef>
                        <a:spcAft>
                          <a:spcPts val="0"/>
                        </a:spcAft>
                      </a:pPr>
                      <a:r>
                        <a:rPr lang="en-US" sz="1600" b="1" dirty="0">
                          <a:latin typeface="Times New Roman"/>
                          <a:ea typeface="Times New Roman"/>
                        </a:rPr>
                        <a:t>CCAD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Arial Unicode MS"/>
                        </a:rPr>
                        <a:t>$81,878,917</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$19,834,836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($62,044,081)</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-75.8%</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spcBef>
                          <a:spcPts val="0"/>
                        </a:spcBef>
                        <a:spcAft>
                          <a:spcPts val="0"/>
                        </a:spcAft>
                      </a:pPr>
                      <a:r>
                        <a:rPr lang="en-US" sz="1600" b="1" dirty="0">
                          <a:latin typeface="Times New Roman"/>
                          <a:ea typeface="Times New Roman"/>
                        </a:rPr>
                        <a:t>DCAD</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Arial Unicode MS"/>
                        </a:rPr>
                        <a:t>$48,307,175</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$28,076,707</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($20,230,468)</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-41.9%</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0">
                <a:tc>
                  <a:txBody>
                    <a:bodyPr/>
                    <a:lstStyle/>
                    <a:p>
                      <a:pPr marL="0" marR="0">
                        <a:spcBef>
                          <a:spcPts val="0"/>
                        </a:spcBef>
                        <a:spcAft>
                          <a:spcPts val="0"/>
                        </a:spcAft>
                      </a:pPr>
                      <a:r>
                        <a:rPr lang="en-US" sz="1600" b="1" dirty="0">
                          <a:latin typeface="Times New Roman"/>
                          <a:ea typeface="Times New Roman"/>
                        </a:rPr>
                        <a:t>Total</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Arial Unicode MS"/>
                        </a:rPr>
                        <a:t>$130,186,092</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cs typeface="Times New Roman"/>
                        </a:rPr>
                        <a:t>$47,911,543</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($82,274,549)</a:t>
                      </a: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-63.2%</a:t>
                      </a: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44" name="Rectangle 8"/>
          <p:cNvSpPr>
            <a:spLocks noGrp="1" noChangeArrowheads="1"/>
          </p:cNvSpPr>
          <p:nvPr>
            <p:ph type="sldNum" sz="quarter" idx="12"/>
          </p:nvPr>
        </p:nvSpPr>
        <p:spPr>
          <a:noFill/>
        </p:spPr>
        <p:txBody>
          <a:bodyPr/>
          <a:lstStyle/>
          <a:p>
            <a:fld id="{57D05F9D-2466-427B-AE85-0C0F46DD9719}"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nchor="ctr"/>
          <a:lstStyle/>
          <a:p>
            <a:r>
              <a:rPr lang="en-US" b="1" i="1" smtClean="0">
                <a:latin typeface="Verdana" pitchFamily="34" charset="0"/>
              </a:rPr>
              <a:t>Keeping the Focus</a:t>
            </a:r>
          </a:p>
        </p:txBody>
      </p:sp>
      <p:sp>
        <p:nvSpPr>
          <p:cNvPr id="26627" name="Content Placeholder 2"/>
          <p:cNvSpPr>
            <a:spLocks noGrp="1"/>
          </p:cNvSpPr>
          <p:nvPr>
            <p:ph idx="4294967295"/>
          </p:nvPr>
        </p:nvSpPr>
        <p:spPr>
          <a:xfrm>
            <a:off x="228600" y="1371600"/>
            <a:ext cx="8577263" cy="5181600"/>
          </a:xfrm>
        </p:spPr>
        <p:txBody>
          <a:bodyPr/>
          <a:lstStyle/>
          <a:p>
            <a:pPr marL="342900" indent="-228600"/>
            <a:r>
              <a:rPr lang="en-US" sz="2400" smtClean="0">
                <a:latin typeface="Verdana" pitchFamily="34" charset="0"/>
              </a:rPr>
              <a:t>The 2011 General Election and the 2010 Bond referendum are two key directives of the community that provide important policy guidance.</a:t>
            </a:r>
          </a:p>
          <a:p>
            <a:pPr marL="342900" indent="-228600"/>
            <a:r>
              <a:rPr lang="en-US" sz="2400" smtClean="0">
                <a:latin typeface="Verdana" pitchFamily="34" charset="0"/>
              </a:rPr>
              <a:t>The recent Series 2011 rating agency results of Aaa/AAA by Moody’s and S&amp;P reconfirm the City’s fiscal management approach and City Council policy directions.</a:t>
            </a:r>
          </a:p>
          <a:p>
            <a:pPr marL="342900" indent="-228600"/>
            <a:r>
              <a:rPr lang="en-US" sz="2400" smtClean="0">
                <a:latin typeface="Verdana" pitchFamily="34" charset="0"/>
              </a:rPr>
              <a:t>Given the dynamic world of today, continued future adjustments are likely.</a:t>
            </a:r>
          </a:p>
          <a:p>
            <a:pPr marL="342900" indent="-228600"/>
            <a:r>
              <a:rPr lang="en-US" sz="2400" smtClean="0">
                <a:latin typeface="Verdana" pitchFamily="34" charset="0"/>
              </a:rPr>
              <a:t>Effective local government services will continue to be vital to economic recovery and future attractiveness for growth.</a:t>
            </a:r>
          </a:p>
          <a:p>
            <a:pPr marL="342900" indent="-228600"/>
            <a:endParaRPr lang="en-US" sz="2400" smtClean="0">
              <a:latin typeface="Verdana" pitchFamily="34" charset="0"/>
            </a:endParaRPr>
          </a:p>
          <a:p>
            <a:pPr marL="342900" indent="-228600"/>
            <a:endParaRPr lang="en-US" sz="2400" smtClean="0">
              <a:latin typeface="Verdana" pitchFamily="34" charset="0"/>
            </a:endParaRPr>
          </a:p>
        </p:txBody>
      </p:sp>
      <p:sp>
        <p:nvSpPr>
          <p:cNvPr id="26628" name="AutoShape 7"/>
          <p:cNvSpPr>
            <a:spLocks noChangeArrowheads="1"/>
          </p:cNvSpPr>
          <p:nvPr/>
        </p:nvSpPr>
        <p:spPr bwMode="auto">
          <a:xfrm>
            <a:off x="533400" y="12620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26629" name="Rectangle 8"/>
          <p:cNvSpPr>
            <a:spLocks noGrp="1" noChangeArrowheads="1"/>
          </p:cNvSpPr>
          <p:nvPr>
            <p:ph type="sldNum" sz="quarter" idx="12"/>
          </p:nvPr>
        </p:nvSpPr>
        <p:spPr>
          <a:xfrm>
            <a:off x="6553200" y="6245225"/>
            <a:ext cx="1981200" cy="476250"/>
          </a:xfrm>
          <a:noFill/>
        </p:spPr>
        <p:txBody>
          <a:bodyPr/>
          <a:lstStyle/>
          <a:p>
            <a:fld id="{E328B396-0F82-429E-87DE-D4782B562AD2}"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b="1" smtClean="0"/>
              <a:t>Market Value Increase</a:t>
            </a:r>
          </a:p>
        </p:txBody>
      </p:sp>
      <p:graphicFrame>
        <p:nvGraphicFramePr>
          <p:cNvPr id="6" name="Content Placeholder 5"/>
          <p:cNvGraphicFramePr>
            <a:graphicFrameLocks noGrp="1"/>
          </p:cNvGraphicFramePr>
          <p:nvPr>
            <p:ph sz="half" idx="1"/>
          </p:nvPr>
        </p:nvGraphicFramePr>
        <p:xfrm>
          <a:off x="762000" y="2819400"/>
          <a:ext cx="8001000" cy="2098675"/>
        </p:xfrm>
        <a:graphic>
          <a:graphicData uri="http://schemas.openxmlformats.org/drawingml/2006/table">
            <a:tbl>
              <a:tblPr/>
              <a:tblGrid>
                <a:gridCol w="1981200"/>
                <a:gridCol w="1651287"/>
                <a:gridCol w="850461"/>
                <a:gridCol w="1414078"/>
                <a:gridCol w="850461"/>
                <a:gridCol w="1253513"/>
              </a:tblGrid>
              <a:tr h="257214">
                <a:tc gridSpan="6">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Roll Increase - Market Value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7214">
                <a:tc>
                  <a:txBody>
                    <a:bodyPr/>
                    <a:lstStyle/>
                    <a:p>
                      <a:pPr marL="0" marR="0" algn="ctr">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2010</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2011</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 Change</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821">
                <a:tc>
                  <a:txBody>
                    <a:bodyPr/>
                    <a:lstStyle/>
                    <a:p>
                      <a:pPr marL="0" marR="0">
                        <a:spcBef>
                          <a:spcPts val="0"/>
                        </a:spcBef>
                        <a:spcAft>
                          <a:spcPts val="0"/>
                        </a:spcAft>
                        <a:tabLst>
                          <a:tab pos="2743200" algn="ctr"/>
                          <a:tab pos="5486400" algn="r"/>
                          <a:tab pos="457200" algn="l"/>
                        </a:tabLst>
                      </a:pPr>
                      <a:r>
                        <a:rPr lang="en-US" sz="1400" dirty="0">
                          <a:effectLst/>
                          <a:latin typeface="Times New Roman"/>
                          <a:ea typeface="Times New Roman"/>
                        </a:rPr>
                        <a:t>Improvements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$6,938,267,152</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60.1%</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$6,885,779,461</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58.7%</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-0.8%</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821">
                <a:tc>
                  <a:txBody>
                    <a:bodyPr/>
                    <a:lstStyle/>
                    <a:p>
                      <a:pPr marL="0" marR="0">
                        <a:spcBef>
                          <a:spcPts val="0"/>
                        </a:spcBef>
                        <a:spcAft>
                          <a:spcPts val="0"/>
                        </a:spcAft>
                      </a:pPr>
                      <a:r>
                        <a:rPr lang="en-US" sz="1400" dirty="0">
                          <a:effectLst/>
                          <a:latin typeface="Times New Roman"/>
                          <a:ea typeface="Times New Roman"/>
                        </a:rPr>
                        <a:t>Land</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$2,788,874,453</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24.1%</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$2,736,472,951</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23.3%</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-1.9%</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84">
                <a:tc>
                  <a:txBody>
                    <a:bodyPr/>
                    <a:lstStyle/>
                    <a:p>
                      <a:pPr marL="0" marR="0">
                        <a:spcBef>
                          <a:spcPts val="0"/>
                        </a:spcBef>
                        <a:spcAft>
                          <a:spcPts val="0"/>
                        </a:spcAft>
                      </a:pPr>
                      <a:r>
                        <a:rPr lang="en-US" sz="1400" dirty="0">
                          <a:effectLst/>
                          <a:latin typeface="Times New Roman"/>
                          <a:ea typeface="Times New Roman"/>
                        </a:rPr>
                        <a:t>Business &amp; Personal Property</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$1,821,876,603</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15.8%</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$2,109,860,775</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18.0%</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cs typeface="Arial"/>
                        </a:rPr>
                        <a:t>13.6%</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821">
                <a:tc>
                  <a:txBody>
                    <a:bodyPr/>
                    <a:lstStyle/>
                    <a:p>
                      <a:pPr marL="0" marR="0">
                        <a:spcBef>
                          <a:spcPts val="0"/>
                        </a:spcBef>
                        <a:spcAft>
                          <a:spcPts val="0"/>
                        </a:spcAft>
                      </a:pPr>
                      <a:r>
                        <a:rPr lang="en-US" sz="1400" b="1" dirty="0">
                          <a:effectLst/>
                          <a:latin typeface="Times New Roman"/>
                          <a:ea typeface="Times New Roman"/>
                        </a:rPr>
                        <a:t>Total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cs typeface="Arial"/>
                        </a:rPr>
                        <a:t>$11,549,018,208</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cs typeface="Arial"/>
                        </a:rPr>
                        <a:t>100.0%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cs typeface="Arial"/>
                        </a:rPr>
                        <a:t>$11,732,113,187</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cs typeface="Arial"/>
                        </a:rPr>
                        <a:t>100.0%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cs typeface="Arial"/>
                        </a:rPr>
                        <a:t>1.6%</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53" name="Slide Number Placeholder 4"/>
          <p:cNvSpPr>
            <a:spLocks noGrp="1"/>
          </p:cNvSpPr>
          <p:nvPr>
            <p:ph type="sldNum" sz="quarter" idx="12"/>
          </p:nvPr>
        </p:nvSpPr>
        <p:spPr>
          <a:noFill/>
        </p:spPr>
        <p:txBody>
          <a:bodyPr/>
          <a:lstStyle/>
          <a:p>
            <a:fld id="{6373F522-0996-4FCD-9462-A669AE5B1626}" type="slidenum">
              <a:rPr lang="en-US" smtClean="0"/>
              <a:pPr/>
              <a:t>50</a:t>
            </a:fld>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b="1" smtClean="0"/>
              <a:t>Tax Roll Increase</a:t>
            </a:r>
          </a:p>
        </p:txBody>
      </p:sp>
      <p:sp>
        <p:nvSpPr>
          <p:cNvPr id="73731" name="Slide Number Placeholder 3"/>
          <p:cNvSpPr>
            <a:spLocks noGrp="1"/>
          </p:cNvSpPr>
          <p:nvPr>
            <p:ph type="sldNum" sz="quarter" idx="12"/>
          </p:nvPr>
        </p:nvSpPr>
        <p:spPr>
          <a:noFill/>
        </p:spPr>
        <p:txBody>
          <a:bodyPr/>
          <a:lstStyle/>
          <a:p>
            <a:fld id="{03BD46F0-C724-416D-A5A0-D3137A81E69E}" type="slidenum">
              <a:rPr lang="en-US" smtClean="0"/>
              <a:pPr/>
              <a:t>51</a:t>
            </a:fld>
            <a:endParaRPr lang="en-US" smtClean="0"/>
          </a:p>
        </p:txBody>
      </p:sp>
      <p:graphicFrame>
        <p:nvGraphicFramePr>
          <p:cNvPr id="6" name="Content Placeholder 5"/>
          <p:cNvGraphicFramePr>
            <a:graphicFrameLocks noGrp="1"/>
          </p:cNvGraphicFramePr>
          <p:nvPr>
            <p:ph idx="1"/>
          </p:nvPr>
        </p:nvGraphicFramePr>
        <p:xfrm>
          <a:off x="609600" y="1752600"/>
          <a:ext cx="8001000" cy="3962400"/>
        </p:xfrm>
        <a:graphic>
          <a:graphicData uri="http://schemas.openxmlformats.org/drawingml/2006/table">
            <a:tbl>
              <a:tblPr/>
              <a:tblGrid>
                <a:gridCol w="468725"/>
                <a:gridCol w="1244364"/>
                <a:gridCol w="708397"/>
                <a:gridCol w="1088148"/>
                <a:gridCol w="665343"/>
                <a:gridCol w="1131202"/>
                <a:gridCol w="789288"/>
                <a:gridCol w="1252494"/>
                <a:gridCol w="653036"/>
              </a:tblGrid>
              <a:tr h="247650">
                <a:tc gridSpan="9">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Roll Increase – Taxable Values</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299">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 </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Residential</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a:t>
                      </a:r>
                      <a:endParaRPr lang="en-US" sz="1100" dirty="0">
                        <a:effectLst/>
                        <a:latin typeface="Times New Roman"/>
                        <a:ea typeface="Times New Roman"/>
                      </a:endParaRPr>
                    </a:p>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Change</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Commercial</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a:t>
                      </a:r>
                      <a:endParaRPr lang="en-US" sz="1100" dirty="0">
                        <a:effectLst/>
                        <a:latin typeface="Times New Roman"/>
                        <a:ea typeface="Times New Roman"/>
                      </a:endParaRPr>
                    </a:p>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Change</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BPP</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a:t>
                      </a:r>
                      <a:endParaRPr lang="en-US" sz="1100" dirty="0">
                        <a:effectLst/>
                        <a:latin typeface="Times New Roman"/>
                        <a:ea typeface="Times New Roman"/>
                      </a:endParaRPr>
                    </a:p>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Change</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Total</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a:t>
                      </a:r>
                      <a:endParaRPr lang="en-US" sz="1100" dirty="0">
                        <a:effectLst/>
                        <a:latin typeface="Times New Roman"/>
                        <a:ea typeface="Times New Roman"/>
                      </a:endParaRPr>
                    </a:p>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Change</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2001</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$3,556,206,861 </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7.9%</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$3,110,180,887 </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 10.2%</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$2,141,535,354 </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17.9%</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$8,807,923,102 </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11.0%</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$3,820,030,932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7.4%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$3,089,714,225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$1,755,517,943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$8,665,263,100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$4,169,788,247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$2,827,745,763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$1,460,920,007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$8,458,454,017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$4,311,934,417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$2,663,396,379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-5.8%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$1,356,666,064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-7.1%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$8,331,996,860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$4,529,783,318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$2,755,659,510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$1,418,623,768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$8,704,066,596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$4,578,470,728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$3,271,227,051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18.7%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$1,394,937,977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$9,244,635,756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$4,712,070,464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$3,386,900,716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$1,437,536,180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$9,536,507,360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$4,742,302,167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$3,605,732,317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$1,566,813,227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$9,914,847,711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$4,699,651,917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-0.9%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$3,525,971,862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$1,658,474,266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5.9%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$9,884,098,045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-0.3%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$4,753,636,539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$3,272,140,875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$1,685,380,954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$9,711,158,368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b="1" dirty="0">
                          <a:effectLst/>
                          <a:latin typeface="Times New Roman"/>
                          <a:ea typeface="Times New Roman"/>
                        </a:rPr>
                        <a:t>2011</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$4,684,107,745</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-1.5%</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$3,294,460,395</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0.7%</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$1,767,914,290</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4.9%</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$9,746,482,430</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a:ea typeface="Times New Roman"/>
                        </a:rPr>
                        <a:t>0.4%</a:t>
                      </a:r>
                      <a:endParaRPr lang="en-US" sz="11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gridSpan="9">
                  <a:txBody>
                    <a:bodyPr/>
                    <a:lstStyle/>
                    <a:p>
                      <a:pPr marL="0" marR="0" algn="ctr">
                        <a:spcBef>
                          <a:spcPts val="0"/>
                        </a:spcBef>
                        <a:spcAft>
                          <a:spcPts val="0"/>
                        </a:spcAft>
                      </a:pPr>
                      <a:r>
                        <a:rPr lang="en-US" sz="1100" b="1" dirty="0">
                          <a:effectLst/>
                          <a:latin typeface="Times New Roman"/>
                          <a:ea typeface="Times New Roman"/>
                        </a:rPr>
                        <a:t>Change in Values From 2001 to 2011</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65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$1,127,900,884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$184,279,508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5.9%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($373,621,064)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(17.4%)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$938,559,328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a:ea typeface="Times New Roman"/>
                        </a:rPr>
                        <a:t>10.7%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b="1" smtClean="0"/>
              <a:t>Tax Roll Comparison</a:t>
            </a:r>
          </a:p>
        </p:txBody>
      </p:sp>
      <p:sp>
        <p:nvSpPr>
          <p:cNvPr id="74755" name="Slide Number Placeholder 3"/>
          <p:cNvSpPr>
            <a:spLocks noGrp="1"/>
          </p:cNvSpPr>
          <p:nvPr>
            <p:ph type="sldNum" sz="quarter" idx="12"/>
          </p:nvPr>
        </p:nvSpPr>
        <p:spPr>
          <a:noFill/>
        </p:spPr>
        <p:txBody>
          <a:bodyPr/>
          <a:lstStyle/>
          <a:p>
            <a:fld id="{E39818E0-0556-4D35-89CE-F9C6B1A6A376}" type="slidenum">
              <a:rPr lang="en-US" smtClean="0"/>
              <a:pPr/>
              <a:t>52</a:t>
            </a:fld>
            <a:endParaRPr lang="en-US" smtClean="0"/>
          </a:p>
        </p:txBody>
      </p:sp>
      <p:graphicFrame>
        <p:nvGraphicFramePr>
          <p:cNvPr id="7" name="Content Placeholder 6"/>
          <p:cNvGraphicFramePr>
            <a:graphicFrameLocks noGrp="1"/>
          </p:cNvGraphicFramePr>
          <p:nvPr>
            <p:ph idx="1"/>
          </p:nvPr>
        </p:nvGraphicFramePr>
        <p:xfrm>
          <a:off x="990600" y="2514600"/>
          <a:ext cx="7010400" cy="2209800"/>
        </p:xfrm>
        <a:graphic>
          <a:graphicData uri="http://schemas.openxmlformats.org/drawingml/2006/table">
            <a:tbl>
              <a:tblPr/>
              <a:tblGrid>
                <a:gridCol w="1224083"/>
                <a:gridCol w="1484891"/>
                <a:gridCol w="865235"/>
                <a:gridCol w="1419213"/>
                <a:gridCol w="792894"/>
                <a:gridCol w="1224083"/>
              </a:tblGrid>
              <a:tr h="279400">
                <a:tc gridSpan="6">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Tax Roll Comparison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2010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2011</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$Mil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$Mil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b="1" dirty="0">
                          <a:effectLst/>
                          <a:latin typeface="Times New Roman"/>
                          <a:ea typeface="Times New Roman"/>
                        </a:rPr>
                        <a:t>% Change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Residential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$4,753,636,539</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48.9%</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$4,684,107,745</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48.1%</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-1.4%</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Commercial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$4,330,917,824</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44.6%</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$4,449,248,128</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45.7%</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2.7%</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Industrial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$455,262,984</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4.7%</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$453,141,251</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4.6%</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-0.5%</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Undeveloped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$171,341,021</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1.8%</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$159,985,306</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1.6%</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-6.6%</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spcBef>
                          <a:spcPts val="0"/>
                        </a:spcBef>
                        <a:spcAft>
                          <a:spcPts val="0"/>
                        </a:spcAft>
                        <a:tabLst>
                          <a:tab pos="274320" algn="l"/>
                          <a:tab pos="548640" algn="l"/>
                          <a:tab pos="822960" algn="l"/>
                          <a:tab pos="1097280" algn="l"/>
                          <a:tab pos="1371600" algn="l"/>
                          <a:tab pos="1645920" algn="l"/>
                          <a:tab pos="1920240" algn="l"/>
                          <a:tab pos="4572000" algn="r"/>
                          <a:tab pos="4754880" algn="l"/>
                          <a:tab pos="5943600" algn="r"/>
                        </a:tabLst>
                      </a:pPr>
                      <a:r>
                        <a:rPr lang="en-US" sz="1400" dirty="0">
                          <a:effectLst/>
                          <a:latin typeface="Times New Roman"/>
                          <a:ea typeface="Times New Roman"/>
                        </a:rPr>
                        <a:t>Total</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$9,711,158,368 </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100.0%</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$9,746,482,430 </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100.0%</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0.4%</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b="1" smtClean="0"/>
              <a:t>Percent of Total Value</a:t>
            </a:r>
          </a:p>
        </p:txBody>
      </p:sp>
      <p:graphicFrame>
        <p:nvGraphicFramePr>
          <p:cNvPr id="5" name="Content Placeholder 4"/>
          <p:cNvGraphicFramePr>
            <a:graphicFrameLocks noGrp="1"/>
          </p:cNvGraphicFramePr>
          <p:nvPr>
            <p:ph idx="1"/>
          </p:nvPr>
        </p:nvGraphicFramePr>
        <p:xfrm>
          <a:off x="1676400" y="1981200"/>
          <a:ext cx="5334000" cy="3733800"/>
        </p:xfrm>
        <a:graphic>
          <a:graphicData uri="http://schemas.openxmlformats.org/drawingml/2006/table">
            <a:tbl>
              <a:tblPr/>
              <a:tblGrid>
                <a:gridCol w="1086598"/>
                <a:gridCol w="1338051"/>
                <a:gridCol w="1451831"/>
                <a:gridCol w="678128"/>
                <a:gridCol w="779392"/>
              </a:tblGrid>
              <a:tr h="255780">
                <a:tc gridSpan="5">
                  <a:txBody>
                    <a:bodyPr/>
                    <a:lstStyle/>
                    <a:p>
                      <a:pPr marL="0" marR="0" algn="ctr">
                        <a:spcBef>
                          <a:spcPts val="0"/>
                        </a:spcBef>
                        <a:spcAft>
                          <a:spcPts val="0"/>
                        </a:spcAft>
                      </a:pPr>
                      <a:r>
                        <a:rPr lang="en-US" sz="1400" b="1" dirty="0">
                          <a:effectLst/>
                          <a:latin typeface="Times New Roman"/>
                          <a:ea typeface="Times New Roman"/>
                        </a:rPr>
                        <a:t>Percent of Total Value</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0400">
                <a:tc>
                  <a:txBody>
                    <a:bodyPr/>
                    <a:lstStyle/>
                    <a:p>
                      <a:pPr marL="0" marR="0" algn="ctr">
                        <a:spcBef>
                          <a:spcPts val="0"/>
                        </a:spcBef>
                        <a:spcAft>
                          <a:spcPts val="0"/>
                        </a:spcAft>
                      </a:pPr>
                      <a:r>
                        <a:rPr lang="en-US" sz="1400" b="1" dirty="0">
                          <a:effectLst/>
                          <a:latin typeface="Times New Roman"/>
                          <a:ea typeface="Times New Roman"/>
                        </a:rPr>
                        <a:t>Tax Year</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Residential  </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Commercial </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BPP</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Total </a:t>
                      </a:r>
                      <a:endParaRPr lang="en-US"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52%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52%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80">
                <a:tc>
                  <a:txBody>
                    <a:bodyPr/>
                    <a:lstStyle/>
                    <a:p>
                      <a:pPr marL="0" marR="0" algn="ctr">
                        <a:spcBef>
                          <a:spcPts val="0"/>
                        </a:spcBef>
                        <a:spcAft>
                          <a:spcPts val="0"/>
                        </a:spcAft>
                      </a:pPr>
                      <a:r>
                        <a:rPr lang="en-US" sz="1400" dirty="0">
                          <a:effectLst/>
                          <a:latin typeface="Times New Roman"/>
                          <a:ea typeface="Times New Roman"/>
                        </a:rPr>
                        <a:t>2008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99">
                <a:tc>
                  <a:txBody>
                    <a:bodyPr/>
                    <a:lstStyle/>
                    <a:p>
                      <a:pPr marL="0" marR="0" algn="ctr">
                        <a:spcBef>
                          <a:spcPts val="0"/>
                        </a:spcBef>
                        <a:spcAft>
                          <a:spcPts val="0"/>
                        </a:spcAft>
                      </a:pPr>
                      <a:r>
                        <a:rPr lang="en-US" sz="1400" dirty="0">
                          <a:effectLst/>
                          <a:latin typeface="Times New Roman"/>
                          <a:ea typeface="Times New Roman"/>
                        </a:rPr>
                        <a:t>2009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99">
                <a:tc>
                  <a:txBody>
                    <a:bodyPr/>
                    <a:lstStyle/>
                    <a:p>
                      <a:pPr marL="0" marR="0" algn="ctr">
                        <a:spcBef>
                          <a:spcPts val="0"/>
                        </a:spcBef>
                        <a:spcAft>
                          <a:spcPts val="0"/>
                        </a:spcAft>
                      </a:pPr>
                      <a:r>
                        <a:rPr lang="en-US" sz="1400" dirty="0">
                          <a:effectLst/>
                          <a:latin typeface="Times New Roman"/>
                          <a:ea typeface="Times New Roman"/>
                        </a:rPr>
                        <a:t>2010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99">
                <a:tc>
                  <a:txBody>
                    <a:bodyPr/>
                    <a:lstStyle/>
                    <a:p>
                      <a:pPr marL="0" marR="0" algn="ctr">
                        <a:spcBef>
                          <a:spcPts val="0"/>
                        </a:spcBef>
                        <a:spcAft>
                          <a:spcPts val="0"/>
                        </a:spcAft>
                      </a:pPr>
                      <a:r>
                        <a:rPr lang="en-US" sz="1400" dirty="0">
                          <a:effectLst/>
                          <a:latin typeface="Times New Roman"/>
                          <a:ea typeface="Times New Roman"/>
                        </a:rPr>
                        <a:t>2011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5867" name="Slide Number Placeholder 3"/>
          <p:cNvSpPr>
            <a:spLocks noGrp="1"/>
          </p:cNvSpPr>
          <p:nvPr>
            <p:ph type="sldNum" sz="quarter" idx="12"/>
          </p:nvPr>
        </p:nvSpPr>
        <p:spPr>
          <a:noFill/>
        </p:spPr>
        <p:txBody>
          <a:bodyPr/>
          <a:lstStyle/>
          <a:p>
            <a:fld id="{7BDC669D-C276-4810-AC40-137935315B70}" type="slidenum">
              <a:rPr lang="en-US" smtClean="0"/>
              <a:pPr/>
              <a:t>53</a:t>
            </a:fld>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b="1" smtClean="0"/>
              <a:t>Top Ten Taxpayers</a:t>
            </a:r>
          </a:p>
        </p:txBody>
      </p:sp>
      <p:graphicFrame>
        <p:nvGraphicFramePr>
          <p:cNvPr id="5" name="Table 4"/>
          <p:cNvGraphicFramePr>
            <a:graphicFrameLocks noGrp="1"/>
          </p:cNvGraphicFramePr>
          <p:nvPr/>
        </p:nvGraphicFramePr>
        <p:xfrm>
          <a:off x="609600" y="1752600"/>
          <a:ext cx="8001000" cy="4343400"/>
        </p:xfrm>
        <a:graphic>
          <a:graphicData uri="http://schemas.openxmlformats.org/drawingml/2006/table">
            <a:tbl>
              <a:tblPr/>
              <a:tblGrid>
                <a:gridCol w="3687681"/>
                <a:gridCol w="1758095"/>
                <a:gridCol w="2555223"/>
              </a:tblGrid>
              <a:tr h="375726">
                <a:tc gridSpan="3">
                  <a:txBody>
                    <a:bodyPr/>
                    <a:lstStyle/>
                    <a:p>
                      <a:pPr marL="0" marR="0" algn="ctr">
                        <a:spcBef>
                          <a:spcPts val="0"/>
                        </a:spcBef>
                        <a:spcAft>
                          <a:spcPts val="0"/>
                        </a:spcAft>
                      </a:pPr>
                      <a:r>
                        <a:rPr lang="en-US" sz="1600" b="1" dirty="0">
                          <a:latin typeface="Times New Roman"/>
                          <a:ea typeface="Times New Roman"/>
                        </a:rPr>
                        <a:t>Top Ten Taxpayers</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3405">
                <a:tc>
                  <a:txBody>
                    <a:bodyPr/>
                    <a:lstStyle/>
                    <a:p>
                      <a:pPr marL="0" marR="0" algn="ctr">
                        <a:spcBef>
                          <a:spcPts val="0"/>
                        </a:spcBef>
                        <a:spcAft>
                          <a:spcPts val="0"/>
                        </a:spcAft>
                      </a:pPr>
                      <a:r>
                        <a:rPr lang="en-US" sz="1600" b="1" dirty="0">
                          <a:latin typeface="Times New Roman"/>
                          <a:ea typeface="Times New Roman"/>
                        </a:rPr>
                        <a:t> </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rPr>
                        <a:t> </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latin typeface="Times New Roman"/>
                          <a:ea typeface="Times New Roman"/>
                        </a:rPr>
                        <a:t>% of Total </a:t>
                      </a:r>
                      <a:r>
                        <a:rPr lang="en-US" sz="1600" b="1" dirty="0" smtClean="0">
                          <a:latin typeface="Times New Roman"/>
                          <a:ea typeface="Times New Roman"/>
                        </a:rPr>
                        <a:t> </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405">
                <a:tc>
                  <a:txBody>
                    <a:bodyPr/>
                    <a:lstStyle/>
                    <a:p>
                      <a:pPr marL="0" marR="0" algn="ctr">
                        <a:spcBef>
                          <a:spcPts val="0"/>
                        </a:spcBef>
                        <a:spcAft>
                          <a:spcPts val="0"/>
                        </a:spcAft>
                      </a:pPr>
                      <a:r>
                        <a:rPr lang="en-US" sz="1600" dirty="0">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Taxable Value</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Taxable Value</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405">
                <a:tc>
                  <a:txBody>
                    <a:bodyPr/>
                    <a:lstStyle/>
                    <a:p>
                      <a:pPr marL="342900" marR="0" lvl="0" indent="-342900" algn="just">
                        <a:spcBef>
                          <a:spcPts val="0"/>
                        </a:spcBef>
                        <a:spcAft>
                          <a:spcPts val="0"/>
                        </a:spcAft>
                        <a:buFont typeface="+mj-lt"/>
                        <a:buNone/>
                      </a:pPr>
                      <a:r>
                        <a:rPr lang="en-US" sz="1600" dirty="0" smtClean="0">
                          <a:latin typeface="Times New Roman"/>
                          <a:ea typeface="Times New Roman"/>
                        </a:rPr>
                        <a:t>1. Cisco Systems</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a:ea typeface="Times New Roman"/>
                        </a:rPr>
                        <a:t>$196,789,462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2.02%</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2. AT&amp;T</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a:ea typeface="Times New Roman"/>
                        </a:rPr>
                        <a:t>$164,239,373</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1.68%</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3. Bank of America</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163,098,524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1.67%</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4. Verizon</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132,836,500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1.36</a:t>
                      </a:r>
                      <a:r>
                        <a:rPr lang="en-US" sz="1600" dirty="0">
                          <a:latin typeface="Times New Roman"/>
                          <a:ea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5. EMC</a:t>
                      </a:r>
                      <a:r>
                        <a:rPr lang="en-US" sz="1600" baseline="0" dirty="0" smtClean="0">
                          <a:latin typeface="Times New Roman"/>
                          <a:ea typeface="Times New Roman"/>
                        </a:rPr>
                        <a:t> Corporation</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104,452,637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1.07%</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6. Texas </a:t>
                      </a:r>
                      <a:r>
                        <a:rPr lang="en-US" sz="1600" dirty="0">
                          <a:latin typeface="Times New Roman"/>
                          <a:ea typeface="Times New Roman"/>
                        </a:rPr>
                        <a:t>Instruments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100,465,287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1.03%</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lgn="l" defTabSz="914400" rtl="0" eaLnBrk="1" latinLnBrk="0" hangingPunct="1">
                        <a:spcBef>
                          <a:spcPts val="0"/>
                        </a:spcBef>
                        <a:spcAft>
                          <a:spcPts val="0"/>
                        </a:spcAft>
                        <a:buFont typeface="+mj-lt"/>
                        <a:buNone/>
                      </a:pPr>
                      <a:r>
                        <a:rPr lang="en-US" sz="1600" kern="1200" dirty="0" smtClean="0">
                          <a:solidFill>
                            <a:schemeClr val="tx1"/>
                          </a:solidFill>
                          <a:latin typeface="Times New Roman"/>
                          <a:ea typeface="Times New Roman"/>
                          <a:cs typeface="+mn-cs"/>
                        </a:rPr>
                        <a:t>7. Fujitsu</a:t>
                      </a:r>
                      <a:endParaRPr lang="en-US" sz="1600" kern="1200" dirty="0">
                        <a:solidFill>
                          <a:schemeClr val="tx1"/>
                        </a:solidFill>
                        <a:latin typeface="Times New Roman"/>
                        <a:ea typeface="Times New Roman"/>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a:ea typeface="Times New Roman"/>
                        </a:rPr>
                        <a:t>$94,203,170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0.97%</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8. IBM</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a:ea typeface="Times New Roman"/>
                        </a:rPr>
                        <a:t>$79,799,744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Times New Roman"/>
                          <a:ea typeface="Times New Roman"/>
                        </a:rPr>
                        <a:t>0.82%</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lgn="l" defTabSz="914400" rtl="0" eaLnBrk="1" latinLnBrk="0" hangingPunct="1">
                        <a:spcBef>
                          <a:spcPts val="0"/>
                        </a:spcBef>
                        <a:spcAft>
                          <a:spcPts val="0"/>
                        </a:spcAft>
                        <a:buFont typeface="+mj-lt"/>
                        <a:buNone/>
                      </a:pPr>
                      <a:r>
                        <a:rPr lang="en-US" sz="1600" kern="1200" dirty="0" smtClean="0">
                          <a:solidFill>
                            <a:schemeClr val="tx1"/>
                          </a:solidFill>
                          <a:latin typeface="Times New Roman"/>
                          <a:ea typeface="Times New Roman"/>
                          <a:cs typeface="+mn-cs"/>
                        </a:rPr>
                        <a:t>9. Oncor</a:t>
                      </a:r>
                      <a:endParaRPr lang="en-US" sz="1600" kern="1200" dirty="0">
                        <a:solidFill>
                          <a:schemeClr val="tx1"/>
                        </a:solidFill>
                        <a:latin typeface="Times New Roman"/>
                        <a:ea typeface="Times New Roman"/>
                        <a:cs typeface="+mn-cs"/>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a:ea typeface="Times New Roman"/>
                        </a:rPr>
                        <a:t>$53,504,285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0.55%</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342900" marR="0" lvl="0" indent="-342900">
                        <a:spcBef>
                          <a:spcPts val="0"/>
                        </a:spcBef>
                        <a:spcAft>
                          <a:spcPts val="0"/>
                        </a:spcAft>
                        <a:buFont typeface="+mj-lt"/>
                        <a:buNone/>
                      </a:pPr>
                      <a:r>
                        <a:rPr lang="en-US" sz="1600" dirty="0" smtClean="0">
                          <a:latin typeface="Times New Roman"/>
                          <a:ea typeface="Times New Roman"/>
                        </a:rPr>
                        <a:t>10. Equastone</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rPr>
                        <a:t>$</a:t>
                      </a:r>
                      <a:r>
                        <a:rPr lang="en-US" sz="1600" dirty="0" smtClean="0">
                          <a:latin typeface="Times New Roman"/>
                          <a:ea typeface="Times New Roman"/>
                        </a:rPr>
                        <a:t>52,377,407 </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rPr>
                        <a:t>0.54%</a:t>
                      </a:r>
                      <a:endParaRPr lang="en-US" sz="16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0" marR="0">
                        <a:spcBef>
                          <a:spcPts val="0"/>
                        </a:spcBef>
                        <a:spcAft>
                          <a:spcPts val="0"/>
                        </a:spcAft>
                      </a:pPr>
                      <a:r>
                        <a:rPr lang="en-US" sz="1600" b="1" dirty="0">
                          <a:latin typeface="Times New Roman"/>
                          <a:ea typeface="Times New Roman"/>
                        </a:rPr>
                        <a:t>Total</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1,141,766,389</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11.71%</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05">
                <a:tc>
                  <a:txBody>
                    <a:bodyPr/>
                    <a:lstStyle/>
                    <a:p>
                      <a:pPr marL="0" marR="0">
                        <a:spcBef>
                          <a:spcPts val="0"/>
                        </a:spcBef>
                        <a:spcAft>
                          <a:spcPts val="0"/>
                        </a:spcAft>
                      </a:pPr>
                      <a:r>
                        <a:rPr lang="en-US" sz="1600" b="1" dirty="0">
                          <a:latin typeface="Times New Roman"/>
                          <a:ea typeface="Times New Roman"/>
                        </a:rPr>
                        <a:t>Total </a:t>
                      </a:r>
                      <a:r>
                        <a:rPr lang="en-US" sz="1600" b="1" dirty="0" smtClean="0">
                          <a:latin typeface="Times New Roman"/>
                          <a:ea typeface="Times New Roman"/>
                        </a:rPr>
                        <a:t>2011 </a:t>
                      </a:r>
                      <a:r>
                        <a:rPr lang="en-US" sz="1600" b="1" dirty="0">
                          <a:latin typeface="Times New Roman"/>
                          <a:ea typeface="Times New Roman"/>
                        </a:rPr>
                        <a:t>Taxable Value</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latin typeface="Times New Roman"/>
                          <a:ea typeface="Times New Roman"/>
                        </a:rPr>
                        <a:t>$</a:t>
                      </a:r>
                      <a:r>
                        <a:rPr lang="en-US" sz="1600" b="1" dirty="0" smtClean="0">
                          <a:latin typeface="Times New Roman"/>
                          <a:ea typeface="Times New Roman"/>
                        </a:rPr>
                        <a:t>9,746,482,430</a:t>
                      </a:r>
                      <a:endParaRPr lang="en-US" sz="16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866" name="Rectangle 8"/>
          <p:cNvSpPr>
            <a:spLocks noGrp="1" noChangeArrowheads="1"/>
          </p:cNvSpPr>
          <p:nvPr>
            <p:ph type="sldNum" sz="quarter" idx="12"/>
          </p:nvPr>
        </p:nvSpPr>
        <p:spPr>
          <a:noFill/>
        </p:spPr>
        <p:txBody>
          <a:bodyPr/>
          <a:lstStyle/>
          <a:p>
            <a:fld id="{F7E5C385-FEAC-45E4-A5FD-08F94C969DA8}" type="slidenum">
              <a:rPr lang="en-US" smtClean="0"/>
              <a:pPr/>
              <a:t>54</a:t>
            </a:fld>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 y="304800"/>
            <a:ext cx="8915400" cy="1216025"/>
          </a:xfrm>
        </p:spPr>
        <p:txBody>
          <a:bodyPr/>
          <a:lstStyle/>
          <a:p>
            <a:r>
              <a:rPr lang="en-US" sz="3600" b="1" smtClean="0">
                <a:solidFill>
                  <a:srgbClr val="000000"/>
                </a:solidFill>
              </a:rPr>
              <a:t>Change In Residential Valuations</a:t>
            </a:r>
            <a:endParaRPr lang="en-US" b="1" smtClean="0"/>
          </a:p>
        </p:txBody>
      </p:sp>
      <p:graphicFrame>
        <p:nvGraphicFramePr>
          <p:cNvPr id="5" name="Content Placeholder 4"/>
          <p:cNvGraphicFramePr>
            <a:graphicFrameLocks noGrp="1"/>
          </p:cNvGraphicFramePr>
          <p:nvPr>
            <p:ph idx="1"/>
          </p:nvPr>
        </p:nvGraphicFramePr>
        <p:xfrm>
          <a:off x="990600" y="2590800"/>
          <a:ext cx="7162800" cy="2362200"/>
        </p:xfrm>
        <a:graphic>
          <a:graphicData uri="http://schemas.openxmlformats.org/drawingml/2006/table">
            <a:tbl>
              <a:tblPr/>
              <a:tblGrid>
                <a:gridCol w="1903459"/>
                <a:gridCol w="1169362"/>
                <a:gridCol w="1503462"/>
                <a:gridCol w="1169362"/>
                <a:gridCol w="1417154"/>
              </a:tblGrid>
              <a:tr h="262466">
                <a:tc gridSpan="5">
                  <a:txBody>
                    <a:bodyPr/>
                    <a:lstStyle/>
                    <a:p>
                      <a:pPr marL="0" marR="0" algn="ctr">
                        <a:spcBef>
                          <a:spcPts val="0"/>
                        </a:spcBef>
                        <a:spcAft>
                          <a:spcPts val="0"/>
                        </a:spcAft>
                      </a:pPr>
                      <a:r>
                        <a:rPr lang="en-US" sz="1400" b="1" dirty="0">
                          <a:effectLst/>
                          <a:latin typeface="Times New Roman"/>
                          <a:ea typeface="Times New Roman"/>
                        </a:rPr>
                        <a:t>Number Residential Properties Affected by Valuation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466">
                <a:tc>
                  <a:txBody>
                    <a:bodyPr/>
                    <a:lstStyle/>
                    <a:p>
                      <a:pPr marL="0" marR="0">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400" b="1" dirty="0">
                          <a:effectLst/>
                          <a:latin typeface="Times New Roman"/>
                          <a:ea typeface="Times New Roman"/>
                        </a:rPr>
                        <a:t>2010-2011</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b="1" dirty="0">
                          <a:effectLst/>
                          <a:latin typeface="Times New Roman"/>
                          <a:ea typeface="Times New Roman"/>
                        </a:rPr>
                        <a:t>2010-2011</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24936">
                <a:tc>
                  <a:txBody>
                    <a:bodyPr/>
                    <a:lstStyle/>
                    <a:p>
                      <a:pPr marL="0" marR="0">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p>
                      <a:pPr marL="0" marR="0">
                        <a:spcBef>
                          <a:spcPts val="0"/>
                        </a:spcBef>
                        <a:spcAft>
                          <a:spcPts val="0"/>
                        </a:spcAft>
                      </a:pPr>
                      <a:r>
                        <a:rPr lang="en-US" sz="1400" b="1" dirty="0">
                          <a:effectLst/>
                          <a:latin typeface="Times New Roman"/>
                          <a:ea typeface="Times New Roman"/>
                        </a:rPr>
                        <a:t>Impact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p>
                      <a:pPr marL="0" marR="0" algn="ctr">
                        <a:spcBef>
                          <a:spcPts val="0"/>
                        </a:spcBef>
                        <a:spcAft>
                          <a:spcPts val="0"/>
                        </a:spcAft>
                      </a:pPr>
                      <a:r>
                        <a:rPr lang="en-US" sz="1400" b="1" dirty="0">
                          <a:effectLst/>
                          <a:latin typeface="Times New Roman"/>
                          <a:ea typeface="Times New Roman"/>
                        </a:rPr>
                        <a:t># Properties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 of Total</a:t>
                      </a:r>
                      <a:endParaRPr lang="en-US" sz="2000" dirty="0">
                        <a:effectLst/>
                        <a:latin typeface="Times New Roman"/>
                        <a:ea typeface="Times New Roman"/>
                      </a:endParaRPr>
                    </a:p>
                    <a:p>
                      <a:pPr marL="0" marR="0" algn="ctr">
                        <a:spcBef>
                          <a:spcPts val="0"/>
                        </a:spcBef>
                        <a:spcAft>
                          <a:spcPts val="0"/>
                        </a:spcAft>
                      </a:pPr>
                      <a:r>
                        <a:rPr lang="en-US" sz="1400" b="1" dirty="0">
                          <a:effectLst/>
                          <a:latin typeface="Times New Roman"/>
                          <a:ea typeface="Times New Roman"/>
                        </a:rPr>
                        <a:t>Res. Properties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p>
                      <a:pPr marL="0" marR="0" algn="ctr">
                        <a:spcBef>
                          <a:spcPts val="0"/>
                        </a:spcBef>
                        <a:spcAft>
                          <a:spcPts val="0"/>
                        </a:spcAft>
                      </a:pPr>
                      <a:r>
                        <a:rPr lang="en-US" sz="1400" b="1" dirty="0">
                          <a:effectLst/>
                          <a:latin typeface="Times New Roman"/>
                          <a:ea typeface="Times New Roman"/>
                        </a:rPr>
                        <a:t># Properties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 of Total</a:t>
                      </a:r>
                      <a:endParaRPr lang="en-US" sz="2000" dirty="0">
                        <a:effectLst/>
                        <a:latin typeface="Times New Roman"/>
                        <a:ea typeface="Times New Roman"/>
                      </a:endParaRPr>
                    </a:p>
                    <a:p>
                      <a:pPr marL="0" marR="0" algn="ctr">
                        <a:spcBef>
                          <a:spcPts val="0"/>
                        </a:spcBef>
                        <a:spcAft>
                          <a:spcPts val="0"/>
                        </a:spcAft>
                      </a:pPr>
                      <a:r>
                        <a:rPr lang="en-US" sz="1400" b="1" dirty="0">
                          <a:effectLst/>
                          <a:latin typeface="Times New Roman"/>
                          <a:ea typeface="Times New Roman"/>
                        </a:rPr>
                        <a:t>Res. Properties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marL="0" marR="0">
                        <a:spcBef>
                          <a:spcPts val="0"/>
                        </a:spcBef>
                        <a:spcAft>
                          <a:spcPts val="0"/>
                        </a:spcAft>
                      </a:pPr>
                      <a:r>
                        <a:rPr lang="en-US" sz="1400" b="1" dirty="0">
                          <a:effectLst/>
                          <a:latin typeface="Times New Roman"/>
                          <a:ea typeface="Times New Roman"/>
                        </a:rPr>
                        <a:t>No Change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8,357</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29.7%</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13,632</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48.8%</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marL="0" marR="0">
                        <a:spcBef>
                          <a:spcPts val="0"/>
                        </a:spcBef>
                        <a:spcAft>
                          <a:spcPts val="0"/>
                        </a:spcAft>
                      </a:pPr>
                      <a:r>
                        <a:rPr lang="en-US" sz="1400" b="1" dirty="0">
                          <a:effectLst/>
                          <a:latin typeface="Times New Roman"/>
                          <a:ea typeface="Times New Roman"/>
                        </a:rPr>
                        <a:t>Decrease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13,215</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47.0%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8,813</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31.6%</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marL="0" marR="0">
                        <a:spcBef>
                          <a:spcPts val="0"/>
                        </a:spcBef>
                        <a:spcAft>
                          <a:spcPts val="0"/>
                        </a:spcAft>
                      </a:pPr>
                      <a:r>
                        <a:rPr lang="en-US" sz="1400" b="1" dirty="0">
                          <a:effectLst/>
                          <a:latin typeface="Times New Roman"/>
                          <a:ea typeface="Times New Roman"/>
                        </a:rPr>
                        <a:t>Up 1-10%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5,583</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19.9%</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4,692</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16.8%</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marL="0" marR="0">
                        <a:spcBef>
                          <a:spcPts val="0"/>
                        </a:spcBef>
                        <a:spcAft>
                          <a:spcPts val="0"/>
                        </a:spcAft>
                      </a:pPr>
                      <a:r>
                        <a:rPr lang="en-US" sz="1400" b="1" dirty="0">
                          <a:effectLst/>
                          <a:latin typeface="Times New Roman"/>
                          <a:ea typeface="Times New Roman"/>
                        </a:rPr>
                        <a:t>Up&gt;10%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960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3.4%</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791</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2.8%</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66">
                <a:tc>
                  <a:txBody>
                    <a:bodyPr/>
                    <a:lstStyle/>
                    <a:p>
                      <a:pPr marL="0" marR="0">
                        <a:spcBef>
                          <a:spcPts val="0"/>
                        </a:spcBef>
                        <a:spcAft>
                          <a:spcPts val="0"/>
                        </a:spcAft>
                      </a:pPr>
                      <a:r>
                        <a:rPr lang="en-US" sz="1400" b="1" dirty="0">
                          <a:effectLst/>
                          <a:latin typeface="Times New Roman"/>
                          <a:ea typeface="Times New Roman"/>
                        </a:rPr>
                        <a:t>Total Res. Properties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28,115</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100.0%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27,928</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100.0%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7877" name="Slide Number Placeholder 3"/>
          <p:cNvSpPr>
            <a:spLocks noGrp="1"/>
          </p:cNvSpPr>
          <p:nvPr>
            <p:ph type="sldNum" sz="quarter" idx="12"/>
          </p:nvPr>
        </p:nvSpPr>
        <p:spPr>
          <a:noFill/>
        </p:spPr>
        <p:txBody>
          <a:bodyPr/>
          <a:lstStyle/>
          <a:p>
            <a:fld id="{81BE2706-EFF7-483B-88EC-E67299C1C278}" type="slidenum">
              <a:rPr lang="en-US" smtClean="0"/>
              <a:pPr/>
              <a:t>55</a:t>
            </a:fld>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304800"/>
            <a:ext cx="8839200" cy="1216025"/>
          </a:xfrm>
        </p:spPr>
        <p:txBody>
          <a:bodyPr/>
          <a:lstStyle/>
          <a:p>
            <a:pPr eaLnBrk="1" hangingPunct="1"/>
            <a:r>
              <a:rPr lang="en-US" sz="3600" b="1" smtClean="0"/>
              <a:t>Change In Residential Valuations</a:t>
            </a:r>
          </a:p>
        </p:txBody>
      </p:sp>
      <p:sp>
        <p:nvSpPr>
          <p:cNvPr id="7885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7885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7885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aphicFrame>
        <p:nvGraphicFramePr>
          <p:cNvPr id="78854" name="Object 10"/>
          <p:cNvGraphicFramePr>
            <a:graphicFrameLocks noChangeAspect="1"/>
          </p:cNvGraphicFramePr>
          <p:nvPr/>
        </p:nvGraphicFramePr>
        <p:xfrm>
          <a:off x="531813" y="1903413"/>
          <a:ext cx="8437562" cy="4397375"/>
        </p:xfrm>
        <a:graphic>
          <a:graphicData uri="http://schemas.openxmlformats.org/presentationml/2006/ole">
            <p:oleObj spid="_x0000_s78854" name="Chart" r:id="rId3" imgW="4160479" imgH="2164080" progId="Excel.Chart.8">
              <p:embed/>
            </p:oleObj>
          </a:graphicData>
        </a:graphic>
      </p:graphicFrame>
      <p:sp>
        <p:nvSpPr>
          <p:cNvPr id="78855" name="Rectangle 8"/>
          <p:cNvSpPr>
            <a:spLocks noGrp="1" noChangeArrowheads="1"/>
          </p:cNvSpPr>
          <p:nvPr>
            <p:ph type="sldNum" sz="quarter" idx="12"/>
          </p:nvPr>
        </p:nvSpPr>
        <p:spPr>
          <a:noFill/>
        </p:spPr>
        <p:txBody>
          <a:bodyPr/>
          <a:lstStyle/>
          <a:p>
            <a:fld id="{B0442A71-8938-4A51-938C-928FC1BA59A3}"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09600" y="304800"/>
            <a:ext cx="7467600" cy="1216025"/>
          </a:xfrm>
        </p:spPr>
        <p:txBody>
          <a:bodyPr/>
          <a:lstStyle/>
          <a:p>
            <a:r>
              <a:rPr lang="en-US" b="1" smtClean="0"/>
              <a:t>Tax Impact on a $100,000 Home</a:t>
            </a:r>
          </a:p>
        </p:txBody>
      </p:sp>
      <p:sp>
        <p:nvSpPr>
          <p:cNvPr id="79875" name="Slide Number Placeholder 3"/>
          <p:cNvSpPr>
            <a:spLocks noGrp="1"/>
          </p:cNvSpPr>
          <p:nvPr>
            <p:ph type="sldNum" sz="quarter" idx="12"/>
          </p:nvPr>
        </p:nvSpPr>
        <p:spPr>
          <a:noFill/>
        </p:spPr>
        <p:txBody>
          <a:bodyPr/>
          <a:lstStyle/>
          <a:p>
            <a:fld id="{A433C48D-50B7-4C3C-A833-7D0147D18455}" type="slidenum">
              <a:rPr lang="en-US" smtClean="0"/>
              <a:pPr/>
              <a:t>57</a:t>
            </a:fld>
            <a:endParaRPr lang="en-US" smtClean="0"/>
          </a:p>
        </p:txBody>
      </p:sp>
      <p:pic>
        <p:nvPicPr>
          <p:cNvPr id="79876" name="Picture 2"/>
          <p:cNvPicPr>
            <a:picLocks noGrp="1" noChangeAspect="1" noChangeArrowheads="1"/>
          </p:cNvPicPr>
          <p:nvPr>
            <p:ph idx="1"/>
          </p:nvPr>
        </p:nvPicPr>
        <p:blipFill>
          <a:blip r:embed="rId2" cstate="print"/>
          <a:srcRect/>
          <a:stretch>
            <a:fillRect/>
          </a:stretch>
        </p:blipFill>
        <p:spPr>
          <a:xfrm>
            <a:off x="963613" y="2057400"/>
            <a:ext cx="7342187" cy="35687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b="1" smtClean="0"/>
              <a:t>Average Senior Home Value</a:t>
            </a:r>
          </a:p>
        </p:txBody>
      </p:sp>
      <p:graphicFrame>
        <p:nvGraphicFramePr>
          <p:cNvPr id="5" name="Content Placeholder 4"/>
          <p:cNvGraphicFramePr>
            <a:graphicFrameLocks noGrp="1"/>
          </p:cNvGraphicFramePr>
          <p:nvPr>
            <p:ph idx="1"/>
          </p:nvPr>
        </p:nvGraphicFramePr>
        <p:xfrm>
          <a:off x="1600200" y="1981200"/>
          <a:ext cx="5867400" cy="4038600"/>
        </p:xfrm>
        <a:graphic>
          <a:graphicData uri="http://schemas.openxmlformats.org/drawingml/2006/table">
            <a:tbl>
              <a:tblPr/>
              <a:tblGrid>
                <a:gridCol w="636958"/>
                <a:gridCol w="1310857"/>
                <a:gridCol w="1524505"/>
                <a:gridCol w="1296878"/>
                <a:gridCol w="1098203"/>
              </a:tblGrid>
              <a:tr h="274260">
                <a:tc gridSpan="5">
                  <a:txBody>
                    <a:bodyPr/>
                    <a:lstStyle/>
                    <a:p>
                      <a:pPr marL="0" marR="0" algn="ctr">
                        <a:spcBef>
                          <a:spcPts val="0"/>
                        </a:spcBef>
                        <a:spcAft>
                          <a:spcPts val="0"/>
                        </a:spcAft>
                      </a:pPr>
                      <a:r>
                        <a:rPr lang="en-US" sz="1600" b="1" dirty="0">
                          <a:effectLst/>
                          <a:latin typeface="Times New Roman"/>
                          <a:ea typeface="Times New Roman"/>
                        </a:rPr>
                        <a:t>Average Senior Home Value Statistics</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260">
                <a:tc>
                  <a:txBody>
                    <a:bodyPr/>
                    <a:lstStyle/>
                    <a:p>
                      <a:pPr marL="0" marR="0">
                        <a:spcBef>
                          <a:spcPts val="0"/>
                        </a:spcBef>
                        <a:spcAft>
                          <a:spcPts val="0"/>
                        </a:spcAft>
                      </a:pPr>
                      <a:r>
                        <a:rPr lang="en-US" sz="1600" b="1" dirty="0">
                          <a:effectLst/>
                          <a:latin typeface="Times New Roman"/>
                          <a:ea typeface="Times New Roman"/>
                        </a:rPr>
                        <a:t> </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effectLst/>
                          <a:latin typeface="Times New Roman"/>
                          <a:ea typeface="Times New Roman"/>
                        </a:rPr>
                        <a:t> </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600" b="1" dirty="0">
                          <a:effectLst/>
                          <a:latin typeface="Times New Roman"/>
                          <a:ea typeface="Times New Roman"/>
                        </a:rPr>
                        <a:t>Avg. Sr.</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600" b="1" dirty="0">
                          <a:effectLst/>
                          <a:latin typeface="Times New Roman"/>
                          <a:ea typeface="Times New Roman"/>
                        </a:rPr>
                        <a:t>% Change</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600" b="1" dirty="0">
                          <a:effectLst/>
                          <a:latin typeface="Times New Roman"/>
                          <a:ea typeface="Times New Roman"/>
                        </a:rPr>
                        <a:t> </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4260">
                <a:tc>
                  <a:txBody>
                    <a:bodyPr/>
                    <a:lstStyle/>
                    <a:p>
                      <a:pPr marL="0" marR="0" algn="ctr">
                        <a:spcBef>
                          <a:spcPts val="0"/>
                        </a:spcBef>
                        <a:spcAft>
                          <a:spcPts val="0"/>
                        </a:spcAft>
                      </a:pPr>
                      <a:r>
                        <a:rPr lang="en-US" sz="1600" b="1" dirty="0">
                          <a:effectLst/>
                          <a:latin typeface="Times New Roman"/>
                          <a:ea typeface="Times New Roman"/>
                        </a:rPr>
                        <a:t>Tax</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b="1" dirty="0">
                          <a:effectLst/>
                          <a:latin typeface="Times New Roman"/>
                          <a:ea typeface="Times New Roman"/>
                        </a:rPr>
                        <a:t>Senior</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b="1" dirty="0">
                          <a:effectLst/>
                          <a:latin typeface="Times New Roman"/>
                          <a:ea typeface="Times New Roman"/>
                        </a:rPr>
                        <a:t>Home Mkt.</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b="1" dirty="0">
                          <a:effectLst/>
                          <a:latin typeface="Times New Roman"/>
                          <a:ea typeface="Times New Roman"/>
                        </a:rPr>
                        <a:t>From Year</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b="1" dirty="0">
                          <a:effectLst/>
                          <a:latin typeface="Times New Roman"/>
                          <a:ea typeface="Times New Roman"/>
                        </a:rPr>
                        <a:t>% of </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3224">
                <a:tc>
                  <a:txBody>
                    <a:bodyPr/>
                    <a:lstStyle/>
                    <a:p>
                      <a:pPr marL="0" marR="0" algn="ctr">
                        <a:spcBef>
                          <a:spcPts val="0"/>
                        </a:spcBef>
                        <a:spcAft>
                          <a:spcPts val="0"/>
                        </a:spcAft>
                      </a:pPr>
                      <a:r>
                        <a:rPr lang="en-US" sz="1600" b="1" dirty="0">
                          <a:effectLst/>
                          <a:latin typeface="Times New Roman"/>
                          <a:ea typeface="Times New Roman"/>
                        </a:rPr>
                        <a:t>Year</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Exempt.</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Value (1)</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to Year</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a:ea typeface="Times New Roman"/>
                        </a:rPr>
                        <a:t>Total Val</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2002</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$146,315</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9.54%</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20.50%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2003</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$151,997</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3.88%</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19.74%</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2004</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$155,650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2.40%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19.27%</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2005</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$163,726</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5.19%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18.32%</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2006</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$50,000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$168,609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2.98%</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29.65%</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2007</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$50,000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$173,581</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2.95%</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28.80%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2008</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$55,000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$178,094</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2.60%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30.88%</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2009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$55,000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$178,961</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0.49%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30.73%</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2010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$55,000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$178,079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(0.49%)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30.89%</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0">
                <a:tc>
                  <a:txBody>
                    <a:bodyPr/>
                    <a:lstStyle/>
                    <a:p>
                      <a:pPr marL="0" marR="0" algn="r">
                        <a:spcBef>
                          <a:spcPts val="0"/>
                        </a:spcBef>
                        <a:spcAft>
                          <a:spcPts val="0"/>
                        </a:spcAft>
                      </a:pPr>
                      <a:r>
                        <a:rPr lang="en-US" sz="1600" dirty="0">
                          <a:effectLst/>
                          <a:latin typeface="Times New Roman"/>
                          <a:ea typeface="Times New Roman"/>
                        </a:rPr>
                        <a:t>2011</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$55,000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$178,788</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0.40%</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a:ea typeface="Times New Roman"/>
                        </a:rPr>
                        <a:t>30.76%</a:t>
                      </a:r>
                      <a:endParaRPr lang="en-US" sz="2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0985" name="Slide Number Placeholder 3"/>
          <p:cNvSpPr>
            <a:spLocks noGrp="1"/>
          </p:cNvSpPr>
          <p:nvPr>
            <p:ph type="sldNum" sz="quarter" idx="12"/>
          </p:nvPr>
        </p:nvSpPr>
        <p:spPr>
          <a:noFill/>
        </p:spPr>
        <p:txBody>
          <a:bodyPr/>
          <a:lstStyle/>
          <a:p>
            <a:fld id="{3CEC29A6-0040-46F4-B9ED-97E586DD1BEC}" type="slidenum">
              <a:rPr lang="en-US" smtClean="0"/>
              <a:pPr/>
              <a:t>58</a:t>
            </a:fld>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b="1" smtClean="0"/>
              <a:t>Current Tax Rate Metroplex Comparison</a:t>
            </a:r>
          </a:p>
        </p:txBody>
      </p:sp>
      <p:graphicFrame>
        <p:nvGraphicFramePr>
          <p:cNvPr id="5" name="Content Placeholder 4"/>
          <p:cNvGraphicFramePr>
            <a:graphicFrameLocks noGrp="1"/>
          </p:cNvGraphicFramePr>
          <p:nvPr>
            <p:ph idx="1"/>
          </p:nvPr>
        </p:nvGraphicFramePr>
        <p:xfrm>
          <a:off x="1447800" y="1752600"/>
          <a:ext cx="6096000" cy="4394200"/>
        </p:xfrm>
        <a:graphic>
          <a:graphicData uri="http://schemas.openxmlformats.org/drawingml/2006/table">
            <a:tbl>
              <a:tblPr firstRow="1" firstCol="1" bandRow="1"/>
              <a:tblGrid>
                <a:gridCol w="1190101"/>
                <a:gridCol w="217422"/>
                <a:gridCol w="1108364"/>
                <a:gridCol w="162560"/>
                <a:gridCol w="967055"/>
                <a:gridCol w="217422"/>
                <a:gridCol w="814107"/>
                <a:gridCol w="217422"/>
                <a:gridCol w="1201545"/>
              </a:tblGrid>
              <a:tr h="236051">
                <a:tc gridSpan="9">
                  <a:txBody>
                    <a:bodyPr/>
                    <a:lstStyle/>
                    <a:p>
                      <a:pPr marL="0" marR="0" algn="ctr">
                        <a:spcBef>
                          <a:spcPts val="0"/>
                        </a:spcBef>
                        <a:spcAft>
                          <a:spcPts val="0"/>
                        </a:spcAft>
                      </a:pPr>
                      <a:r>
                        <a:rPr lang="en-US" sz="1400" b="1" dirty="0">
                          <a:effectLst/>
                          <a:latin typeface="Times New Roman"/>
                          <a:ea typeface="Times New Roman"/>
                        </a:rPr>
                        <a:t>Current 2010-2011 Adopted Rates</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051">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effectLst/>
                          <a:latin typeface="Times New Roman"/>
                          <a:ea typeface="Times New Roman"/>
                        </a:rPr>
                        <a:t>2011</a:t>
                      </a:r>
                      <a:endParaRPr lang="en-US" sz="2000" dirty="0">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effectLst/>
                          <a:latin typeface="Times New Roman"/>
                          <a:ea typeface="Times New Roman"/>
                        </a:rPr>
                        <a:t>2011</a:t>
                      </a:r>
                      <a:endParaRPr lang="en-US" sz="2000" dirty="0">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effectLst/>
                          <a:latin typeface="Times New Roman"/>
                          <a:ea typeface="Times New Roman"/>
                        </a:rPr>
                        <a:t>2011</a:t>
                      </a:r>
                      <a:endParaRPr lang="en-US" sz="2000" dirty="0">
                        <a:effectLst/>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dirty="0">
                          <a:effectLst/>
                          <a:latin typeface="Times New Roman"/>
                          <a:ea typeface="Times New Roman"/>
                        </a:rPr>
                        <a:t>2011</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26720">
                <a:tc>
                  <a:txBody>
                    <a:bodyPr/>
                    <a:lstStyle/>
                    <a:p>
                      <a:pPr marL="0" marR="0">
                        <a:spcBef>
                          <a:spcPts val="0"/>
                        </a:spcBef>
                        <a:spcAft>
                          <a:spcPts val="0"/>
                        </a:spcAft>
                      </a:pPr>
                      <a:r>
                        <a:rPr lang="en-US" sz="1400" dirty="0">
                          <a:effectLst/>
                          <a:latin typeface="Times New Roman"/>
                          <a:ea typeface="Times New Roman"/>
                        </a:rPr>
                        <a:t>City</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Tax Rate</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Homestead</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Over 65</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Over 65 Freeze</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60">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endParaRPr lang="en-US" sz="1400" dirty="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effectLst/>
                        <a:latin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60">
                <a:tc>
                  <a:txBody>
                    <a:bodyPr/>
                    <a:lstStyle/>
                    <a:p>
                      <a:pPr marL="0" marR="0">
                        <a:spcBef>
                          <a:spcPts val="0"/>
                        </a:spcBef>
                        <a:spcAft>
                          <a:spcPts val="0"/>
                        </a:spcAft>
                      </a:pPr>
                      <a:r>
                        <a:rPr lang="en-US" sz="1400" dirty="0">
                          <a:effectLst/>
                          <a:latin typeface="Times New Roman"/>
                          <a:ea typeface="Times New Roman"/>
                        </a:rPr>
                        <a:t>Frisco</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   $0.465000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N/A</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$50,000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Plano</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$0.503500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20%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$40,000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Yes</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Allen</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$0.554000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N/A</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$50,000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Irving</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$0.576100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20%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$30,000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McKinney</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$0.585500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N/A</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$50,000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Carrollton</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$0.617875</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20%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$60,000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i="1" dirty="0">
                          <a:effectLst/>
                          <a:latin typeface="Times New Roman"/>
                          <a:ea typeface="Times New Roman"/>
                        </a:rPr>
                        <a:t>Average</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i="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i="1" dirty="0">
                          <a:effectLst/>
                          <a:latin typeface="Times New Roman"/>
                          <a:ea typeface="Times New Roman"/>
                        </a:rPr>
                        <a:t>$0.633603</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i="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i="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i="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i="1" dirty="0">
                          <a:effectLst/>
                          <a:latin typeface="Times New Roman"/>
                          <a:ea typeface="Times New Roman"/>
                        </a:rPr>
                        <a:t>$50,769</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b="1" dirty="0">
                          <a:effectLst/>
                          <a:latin typeface="Times New Roman"/>
                          <a:ea typeface="Times New Roman"/>
                        </a:rPr>
                        <a:t>Richardson</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effectLst/>
                          <a:latin typeface="Times New Roman"/>
                          <a:ea typeface="Times New Roman"/>
                        </a:rPr>
                        <a:t>$0.635160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effectLst/>
                          <a:latin typeface="Times New Roman"/>
                          <a:ea typeface="Times New Roman"/>
                        </a:rPr>
                        <a:t>N/A</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effectLst/>
                          <a:latin typeface="Times New Roman"/>
                          <a:ea typeface="Times New Roman"/>
                        </a:rPr>
                        <a:t>$55,000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b="1"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Mesquite</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$0.640000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N/A</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$65,000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Yes</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Arlington</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$0.648000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20%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$60,000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Yes</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Grand Prairie</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$0.669998</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1%</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$45,000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Yes</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Garland</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$0.704600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8%</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$51,000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Dallas</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$0.704600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20%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effectLst/>
                          <a:latin typeface="Times New Roman"/>
                          <a:ea typeface="Times New Roman"/>
                        </a:rPr>
                        <a:t>$64,000</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dirty="0">
                          <a:effectLst/>
                          <a:latin typeface="Times New Roman"/>
                          <a:ea typeface="Times New Roman"/>
                        </a:rPr>
                        <a:t>No</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36051">
                <a:tc>
                  <a:txBody>
                    <a:bodyPr/>
                    <a:lstStyle/>
                    <a:p>
                      <a:pPr marL="0" marR="0">
                        <a:spcBef>
                          <a:spcPts val="0"/>
                        </a:spcBef>
                        <a:spcAft>
                          <a:spcPts val="0"/>
                        </a:spcAft>
                      </a:pPr>
                      <a:r>
                        <a:rPr lang="en-US" sz="1400" dirty="0">
                          <a:effectLst/>
                          <a:latin typeface="Times New Roman"/>
                          <a:ea typeface="Times New Roman"/>
                        </a:rPr>
                        <a:t>Ft. Worth</a:t>
                      </a:r>
                      <a:endParaRPr lang="en-US" sz="20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$0.855000</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20%</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$40,000</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Yes</a:t>
                      </a:r>
                      <a:endParaRPr lang="en-US" sz="2000" dirty="0">
                        <a:effectLst/>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2088" name="Slide Number Placeholder 3"/>
          <p:cNvSpPr>
            <a:spLocks noGrp="1"/>
          </p:cNvSpPr>
          <p:nvPr>
            <p:ph type="sldNum" sz="quarter" idx="12"/>
          </p:nvPr>
        </p:nvSpPr>
        <p:spPr>
          <a:noFill/>
        </p:spPr>
        <p:txBody>
          <a:bodyPr/>
          <a:lstStyle/>
          <a:p>
            <a:fld id="{AF42E810-99CB-4583-AFD1-66D43A4F12D1}" type="slidenum">
              <a:rPr lang="en-US" smtClean="0"/>
              <a:pPr/>
              <a:t>59</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74675" y="1679575"/>
            <a:ext cx="8001000" cy="4267200"/>
          </a:xfrm>
        </p:spPr>
        <p:txBody>
          <a:bodyPr/>
          <a:lstStyle/>
          <a:p>
            <a:r>
              <a:rPr lang="en-US" sz="2000" smtClean="0">
                <a:latin typeface="Verdana" pitchFamily="34" charset="0"/>
                <a:ea typeface="Verdana" pitchFamily="34" charset="0"/>
                <a:cs typeface="Verdana" pitchFamily="34" charset="0"/>
              </a:rPr>
              <a:t>Even as this FY 2011-2012 budget holds the line on new staffing and operational cost, ongoing changes in service demands place added pressures.</a:t>
            </a:r>
          </a:p>
          <a:p>
            <a:endParaRPr lang="en-US" smtClean="0"/>
          </a:p>
        </p:txBody>
      </p:sp>
      <p:graphicFrame>
        <p:nvGraphicFramePr>
          <p:cNvPr id="5" name="Table 4"/>
          <p:cNvGraphicFramePr>
            <a:graphicFrameLocks noGrp="1"/>
          </p:cNvGraphicFramePr>
          <p:nvPr/>
        </p:nvGraphicFramePr>
        <p:xfrm>
          <a:off x="1295400" y="2740025"/>
          <a:ext cx="6629400" cy="3965572"/>
        </p:xfrm>
        <a:graphic>
          <a:graphicData uri="http://schemas.openxmlformats.org/drawingml/2006/table">
            <a:tbl>
              <a:tblPr firstRow="1" bandRow="1">
                <a:tableStyleId>{5C22544A-7EE6-4342-B048-85BDC9FD1C3A}</a:tableStyleId>
              </a:tblPr>
              <a:tblGrid>
                <a:gridCol w="2624139"/>
                <a:gridCol w="1468196"/>
                <a:gridCol w="1432165"/>
                <a:gridCol w="1104900"/>
              </a:tblGrid>
              <a:tr h="296348">
                <a:tc>
                  <a:txBody>
                    <a:bodyPr/>
                    <a:lstStyle/>
                    <a:p>
                      <a:r>
                        <a:rPr lang="en-US" sz="1200" b="1" dirty="0" smtClean="0">
                          <a:solidFill>
                            <a:schemeClr val="tx1"/>
                          </a:solidFill>
                          <a:latin typeface="Times New Roman" pitchFamily="18" charset="0"/>
                          <a:ea typeface="Verdana" pitchFamily="34" charset="0"/>
                          <a:cs typeface="Times New Roman" pitchFamily="18" charset="0"/>
                        </a:rPr>
                        <a:t>Key Indicators</a:t>
                      </a:r>
                      <a:r>
                        <a:rPr lang="en-US" sz="1200" b="1" baseline="0" dirty="0" smtClean="0">
                          <a:solidFill>
                            <a:schemeClr val="tx1"/>
                          </a:solidFill>
                          <a:latin typeface="Times New Roman" pitchFamily="18" charset="0"/>
                          <a:ea typeface="Verdana" pitchFamily="34" charset="0"/>
                          <a:cs typeface="Times New Roman" pitchFamily="18" charset="0"/>
                        </a:rPr>
                        <a:t> of Workload</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FY 2000-2001</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FY 2010-2011</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 Change</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Ambulance Calls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5,115</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6,060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18%</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Fire Alarms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2,258</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2,450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9%</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Total Park Acres Maintained</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847.5</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1,597</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88%</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Total Playgrounds</a:t>
                      </a:r>
                      <a:r>
                        <a:rPr lang="en-US" sz="1200" b="1" baseline="0" dirty="0" smtClean="0">
                          <a:solidFill>
                            <a:schemeClr val="tx1"/>
                          </a:solidFill>
                          <a:latin typeface="Times New Roman" pitchFamily="18" charset="0"/>
                          <a:ea typeface="Verdana" pitchFamily="34" charset="0"/>
                          <a:cs typeface="Times New Roman" pitchFamily="18" charset="0"/>
                        </a:rPr>
                        <a:t> </a:t>
                      </a:r>
                      <a:r>
                        <a:rPr lang="en-US" sz="1200" b="1" dirty="0" smtClean="0">
                          <a:solidFill>
                            <a:schemeClr val="tx1"/>
                          </a:solidFill>
                          <a:latin typeface="Times New Roman" pitchFamily="18" charset="0"/>
                          <a:ea typeface="Verdana" pitchFamily="34" charset="0"/>
                          <a:cs typeface="Times New Roman" pitchFamily="18" charset="0"/>
                        </a:rPr>
                        <a:t>Maintained</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25</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28</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12%</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Recycled Materials (tons)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4,500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5,000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11%</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BABIC</a:t>
                      </a:r>
                      <a:r>
                        <a:rPr lang="en-US" sz="1200" b="1" baseline="0" dirty="0" smtClean="0">
                          <a:solidFill>
                            <a:schemeClr val="tx1"/>
                          </a:solidFill>
                          <a:latin typeface="Times New Roman" pitchFamily="18" charset="0"/>
                          <a:ea typeface="Verdana" pitchFamily="34" charset="0"/>
                          <a:cs typeface="Times New Roman" pitchFamily="18" charset="0"/>
                        </a:rPr>
                        <a:t> Requests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49,567</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71,000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43%</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Signalized Intersections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92</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125</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36%</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Number of Signs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18,500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19,600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6%</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HOAs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~30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56</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87%</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Court</a:t>
                      </a:r>
                      <a:r>
                        <a:rPr lang="en-US" sz="1200" b="1" baseline="0" dirty="0" smtClean="0">
                          <a:solidFill>
                            <a:schemeClr val="tx1"/>
                          </a:solidFill>
                          <a:latin typeface="Times New Roman" pitchFamily="18" charset="0"/>
                          <a:ea typeface="Verdana" pitchFamily="34" charset="0"/>
                          <a:cs typeface="Times New Roman" pitchFamily="18" charset="0"/>
                        </a:rPr>
                        <a:t> Citations Processed</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37,000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41,000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24%</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Fleet Service Requests</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8,400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10,200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21%</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PCs</a:t>
                      </a:r>
                      <a:r>
                        <a:rPr lang="en-US" sz="1200" b="1" baseline="0" dirty="0" smtClean="0">
                          <a:solidFill>
                            <a:schemeClr val="tx1"/>
                          </a:solidFill>
                          <a:latin typeface="Times New Roman" pitchFamily="18" charset="0"/>
                          <a:ea typeface="Verdana" pitchFamily="34" charset="0"/>
                          <a:cs typeface="Times New Roman" pitchFamily="18" charset="0"/>
                        </a:rPr>
                        <a:t> Supported</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700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900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29%</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2248">
                <a:tc>
                  <a:txBody>
                    <a:bodyPr/>
                    <a:lstStyle/>
                    <a:p>
                      <a:pPr lvl="0"/>
                      <a:r>
                        <a:rPr lang="en-US" sz="1200" b="1" dirty="0" smtClean="0">
                          <a:solidFill>
                            <a:schemeClr val="tx1"/>
                          </a:solidFill>
                          <a:latin typeface="Times New Roman" pitchFamily="18" charset="0"/>
                          <a:ea typeface="Verdana" pitchFamily="34" charset="0"/>
                          <a:cs typeface="Times New Roman" pitchFamily="18" charset="0"/>
                        </a:rPr>
                        <a:t>Utility Bills Processed</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310,500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384,000</a:t>
                      </a:r>
                      <a:endParaRPr lang="en-US" sz="1200" b="1" dirty="0">
                        <a:solidFill>
                          <a:schemeClr val="tx1"/>
                        </a:solidFill>
                        <a:latin typeface="Times New Roman" pitchFamily="18" charset="0"/>
                        <a:ea typeface="Verdana" pitchFamily="34" charset="0"/>
                        <a:cs typeface="Times New Roman" pitchFamily="18"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Times New Roman" pitchFamily="18" charset="0"/>
                          <a:ea typeface="Verdana" pitchFamily="34" charset="0"/>
                          <a:cs typeface="Times New Roman" pitchFamily="18" charset="0"/>
                        </a:rPr>
                        <a:t>11%</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728" name="AutoShape 7"/>
          <p:cNvSpPr>
            <a:spLocks noChangeArrowheads="1"/>
          </p:cNvSpPr>
          <p:nvPr/>
        </p:nvSpPr>
        <p:spPr bwMode="auto">
          <a:xfrm>
            <a:off x="533400" y="15668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27729" name="Title 1"/>
          <p:cNvSpPr txBox="1">
            <a:spLocks/>
          </p:cNvSpPr>
          <p:nvPr/>
        </p:nvSpPr>
        <p:spPr bwMode="auto">
          <a:xfrm>
            <a:off x="574675" y="304800"/>
            <a:ext cx="8001000" cy="1216025"/>
          </a:xfrm>
          <a:prstGeom prst="rect">
            <a:avLst/>
          </a:prstGeom>
          <a:noFill/>
          <a:ln w="9525">
            <a:noFill/>
            <a:miter lim="800000"/>
            <a:headEnd/>
            <a:tailEnd/>
          </a:ln>
        </p:spPr>
        <p:txBody>
          <a:bodyPr anchor="ctr"/>
          <a:lstStyle/>
          <a:p>
            <a:r>
              <a:rPr lang="en-US" sz="3200" b="1" i="1">
                <a:solidFill>
                  <a:srgbClr val="000000"/>
                </a:solidFill>
              </a:rPr>
              <a:t>Keeping the Focus:</a:t>
            </a:r>
          </a:p>
          <a:p>
            <a:r>
              <a:rPr lang="en-US" sz="2800" b="1" i="1">
                <a:solidFill>
                  <a:srgbClr val="000000"/>
                </a:solidFill>
              </a:rPr>
              <a:t>A 10-year City Services Comparison</a:t>
            </a:r>
          </a:p>
        </p:txBody>
      </p:sp>
      <p:sp>
        <p:nvSpPr>
          <p:cNvPr id="27730" name="Rectangle 8"/>
          <p:cNvSpPr>
            <a:spLocks noGrp="1" noChangeArrowheads="1"/>
          </p:cNvSpPr>
          <p:nvPr>
            <p:ph type="sldNum" sz="quarter" idx="12"/>
          </p:nvPr>
        </p:nvSpPr>
        <p:spPr>
          <a:xfrm>
            <a:off x="6553200" y="6245225"/>
            <a:ext cx="1981200" cy="476250"/>
          </a:xfrm>
          <a:noFill/>
        </p:spPr>
        <p:txBody>
          <a:bodyPr/>
          <a:lstStyle/>
          <a:p>
            <a:fld id="{6DE2FEC6-A3FF-4876-B170-AFF8046744F9}"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b="1" smtClean="0"/>
              <a:t>Senior Exemption</a:t>
            </a:r>
          </a:p>
        </p:txBody>
      </p:sp>
      <p:sp>
        <p:nvSpPr>
          <p:cNvPr id="82947" name="Rectangle 3"/>
          <p:cNvSpPr>
            <a:spLocks noGrp="1" noChangeArrowheads="1"/>
          </p:cNvSpPr>
          <p:nvPr>
            <p:ph type="body" sz="half" idx="1"/>
          </p:nvPr>
        </p:nvSpPr>
        <p:spPr>
          <a:xfrm>
            <a:off x="566738" y="1752600"/>
            <a:ext cx="7967662" cy="1143000"/>
          </a:xfrm>
        </p:spPr>
        <p:txBody>
          <a:bodyPr/>
          <a:lstStyle/>
          <a:p>
            <a:pPr eaLnBrk="1" hangingPunct="1">
              <a:lnSpc>
                <a:spcPct val="90000"/>
              </a:lnSpc>
            </a:pPr>
            <a:r>
              <a:rPr lang="en-US" sz="1800" smtClean="0"/>
              <a:t>The number of senior property tax exemptions (for persons 65 and older, disabled persons, and surviving spouses) increases by 203 for 2011-2012.  The revenue impact of the $55,000 exemption for 2010-2011 is $2.4 Million</a:t>
            </a:r>
          </a:p>
        </p:txBody>
      </p:sp>
      <p:graphicFrame>
        <p:nvGraphicFramePr>
          <p:cNvPr id="6" name="Table 5"/>
          <p:cNvGraphicFramePr>
            <a:graphicFrameLocks noGrp="1"/>
          </p:cNvGraphicFramePr>
          <p:nvPr/>
        </p:nvGraphicFramePr>
        <p:xfrm>
          <a:off x="2133600" y="2819400"/>
          <a:ext cx="5715000" cy="3302000"/>
        </p:xfrm>
        <a:graphic>
          <a:graphicData uri="http://schemas.openxmlformats.org/drawingml/2006/table">
            <a:tbl>
              <a:tblPr/>
              <a:tblGrid>
                <a:gridCol w="1477890"/>
                <a:gridCol w="1001728"/>
                <a:gridCol w="1892036"/>
                <a:gridCol w="1343345"/>
              </a:tblGrid>
              <a:tr h="254000">
                <a:tc gridSpan="4">
                  <a:txBody>
                    <a:bodyPr/>
                    <a:lstStyle/>
                    <a:p>
                      <a:pPr marL="0" marR="0" algn="ctr">
                        <a:spcBef>
                          <a:spcPts val="0"/>
                        </a:spcBef>
                        <a:spcAft>
                          <a:spcPts val="0"/>
                        </a:spcAft>
                      </a:pPr>
                      <a:r>
                        <a:rPr lang="en-US" sz="1600" b="1" dirty="0">
                          <a:latin typeface="Times New Roman"/>
                          <a:ea typeface="Times New Roman"/>
                          <a:cs typeface="Times New Roman"/>
                        </a:rPr>
                        <a:t>Senior Citizen Exemptions </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08000">
                <a:tc>
                  <a:txBody>
                    <a:bodyPr/>
                    <a:lstStyle/>
                    <a:p>
                      <a:pPr marL="0" marR="0" algn="ctr">
                        <a:spcBef>
                          <a:spcPts val="0"/>
                        </a:spcBef>
                        <a:spcAft>
                          <a:spcPts val="0"/>
                        </a:spcAft>
                      </a:pPr>
                      <a:r>
                        <a:rPr lang="en-US" sz="1600" b="1" dirty="0">
                          <a:latin typeface="Times New Roman"/>
                          <a:ea typeface="Times New Roman"/>
                          <a:cs typeface="Times New Roman"/>
                        </a:rPr>
                        <a:t>Year</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Number</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Total Residential Properties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 of Total</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2002-2003</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5,479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2003-2004</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5,617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2004-2005</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5,630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27,453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2005-2006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5,737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2006-2007</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5,923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27,749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2007-2008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6,095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27,947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2008-2009</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6,302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27,904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2009-2010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6,563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27,762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a:latin typeface="Times New Roman"/>
                          <a:ea typeface="Times New Roman"/>
                          <a:cs typeface="Times New Roman"/>
                        </a:rPr>
                        <a:t>2010-2011</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6,769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28,115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600" b="1" dirty="0" smtClean="0">
                          <a:latin typeface="Times New Roman"/>
                          <a:ea typeface="Times New Roman"/>
                          <a:cs typeface="Times New Roman"/>
                        </a:rPr>
                        <a:t>2011-2012</a:t>
                      </a:r>
                      <a:endParaRPr lang="en-US" sz="16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6,972</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 27,928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a:ea typeface="Times New Roman"/>
                          <a:cs typeface="Times New Roman"/>
                        </a:rPr>
                        <a:t>25.0%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3012" name="Rectangle 8"/>
          <p:cNvSpPr>
            <a:spLocks noGrp="1" noChangeArrowheads="1"/>
          </p:cNvSpPr>
          <p:nvPr>
            <p:ph type="sldNum" sz="quarter" idx="12"/>
          </p:nvPr>
        </p:nvSpPr>
        <p:spPr>
          <a:noFill/>
        </p:spPr>
        <p:txBody>
          <a:bodyPr/>
          <a:lstStyle/>
          <a:p>
            <a:fld id="{0BC5266C-B688-4E4C-B06D-961D08D2107F}"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smtClean="0"/>
          </a:p>
        </p:txBody>
      </p:sp>
      <p:sp>
        <p:nvSpPr>
          <p:cNvPr id="83971" name="Text Placeholder 2"/>
          <p:cNvSpPr>
            <a:spLocks noGrp="1"/>
          </p:cNvSpPr>
          <p:nvPr>
            <p:ph type="body" sz="half" idx="1"/>
          </p:nvPr>
        </p:nvSpPr>
        <p:spPr>
          <a:xfrm>
            <a:off x="566738" y="2895600"/>
            <a:ext cx="8043862" cy="3124200"/>
          </a:xfrm>
        </p:spPr>
        <p:txBody>
          <a:bodyPr/>
          <a:lstStyle/>
          <a:p>
            <a:pPr marL="0" indent="0" algn="ctr">
              <a:buFont typeface="Wingdings" pitchFamily="2" charset="2"/>
              <a:buNone/>
            </a:pPr>
            <a:r>
              <a:rPr lang="en-US" sz="3600" b="1" smtClean="0"/>
              <a:t>Remaining Revenues</a:t>
            </a:r>
          </a:p>
        </p:txBody>
      </p:sp>
      <p:sp>
        <p:nvSpPr>
          <p:cNvPr id="83972" name="Slide Number Placeholder 4"/>
          <p:cNvSpPr>
            <a:spLocks noGrp="1"/>
          </p:cNvSpPr>
          <p:nvPr>
            <p:ph type="sldNum" sz="quarter" idx="12"/>
          </p:nvPr>
        </p:nvSpPr>
        <p:spPr>
          <a:noFill/>
        </p:spPr>
        <p:txBody>
          <a:bodyPr/>
          <a:lstStyle/>
          <a:p>
            <a:fld id="{FEB72AC2-9B6A-4096-A73F-07C3E91B9EDE}" type="slidenum">
              <a:rPr lang="en-US" smtClean="0"/>
              <a:pPr/>
              <a:t>61</a:t>
            </a:fld>
            <a:endParaRPr 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b="1" smtClean="0"/>
              <a:t>Franchise Fees</a:t>
            </a:r>
          </a:p>
        </p:txBody>
      </p:sp>
      <p:sp>
        <p:nvSpPr>
          <p:cNvPr id="84995" name="Text Placeholder 2"/>
          <p:cNvSpPr>
            <a:spLocks noGrp="1"/>
          </p:cNvSpPr>
          <p:nvPr>
            <p:ph type="body" sz="half" idx="1"/>
          </p:nvPr>
        </p:nvSpPr>
        <p:spPr>
          <a:xfrm>
            <a:off x="609600" y="1752600"/>
            <a:ext cx="7967663" cy="4267200"/>
          </a:xfrm>
        </p:spPr>
        <p:txBody>
          <a:bodyPr/>
          <a:lstStyle/>
          <a:p>
            <a:r>
              <a:rPr lang="en-US" sz="2000" smtClean="0"/>
              <a:t>Franchise Fees are projected at $12.9 million for 2011-2012, an increase of $240,000 or 1.9% over estimated year-end.</a:t>
            </a:r>
          </a:p>
          <a:p>
            <a:pPr lvl="1"/>
            <a:r>
              <a:rPr lang="en-US" sz="1600" smtClean="0"/>
              <a:t>All Franchise Fees reflect a re-estimate based on actuals through July.</a:t>
            </a:r>
          </a:p>
          <a:p>
            <a:pPr lvl="1"/>
            <a:r>
              <a:rPr lang="en-US" sz="1600" smtClean="0"/>
              <a:t>The Electric Franchise reflects normal growth in kw hours sold as well as the recent Rate Settlement Agreement calling for a rate increase per kw hour of 5%.</a:t>
            </a:r>
          </a:p>
          <a:p>
            <a:pPr lvl="1"/>
            <a:r>
              <a:rPr lang="en-US" sz="1600" smtClean="0"/>
              <a:t>The natural gas fee reflects an expected rise in prices as the market recovers from record low pricing during this past winter.</a:t>
            </a:r>
          </a:p>
          <a:p>
            <a:pPr lvl="1"/>
            <a:r>
              <a:rPr lang="en-US" sz="1600" smtClean="0"/>
              <a:t>The only decline in fees is expected in the water and sewer amount saw those sales return to an average sales year.</a:t>
            </a:r>
          </a:p>
        </p:txBody>
      </p:sp>
      <p:sp>
        <p:nvSpPr>
          <p:cNvPr id="84996" name="Slide Number Placeholder 4"/>
          <p:cNvSpPr>
            <a:spLocks noGrp="1"/>
          </p:cNvSpPr>
          <p:nvPr>
            <p:ph type="sldNum" sz="quarter" idx="12"/>
          </p:nvPr>
        </p:nvSpPr>
        <p:spPr>
          <a:noFill/>
        </p:spPr>
        <p:txBody>
          <a:bodyPr/>
          <a:lstStyle/>
          <a:p>
            <a:fld id="{CC407849-D728-4861-B554-F0F2722FE5CE}" type="slidenum">
              <a:rPr lang="en-US" smtClean="0"/>
              <a:pPr/>
              <a:t>62</a:t>
            </a:fld>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b="1" smtClean="0"/>
              <a:t>Sales and Other Business Taxes</a:t>
            </a:r>
          </a:p>
        </p:txBody>
      </p:sp>
      <p:sp>
        <p:nvSpPr>
          <p:cNvPr id="86019" name="Text Placeholder 2"/>
          <p:cNvSpPr>
            <a:spLocks noGrp="1"/>
          </p:cNvSpPr>
          <p:nvPr>
            <p:ph type="body" sz="half" idx="1"/>
          </p:nvPr>
        </p:nvSpPr>
        <p:spPr>
          <a:xfrm>
            <a:off x="566738" y="1752600"/>
            <a:ext cx="7967662" cy="4267200"/>
          </a:xfrm>
        </p:spPr>
        <p:txBody>
          <a:bodyPr/>
          <a:lstStyle/>
          <a:p>
            <a:r>
              <a:rPr lang="en-US" sz="1600" smtClean="0"/>
              <a:t>Sales and Other Business Taxes are projected at $23.7 Million for next year reflecting a decrease of ($801,000) or -3.3% from estimated year-end revenues.</a:t>
            </a:r>
          </a:p>
          <a:p>
            <a:r>
              <a:rPr lang="en-US" sz="1600" smtClean="0"/>
              <a:t>Our top 20 remitters account for 33.3% of total receipts this year, down from the 38.2% last year.  The majority of this decline is due to large one time sales last year in the wholesale sector industry.</a:t>
            </a:r>
          </a:p>
          <a:p>
            <a:r>
              <a:rPr lang="en-US" sz="1600" smtClean="0"/>
              <a:t>Mixed Beverage receipts are anticipated to drop ($40,000), or -11.0% as a result of legislative changes in Austin while the Bingo tax is proposed at a 3% growth or $1,600 over year-end.  Sales Tax, the largest of the three in this category, is projected to decrease ($764,000) or -3.1% from year-end estimates based on current trends and expectations of flat “base to base” activity.  Year-end 2010-2011 estimate includes $764,000 in non-recurring audit adjustments.  Those adjustments are not included in the forecast for next year, only the “base” collection.  </a:t>
            </a:r>
          </a:p>
          <a:p>
            <a:endParaRPr lang="en-US" sz="1800" smtClean="0"/>
          </a:p>
        </p:txBody>
      </p:sp>
      <p:sp>
        <p:nvSpPr>
          <p:cNvPr id="86020" name="Slide Number Placeholder 4"/>
          <p:cNvSpPr>
            <a:spLocks noGrp="1"/>
          </p:cNvSpPr>
          <p:nvPr>
            <p:ph type="sldNum" sz="quarter" idx="12"/>
          </p:nvPr>
        </p:nvSpPr>
        <p:spPr>
          <a:noFill/>
        </p:spPr>
        <p:txBody>
          <a:bodyPr/>
          <a:lstStyle/>
          <a:p>
            <a:fld id="{6E84623B-C62B-4126-BC6B-E6AA15D834BE}" type="slidenum">
              <a:rPr lang="en-US" smtClean="0"/>
              <a:pPr/>
              <a:t>63</a:t>
            </a:fld>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b="1" smtClean="0"/>
              <a:t>Sales and Other Business Taxes </a:t>
            </a:r>
            <a:r>
              <a:rPr lang="en-US" sz="2000" b="1" smtClean="0"/>
              <a:t>(cont.)</a:t>
            </a:r>
            <a:endParaRPr lang="en-US" sz="2000" smtClean="0"/>
          </a:p>
        </p:txBody>
      </p:sp>
      <p:sp>
        <p:nvSpPr>
          <p:cNvPr id="87043" name="Slide Number Placeholder 4"/>
          <p:cNvSpPr>
            <a:spLocks noGrp="1"/>
          </p:cNvSpPr>
          <p:nvPr>
            <p:ph type="sldNum" sz="quarter" idx="12"/>
          </p:nvPr>
        </p:nvSpPr>
        <p:spPr>
          <a:noFill/>
        </p:spPr>
        <p:txBody>
          <a:bodyPr/>
          <a:lstStyle/>
          <a:p>
            <a:fld id="{AF889DDE-3265-4B5F-AAF4-A9A58E9297B7}" type="slidenum">
              <a:rPr lang="en-US" smtClean="0"/>
              <a:pPr/>
              <a:t>64</a:t>
            </a:fld>
            <a:endParaRPr lang="en-US" smtClean="0"/>
          </a:p>
        </p:txBody>
      </p:sp>
      <p:pic>
        <p:nvPicPr>
          <p:cNvPr id="87044" name="Picture 2"/>
          <p:cNvPicPr>
            <a:picLocks noChangeAspect="1" noChangeArrowheads="1"/>
          </p:cNvPicPr>
          <p:nvPr/>
        </p:nvPicPr>
        <p:blipFill>
          <a:blip r:embed="rId3" cstate="print"/>
          <a:srcRect/>
          <a:stretch>
            <a:fillRect/>
          </a:stretch>
        </p:blipFill>
        <p:spPr bwMode="auto">
          <a:xfrm>
            <a:off x="2493963" y="1752600"/>
            <a:ext cx="4203700" cy="762000"/>
          </a:xfrm>
          <a:prstGeom prst="rect">
            <a:avLst/>
          </a:prstGeom>
          <a:noFill/>
          <a:ln w="9525">
            <a:noFill/>
            <a:miter lim="800000"/>
            <a:headEnd/>
            <a:tailEnd/>
          </a:ln>
          <a:effectLst/>
        </p:spPr>
      </p:pic>
      <p:graphicFrame>
        <p:nvGraphicFramePr>
          <p:cNvPr id="87045" name="Chart 6"/>
          <p:cNvGraphicFramePr>
            <a:graphicFrameLocks/>
          </p:cNvGraphicFramePr>
          <p:nvPr/>
        </p:nvGraphicFramePr>
        <p:xfrm>
          <a:off x="1016000" y="2692400"/>
          <a:ext cx="7416800" cy="3470275"/>
        </p:xfrm>
        <a:graphic>
          <a:graphicData uri="http://schemas.openxmlformats.org/presentationml/2006/ole">
            <p:oleObj spid="_x0000_s87045" r:id="rId4" imgW="7413378" imgH="3468925" progId="Excel.Chart.8">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b="1" smtClean="0"/>
              <a:t>License and Permits</a:t>
            </a:r>
          </a:p>
        </p:txBody>
      </p:sp>
      <p:sp>
        <p:nvSpPr>
          <p:cNvPr id="88067" name="Text Placeholder 2"/>
          <p:cNvSpPr>
            <a:spLocks noGrp="1"/>
          </p:cNvSpPr>
          <p:nvPr>
            <p:ph type="body" sz="half" idx="1"/>
          </p:nvPr>
        </p:nvSpPr>
        <p:spPr>
          <a:xfrm>
            <a:off x="566738" y="1752600"/>
            <a:ext cx="8120062" cy="4267200"/>
          </a:xfrm>
        </p:spPr>
        <p:txBody>
          <a:bodyPr/>
          <a:lstStyle/>
          <a:p>
            <a:r>
              <a:rPr lang="en-US" sz="2000" smtClean="0"/>
              <a:t>License and Permits is projected to increase $119,000 from the year-end estimate of $1.7 million and includes increases in several building inspection fees.  The increases (listed in the table below) account for a $200,000 in increased revenue in three areas; building permits, rental registration and apartment inspections</a:t>
            </a:r>
          </a:p>
        </p:txBody>
      </p:sp>
      <p:sp>
        <p:nvSpPr>
          <p:cNvPr id="88068" name="Slide Number Placeholder 4"/>
          <p:cNvSpPr>
            <a:spLocks noGrp="1"/>
          </p:cNvSpPr>
          <p:nvPr>
            <p:ph type="sldNum" sz="quarter" idx="12"/>
          </p:nvPr>
        </p:nvSpPr>
        <p:spPr>
          <a:noFill/>
        </p:spPr>
        <p:txBody>
          <a:bodyPr/>
          <a:lstStyle/>
          <a:p>
            <a:fld id="{4644AF63-B197-4341-8506-CED4047BFCE1}" type="slidenum">
              <a:rPr lang="en-US" smtClean="0"/>
              <a:pPr/>
              <a:t>65</a:t>
            </a:fld>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z="3600" b="1" smtClean="0"/>
              <a:t>License and Permit Fee Increases</a:t>
            </a:r>
          </a:p>
        </p:txBody>
      </p:sp>
      <p:graphicFrame>
        <p:nvGraphicFramePr>
          <p:cNvPr id="2" name="Table 1"/>
          <p:cNvGraphicFramePr>
            <a:graphicFrameLocks noGrp="1"/>
          </p:cNvGraphicFramePr>
          <p:nvPr/>
        </p:nvGraphicFramePr>
        <p:xfrm>
          <a:off x="758825" y="1752600"/>
          <a:ext cx="7616825" cy="4267200"/>
        </p:xfrm>
        <a:graphic>
          <a:graphicData uri="http://schemas.openxmlformats.org/drawingml/2006/table">
            <a:tbl>
              <a:tblPr/>
              <a:tblGrid>
                <a:gridCol w="3472515"/>
                <a:gridCol w="397400"/>
                <a:gridCol w="435247"/>
                <a:gridCol w="425786"/>
                <a:gridCol w="747490"/>
                <a:gridCol w="794799"/>
                <a:gridCol w="444709"/>
                <a:gridCol w="898880"/>
              </a:tblGrid>
              <a:tr h="158938">
                <a:tc>
                  <a:txBody>
                    <a:bodyPr/>
                    <a:lstStyle/>
                    <a:p>
                      <a:pPr algn="l" fontAlgn="ctr"/>
                      <a:r>
                        <a:rPr lang="en-US" sz="900" b="0" i="0" u="none" strike="noStrike" dirty="0">
                          <a:effectLst/>
                          <a:latin typeface="Vrinda"/>
                        </a:rPr>
                        <a:t> </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Vrinda"/>
                        </a:rPr>
                        <a:t>COR</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Vrinda"/>
                        </a:rPr>
                        <a:t> </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Vrinda"/>
                        </a:rPr>
                        <a:t>COR</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Vrinda"/>
                        </a:rPr>
                        <a:t>COR</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Vrinda"/>
                        </a:rPr>
                        <a:t>COR</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effectLst/>
                          <a:latin typeface="Vrinda"/>
                        </a:rPr>
                        <a:t> </a:t>
                      </a:r>
                    </a:p>
                  </a:txBody>
                  <a:tcPr marL="5677" marR="5677" marT="5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effectLst/>
                          <a:latin typeface="Vrinda"/>
                        </a:rPr>
                        <a:t>Increased</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6988">
                <a:tc>
                  <a:txBody>
                    <a:bodyPr/>
                    <a:lstStyle/>
                    <a:p>
                      <a:pPr algn="l" fontAlgn="ctr"/>
                      <a:r>
                        <a:rPr lang="en-US" sz="900" b="0" i="0" u="none" strike="noStrike" dirty="0">
                          <a:effectLst/>
                          <a:latin typeface="Vrinda"/>
                        </a:rPr>
                        <a:t>Type of Permit</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Current</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Average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Ranking</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Recommended</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Ranking</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Increase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11/12 Revenue*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6988">
                <a:tc>
                  <a:txBody>
                    <a:bodyPr/>
                    <a:lstStyle/>
                    <a:p>
                      <a:pPr algn="l" fontAlgn="ctr"/>
                      <a:r>
                        <a:rPr lang="en-US" sz="900" b="0" i="0" u="none" strike="noStrike" dirty="0">
                          <a:effectLst/>
                          <a:latin typeface="Vrinda"/>
                        </a:rPr>
                        <a:t>Rental Registration</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$63.75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5/5 tie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 way tie 1/5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$60,000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988">
                <a:tc>
                  <a:txBody>
                    <a:bodyPr/>
                    <a:lstStyle/>
                    <a:p>
                      <a:pPr algn="l" fontAlgn="ctr"/>
                      <a:r>
                        <a:rPr lang="en-US" sz="900" b="0" i="0" u="none" strike="noStrike" dirty="0">
                          <a:effectLst/>
                          <a:latin typeface="Vrinda"/>
                        </a:rPr>
                        <a:t>Apartment Inspection</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$12.33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3/7 tie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$40,000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Miscellaneous trade work (residential)</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$42</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11</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$46,560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New single family (3,500 sf; $72.45/sf; $253,575)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$800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$1,258</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11</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$1,200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8</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$15,200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Miscellaneous trade work (commercial)</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$7,450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Temporary sign</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$51</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11</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$7,325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Clean &amp; Show</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$110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$6,200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Fence (residential - $1,500 value)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$39</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12</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8</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$6,075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Sign (new; reface; 50 sf)</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$90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$4,300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Minimum permit fee (commercial)</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$130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8</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$4,050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Minimum permit fee (residential)</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$56</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$3,200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Swimming pools ($35,500 value)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$244</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11</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$2,300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New multi-family (850 sf unit;$68.25/sf; $58,013)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$513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9</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Residential detached bldg &lt;150 sf</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$46</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8</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Demolition permit</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$52</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13</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Residential detached bldg &gt;150 sf (600 sf; $30.00/sf; $18,000)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$157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8</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Spas,hot tubs,above ground pools ($5,000 value)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$92</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9</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6</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Sign repair</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10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$25</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Concrete (commercial)</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$30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$49</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9</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4</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$20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739">
                <a:tc>
                  <a:txBody>
                    <a:bodyPr/>
                    <a:lstStyle/>
                    <a:p>
                      <a:pPr algn="l" fontAlgn="ctr"/>
                      <a:r>
                        <a:rPr lang="en-US" sz="900" b="0" i="0" u="none" strike="noStrike" dirty="0">
                          <a:effectLst/>
                          <a:latin typeface="Vrinda"/>
                        </a:rPr>
                        <a:t>Fence (commercial - $3,500 value)</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$59</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$50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7</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rinda"/>
                        </a:rPr>
                        <a:t>$0</a:t>
                      </a:r>
                    </a:p>
                  </a:txBody>
                  <a:tcPr marL="5677" marR="5677"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9299" name="Rectangle 8"/>
          <p:cNvSpPr>
            <a:spLocks noGrp="1" noChangeArrowheads="1"/>
          </p:cNvSpPr>
          <p:nvPr>
            <p:ph type="sldNum" sz="quarter" idx="12"/>
          </p:nvPr>
        </p:nvSpPr>
        <p:spPr>
          <a:noFill/>
        </p:spPr>
        <p:txBody>
          <a:bodyPr/>
          <a:lstStyle/>
          <a:p>
            <a:fld id="{5CFAAE5F-50AB-4083-8851-423C3D162603}" type="slidenum">
              <a:rPr lang="en-US" smtClean="0"/>
              <a:pPr/>
              <a:t>66</a:t>
            </a:fld>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b="1" smtClean="0"/>
              <a:t>Fines and Forfeits</a:t>
            </a:r>
          </a:p>
        </p:txBody>
      </p:sp>
      <p:sp>
        <p:nvSpPr>
          <p:cNvPr id="90115" name="Content Placeholder 2"/>
          <p:cNvSpPr>
            <a:spLocks noGrp="1"/>
          </p:cNvSpPr>
          <p:nvPr>
            <p:ph idx="1"/>
          </p:nvPr>
        </p:nvSpPr>
        <p:spPr/>
        <p:txBody>
          <a:bodyPr/>
          <a:lstStyle/>
          <a:p>
            <a:r>
              <a:rPr lang="en-US" sz="2400" smtClean="0"/>
              <a:t>Fines and Forfeits are expected to increase $26,000 or 0.6% from the 2010-2011 estimated year-end position of $4.4 Million.  The revenue in this category is received through the Municipal Court and Library with the majority of the growth expected in Court activity. </a:t>
            </a:r>
          </a:p>
        </p:txBody>
      </p:sp>
      <p:sp>
        <p:nvSpPr>
          <p:cNvPr id="90116" name="Slide Number Placeholder 3"/>
          <p:cNvSpPr>
            <a:spLocks noGrp="1"/>
          </p:cNvSpPr>
          <p:nvPr>
            <p:ph type="sldNum" sz="quarter" idx="12"/>
          </p:nvPr>
        </p:nvSpPr>
        <p:spPr>
          <a:noFill/>
        </p:spPr>
        <p:txBody>
          <a:bodyPr/>
          <a:lstStyle/>
          <a:p>
            <a:fld id="{B960638C-69DD-4E70-9465-024DAC3A004B}" type="slidenum">
              <a:rPr lang="en-US" smtClean="0"/>
              <a:pPr/>
              <a:t>67</a:t>
            </a:fld>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b="1" smtClean="0"/>
              <a:t>Revenue from Money and Property</a:t>
            </a:r>
          </a:p>
        </p:txBody>
      </p:sp>
      <p:sp>
        <p:nvSpPr>
          <p:cNvPr id="91139" name="Content Placeholder 2"/>
          <p:cNvSpPr>
            <a:spLocks noGrp="1"/>
          </p:cNvSpPr>
          <p:nvPr>
            <p:ph idx="1"/>
          </p:nvPr>
        </p:nvSpPr>
        <p:spPr/>
        <p:txBody>
          <a:bodyPr/>
          <a:lstStyle/>
          <a:p>
            <a:r>
              <a:rPr lang="en-US" sz="2400" smtClean="0"/>
              <a:t>Interest earnings are expected to show modest recoveries next year as the investment market continues to stabilize.  Bookings at the Civic Center continue to reflect the communities need for affordable meeting space.  Both areas combine for an additional $30,000 or a 7.9%.</a:t>
            </a:r>
          </a:p>
        </p:txBody>
      </p:sp>
      <p:sp>
        <p:nvSpPr>
          <p:cNvPr id="91140" name="Slide Number Placeholder 3"/>
          <p:cNvSpPr>
            <a:spLocks noGrp="1"/>
          </p:cNvSpPr>
          <p:nvPr>
            <p:ph type="sldNum" sz="quarter" idx="12"/>
          </p:nvPr>
        </p:nvSpPr>
        <p:spPr>
          <a:noFill/>
        </p:spPr>
        <p:txBody>
          <a:bodyPr/>
          <a:lstStyle/>
          <a:p>
            <a:fld id="{091241F2-66BD-498A-A943-C7BF7A500975}" type="slidenum">
              <a:rPr lang="en-US" smtClean="0"/>
              <a:pPr/>
              <a:t>68</a:t>
            </a:fld>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b="1" smtClean="0"/>
              <a:t>Recreation and Leisure</a:t>
            </a:r>
          </a:p>
        </p:txBody>
      </p:sp>
      <p:sp>
        <p:nvSpPr>
          <p:cNvPr id="92163" name="Content Placeholder 2"/>
          <p:cNvSpPr>
            <a:spLocks noGrp="1"/>
          </p:cNvSpPr>
          <p:nvPr>
            <p:ph idx="1"/>
          </p:nvPr>
        </p:nvSpPr>
        <p:spPr/>
        <p:txBody>
          <a:bodyPr/>
          <a:lstStyle/>
          <a:p>
            <a:r>
              <a:rPr lang="en-US" sz="2400" smtClean="0"/>
              <a:t>Recreation and Leisure Services revenues are budgeted at $3.5 Million, an increase of $168,000 over 2010-2011 year-end estimates and includes modest growth across all categories except season swim passes and pool revenue. These two areas will be affected by the construction on the Heights Pool.  Swim program shows normal growth as PARD expects that program to move to other facilities and continue as normal.</a:t>
            </a:r>
          </a:p>
          <a:p>
            <a:endParaRPr lang="en-US" smtClean="0"/>
          </a:p>
        </p:txBody>
      </p:sp>
      <p:sp>
        <p:nvSpPr>
          <p:cNvPr id="92164" name="Slide Number Placeholder 3"/>
          <p:cNvSpPr>
            <a:spLocks noGrp="1"/>
          </p:cNvSpPr>
          <p:nvPr>
            <p:ph type="sldNum" sz="quarter" idx="12"/>
          </p:nvPr>
        </p:nvSpPr>
        <p:spPr>
          <a:noFill/>
        </p:spPr>
        <p:txBody>
          <a:bodyPr/>
          <a:lstStyle/>
          <a:p>
            <a:fld id="{42FC0CAA-7F43-4A50-903D-DDF2C6F49C52}" type="slidenum">
              <a:rPr lang="en-US" smtClean="0"/>
              <a:pPr/>
              <a:t>69</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566738" y="1828800"/>
            <a:ext cx="8001000" cy="4267200"/>
          </a:xfrm>
        </p:spPr>
        <p:txBody>
          <a:bodyPr/>
          <a:lstStyle/>
          <a:p>
            <a:r>
              <a:rPr lang="en-US" sz="2000" smtClean="0">
                <a:latin typeface="Verdana" pitchFamily="34" charset="0"/>
                <a:ea typeface="Verdana" pitchFamily="34" charset="0"/>
                <a:cs typeface="Verdana" pitchFamily="34" charset="0"/>
              </a:rPr>
              <a:t>Additional work load indicators comparing FY 2000-2001 to FY 2010-2011.</a:t>
            </a:r>
          </a:p>
          <a:p>
            <a:pPr lvl="1"/>
            <a:r>
              <a:rPr lang="en-US" sz="1800" smtClean="0">
                <a:latin typeface="Verdana" pitchFamily="34" charset="0"/>
                <a:ea typeface="Verdana" pitchFamily="34" charset="0"/>
                <a:cs typeface="Verdana" pitchFamily="34" charset="0"/>
              </a:rPr>
              <a:t>70% increase in library circulation</a:t>
            </a:r>
          </a:p>
          <a:p>
            <a:pPr lvl="1"/>
            <a:r>
              <a:rPr lang="en-US" sz="1800" smtClean="0">
                <a:latin typeface="Verdana" pitchFamily="34" charset="0"/>
                <a:ea typeface="Verdana" pitchFamily="34" charset="0"/>
                <a:cs typeface="Verdana" pitchFamily="34" charset="0"/>
              </a:rPr>
              <a:t>44% increase in irrigation zones maintained</a:t>
            </a:r>
          </a:p>
          <a:p>
            <a:pPr lvl="1"/>
            <a:r>
              <a:rPr lang="en-US" sz="1800" smtClean="0">
                <a:latin typeface="Verdana" pitchFamily="34" charset="0"/>
                <a:ea typeface="Verdana" pitchFamily="34" charset="0"/>
                <a:cs typeface="Verdana" pitchFamily="34" charset="0"/>
              </a:rPr>
              <a:t>Over 150 matching fund beautification projects added to maintenance schedules</a:t>
            </a:r>
          </a:p>
          <a:p>
            <a:pPr lvl="1"/>
            <a:r>
              <a:rPr lang="en-US" sz="1800" smtClean="0">
                <a:latin typeface="Verdana" pitchFamily="34" charset="0"/>
                <a:ea typeface="Verdana" pitchFamily="34" charset="0"/>
                <a:cs typeface="Verdana" pitchFamily="34" charset="0"/>
              </a:rPr>
              <a:t>55% increase in facility square footage maintenance</a:t>
            </a:r>
          </a:p>
          <a:p>
            <a:pPr lvl="1"/>
            <a:r>
              <a:rPr lang="en-US" sz="1800" smtClean="0">
                <a:latin typeface="Verdana" pitchFamily="34" charset="0"/>
                <a:ea typeface="Verdana" pitchFamily="34" charset="0"/>
                <a:cs typeface="Verdana" pitchFamily="34" charset="0"/>
              </a:rPr>
              <a:t>14% increase in animal services calls</a:t>
            </a:r>
          </a:p>
          <a:p>
            <a:pPr lvl="1"/>
            <a:r>
              <a:rPr lang="en-US" sz="1800" smtClean="0">
                <a:latin typeface="Verdana" pitchFamily="34" charset="0"/>
                <a:ea typeface="Verdana" pitchFamily="34" charset="0"/>
                <a:cs typeface="Verdana" pitchFamily="34" charset="0"/>
              </a:rPr>
              <a:t>22% increase in food inspections</a:t>
            </a:r>
          </a:p>
          <a:p>
            <a:pPr lvl="1"/>
            <a:r>
              <a:rPr lang="en-US" sz="1800" smtClean="0">
                <a:latin typeface="Verdana" pitchFamily="34" charset="0"/>
                <a:ea typeface="Verdana" pitchFamily="34" charset="0"/>
                <a:cs typeface="Verdana" pitchFamily="34" charset="0"/>
              </a:rPr>
              <a:t>45% increase in environmental inspections</a:t>
            </a:r>
          </a:p>
          <a:p>
            <a:pPr lvl="1"/>
            <a:r>
              <a:rPr lang="en-US" sz="1800" smtClean="0">
                <a:latin typeface="Verdana" pitchFamily="34" charset="0"/>
                <a:ea typeface="Verdana" pitchFamily="34" charset="0"/>
                <a:cs typeface="Verdana" pitchFamily="34" charset="0"/>
              </a:rPr>
              <a:t>Increased trail maintenance:  Prairie Creek Trail, Lookout Trail, University Trail, Central Trail, and Glenville Trail</a:t>
            </a:r>
          </a:p>
          <a:p>
            <a:pPr lvl="1"/>
            <a:r>
              <a:rPr lang="en-US" sz="1800" smtClean="0">
                <a:latin typeface="Verdana" pitchFamily="34" charset="0"/>
                <a:ea typeface="Verdana" pitchFamily="34" charset="0"/>
                <a:cs typeface="Verdana" pitchFamily="34" charset="0"/>
              </a:rPr>
              <a:t>US75 Landscaping Enhancement maintenance</a:t>
            </a:r>
          </a:p>
          <a:p>
            <a:pPr lvl="1"/>
            <a:r>
              <a:rPr lang="en-US" sz="1800" smtClean="0">
                <a:latin typeface="Verdana" pitchFamily="34" charset="0"/>
                <a:ea typeface="Verdana" pitchFamily="34" charset="0"/>
                <a:cs typeface="Verdana" pitchFamily="34" charset="0"/>
              </a:rPr>
              <a:t>Two new Sports Complexes at Breckinridge and Huffhines</a:t>
            </a:r>
          </a:p>
          <a:p>
            <a:pPr lvl="1"/>
            <a:endParaRPr lang="en-US" sz="1600" smtClean="0"/>
          </a:p>
          <a:p>
            <a:pPr lvl="1"/>
            <a:endParaRPr lang="en-US" sz="1600" smtClean="0"/>
          </a:p>
          <a:p>
            <a:endParaRPr lang="en-US" smtClean="0"/>
          </a:p>
        </p:txBody>
      </p:sp>
      <p:sp>
        <p:nvSpPr>
          <p:cNvPr id="28675" name="AutoShape 7"/>
          <p:cNvSpPr>
            <a:spLocks noChangeArrowheads="1"/>
          </p:cNvSpPr>
          <p:nvPr/>
        </p:nvSpPr>
        <p:spPr bwMode="auto">
          <a:xfrm>
            <a:off x="533400" y="15668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28676" name="Title 1"/>
          <p:cNvSpPr txBox="1">
            <a:spLocks/>
          </p:cNvSpPr>
          <p:nvPr/>
        </p:nvSpPr>
        <p:spPr bwMode="auto">
          <a:xfrm>
            <a:off x="574675" y="304800"/>
            <a:ext cx="8001000" cy="1216025"/>
          </a:xfrm>
          <a:prstGeom prst="rect">
            <a:avLst/>
          </a:prstGeom>
          <a:noFill/>
          <a:ln w="9525">
            <a:noFill/>
            <a:miter lim="800000"/>
            <a:headEnd/>
            <a:tailEnd/>
          </a:ln>
        </p:spPr>
        <p:txBody>
          <a:bodyPr anchor="ctr"/>
          <a:lstStyle/>
          <a:p>
            <a:r>
              <a:rPr lang="en-US" sz="3200" b="1" i="1">
                <a:solidFill>
                  <a:srgbClr val="000000"/>
                </a:solidFill>
              </a:rPr>
              <a:t>Keeping the Focus:</a:t>
            </a:r>
          </a:p>
          <a:p>
            <a:r>
              <a:rPr lang="en-US" sz="2800" b="1" i="1">
                <a:solidFill>
                  <a:srgbClr val="000000"/>
                </a:solidFill>
              </a:rPr>
              <a:t>A 10-year City Services Comparison</a:t>
            </a:r>
          </a:p>
        </p:txBody>
      </p:sp>
      <p:sp>
        <p:nvSpPr>
          <p:cNvPr id="28677" name="Rectangle 8"/>
          <p:cNvSpPr>
            <a:spLocks noGrp="1" noChangeArrowheads="1"/>
          </p:cNvSpPr>
          <p:nvPr>
            <p:ph type="sldNum" sz="quarter" idx="12"/>
          </p:nvPr>
        </p:nvSpPr>
        <p:spPr>
          <a:xfrm>
            <a:off x="6553200" y="6245225"/>
            <a:ext cx="1981200" cy="476250"/>
          </a:xfrm>
          <a:noFill/>
        </p:spPr>
        <p:txBody>
          <a:bodyPr/>
          <a:lstStyle/>
          <a:p>
            <a:fld id="{108FC43E-0310-4736-AF84-2D9AA2A74F14}" type="slidenum">
              <a:rPr lang="en-US" smtClean="0"/>
              <a:pPr/>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b="1" smtClean="0"/>
              <a:t>Other Revenue</a:t>
            </a:r>
          </a:p>
        </p:txBody>
      </p:sp>
      <p:sp>
        <p:nvSpPr>
          <p:cNvPr id="93187" name="Content Placeholder 2"/>
          <p:cNvSpPr>
            <a:spLocks noGrp="1"/>
          </p:cNvSpPr>
          <p:nvPr>
            <p:ph idx="1"/>
          </p:nvPr>
        </p:nvSpPr>
        <p:spPr>
          <a:xfrm>
            <a:off x="566738" y="1676400"/>
            <a:ext cx="8001000" cy="4876800"/>
          </a:xfrm>
        </p:spPr>
        <p:txBody>
          <a:bodyPr/>
          <a:lstStyle/>
          <a:p>
            <a:r>
              <a:rPr lang="en-US" sz="1800" smtClean="0"/>
              <a:t>Projected at $4.3 million or $126,000 above estimated year-end for 2010-2011.  The increase is primarily due to the new contract and fee increases for ambulance service.</a:t>
            </a:r>
          </a:p>
          <a:p>
            <a:pPr lvl="1"/>
            <a:r>
              <a:rPr lang="en-US" sz="1400" smtClean="0"/>
              <a:t>Under the new contract, all collected fees come to the City.  We then cut a check to the billing service.  Under the old contract, the billing service fees were retained by the agency before the proceeds were sent to the City.</a:t>
            </a:r>
          </a:p>
          <a:p>
            <a:r>
              <a:rPr lang="en-US" sz="1800" smtClean="0"/>
              <a:t>The Fire Department also proposes raising the transport fees from $575 for residents and $650 for non-residents to $675 and $775 respectively.  </a:t>
            </a:r>
          </a:p>
          <a:p>
            <a:pPr lvl="1"/>
            <a:r>
              <a:rPr lang="en-US" sz="1600" smtClean="0"/>
              <a:t>According to survey work completed by the fire department, this proposal will place Richardson below the average and near the median for comparative cities.  Along with the new billing procedures, these two changes are expected to generate $200,000 in additional fees. </a:t>
            </a:r>
          </a:p>
          <a:p>
            <a:pPr lvl="1"/>
            <a:r>
              <a:rPr lang="en-US" sz="1600" smtClean="0"/>
              <a:t>Medicare reimburses the City $342 to $588 per covered transport depending on level of care given.</a:t>
            </a:r>
          </a:p>
          <a:p>
            <a:pPr lvl="1"/>
            <a:endParaRPr lang="en-US" sz="1600" smtClean="0"/>
          </a:p>
          <a:p>
            <a:pPr lvl="1"/>
            <a:endParaRPr lang="en-US" sz="1600" smtClean="0"/>
          </a:p>
        </p:txBody>
      </p:sp>
      <p:sp>
        <p:nvSpPr>
          <p:cNvPr id="93188" name="Slide Number Placeholder 3"/>
          <p:cNvSpPr>
            <a:spLocks noGrp="1"/>
          </p:cNvSpPr>
          <p:nvPr>
            <p:ph type="sldNum" sz="quarter" idx="12"/>
          </p:nvPr>
        </p:nvSpPr>
        <p:spPr>
          <a:noFill/>
        </p:spPr>
        <p:txBody>
          <a:bodyPr/>
          <a:lstStyle/>
          <a:p>
            <a:fld id="{87BAA554-098C-4A64-B9A9-801AE087E0FA}" type="slidenum">
              <a:rPr lang="en-US" smtClean="0"/>
              <a:pPr/>
              <a:t>70</a:t>
            </a:fld>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b="1" smtClean="0"/>
              <a:t>Other Revenue </a:t>
            </a:r>
            <a:r>
              <a:rPr lang="en-US" sz="1800" b="1" smtClean="0"/>
              <a:t>(cont.)</a:t>
            </a:r>
          </a:p>
        </p:txBody>
      </p:sp>
      <p:sp>
        <p:nvSpPr>
          <p:cNvPr id="94211" name="Content Placeholder 2"/>
          <p:cNvSpPr>
            <a:spLocks noGrp="1"/>
          </p:cNvSpPr>
          <p:nvPr>
            <p:ph idx="1"/>
          </p:nvPr>
        </p:nvSpPr>
        <p:spPr/>
        <p:txBody>
          <a:bodyPr/>
          <a:lstStyle/>
          <a:p>
            <a:r>
              <a:rPr lang="en-US" sz="1800" smtClean="0"/>
              <a:t>The $160,000 annual cable access fee is eliminated this year and replaced by a new 1% franchise fee known as Public, Education and Government (PEG) Fees.  These fees have to be segregated in a separate fund for use in providing facility and capital support for our C.I.T.V. department.  The other revenue sources are expected to see minimal growth next year. </a:t>
            </a:r>
          </a:p>
        </p:txBody>
      </p:sp>
      <p:sp>
        <p:nvSpPr>
          <p:cNvPr id="94212" name="Slide Number Placeholder 3"/>
          <p:cNvSpPr>
            <a:spLocks noGrp="1"/>
          </p:cNvSpPr>
          <p:nvPr>
            <p:ph type="sldNum" sz="quarter" idx="12"/>
          </p:nvPr>
        </p:nvSpPr>
        <p:spPr>
          <a:noFill/>
        </p:spPr>
        <p:txBody>
          <a:bodyPr/>
          <a:lstStyle/>
          <a:p>
            <a:fld id="{5EEC6AB4-8265-4302-B084-B04B552E7EBD}" type="slidenum">
              <a:rPr lang="en-US" smtClean="0"/>
              <a:pPr/>
              <a:t>71</a:t>
            </a:fld>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b="1" smtClean="0"/>
              <a:t>General and Administrative</a:t>
            </a:r>
          </a:p>
        </p:txBody>
      </p:sp>
      <p:sp>
        <p:nvSpPr>
          <p:cNvPr id="95235" name="Content Placeholder 2"/>
          <p:cNvSpPr>
            <a:spLocks noGrp="1"/>
          </p:cNvSpPr>
          <p:nvPr>
            <p:ph idx="1"/>
          </p:nvPr>
        </p:nvSpPr>
        <p:spPr/>
        <p:txBody>
          <a:bodyPr/>
          <a:lstStyle/>
          <a:p>
            <a:r>
              <a:rPr lang="en-US" sz="2200" smtClean="0"/>
              <a:t>Total revenue from G &amp; A Transfers is projected at $9.4 million, an increase of $835,000 from FY 2010-2011.</a:t>
            </a:r>
          </a:p>
          <a:p>
            <a:r>
              <a:rPr lang="en-US" sz="2200" smtClean="0"/>
              <a:t>In addition to a reactivation of the Child Safety Fund Transfer to offset school crossing guards, the recently completed indirect cost analysis realigned our G&amp;A transfers to reflect the level of work the General Fund does in the administration of the other operating funds.</a:t>
            </a:r>
          </a:p>
          <a:p>
            <a:pPr lvl="1"/>
            <a:r>
              <a:rPr lang="en-US" sz="1800" smtClean="0"/>
              <a:t>While the G&amp;A from the Golf Fund increases, the Solid Waste and Water and Sewer G&amp;A decrease under the new study.  The G&amp;A from the capital projects fund will also decrease ($249,000).</a:t>
            </a:r>
            <a:endParaRPr lang="en-US" sz="2800" smtClean="0"/>
          </a:p>
        </p:txBody>
      </p:sp>
      <p:sp>
        <p:nvSpPr>
          <p:cNvPr id="95236" name="Slide Number Placeholder 3"/>
          <p:cNvSpPr>
            <a:spLocks noGrp="1"/>
          </p:cNvSpPr>
          <p:nvPr>
            <p:ph type="sldNum" sz="quarter" idx="12"/>
          </p:nvPr>
        </p:nvSpPr>
        <p:spPr>
          <a:noFill/>
        </p:spPr>
        <p:txBody>
          <a:bodyPr/>
          <a:lstStyle/>
          <a:p>
            <a:fld id="{91F0221A-5F9E-47D2-8482-BD18B3B0F4AC}" type="slidenum">
              <a:rPr lang="en-US" smtClean="0"/>
              <a:pPr/>
              <a:t>72</a:t>
            </a:fld>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z="3600" b="1" smtClean="0">
                <a:solidFill>
                  <a:srgbClr val="000000"/>
                </a:solidFill>
              </a:rPr>
              <a:t>General and Administrative </a:t>
            </a:r>
            <a:r>
              <a:rPr lang="en-US" sz="1200" b="1" smtClean="0">
                <a:solidFill>
                  <a:srgbClr val="000000"/>
                </a:solidFill>
              </a:rPr>
              <a:t>(cont.)</a:t>
            </a:r>
            <a:endParaRPr lang="en-US" b="1" smtClean="0"/>
          </a:p>
        </p:txBody>
      </p:sp>
      <p:sp>
        <p:nvSpPr>
          <p:cNvPr id="96259" name="Content Placeholder 2"/>
          <p:cNvSpPr>
            <a:spLocks noGrp="1"/>
          </p:cNvSpPr>
          <p:nvPr>
            <p:ph idx="1"/>
          </p:nvPr>
        </p:nvSpPr>
        <p:spPr/>
        <p:txBody>
          <a:bodyPr/>
          <a:lstStyle/>
          <a:p>
            <a:r>
              <a:rPr lang="en-US" sz="2200" smtClean="0"/>
              <a:t>The CVB transfer will offset $405,000 of that budget this year.</a:t>
            </a:r>
          </a:p>
          <a:p>
            <a:r>
              <a:rPr lang="en-US" sz="2200" smtClean="0"/>
              <a:t>The Wireless Fund will continue the $450,000 transfer from the Wireless Fund.  That transfer is used to help offset the cost of 911 telecommunicators in the Police Department.</a:t>
            </a:r>
          </a:p>
          <a:p>
            <a:r>
              <a:rPr lang="en-US" sz="2200" smtClean="0"/>
              <a:t>The following slide discusses the new Drainage Fund Operational Support Transfer. </a:t>
            </a:r>
          </a:p>
          <a:p>
            <a:endParaRPr lang="en-US" sz="1800" smtClean="0"/>
          </a:p>
          <a:p>
            <a:endParaRPr lang="en-US" smtClean="0"/>
          </a:p>
        </p:txBody>
      </p:sp>
      <p:sp>
        <p:nvSpPr>
          <p:cNvPr id="96260" name="Slide Number Placeholder 3"/>
          <p:cNvSpPr>
            <a:spLocks noGrp="1"/>
          </p:cNvSpPr>
          <p:nvPr>
            <p:ph type="sldNum" sz="quarter" idx="12"/>
          </p:nvPr>
        </p:nvSpPr>
        <p:spPr>
          <a:noFill/>
        </p:spPr>
        <p:txBody>
          <a:bodyPr/>
          <a:lstStyle/>
          <a:p>
            <a:fld id="{E50E4598-5428-45E7-BE6C-39583405BDD8}" type="slidenum">
              <a:rPr lang="en-US" smtClean="0"/>
              <a:pPr/>
              <a:t>73</a:t>
            </a:fld>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533400" y="304800"/>
            <a:ext cx="8001000" cy="1216025"/>
          </a:xfrm>
        </p:spPr>
        <p:txBody>
          <a:bodyPr/>
          <a:lstStyle/>
          <a:p>
            <a:r>
              <a:rPr lang="en-US" sz="3600" b="1" smtClean="0"/>
              <a:t>General and Administrative </a:t>
            </a:r>
            <a:r>
              <a:rPr lang="en-US" sz="1200" b="1" smtClean="0"/>
              <a:t>(cont.)</a:t>
            </a:r>
            <a:endParaRPr lang="en-US" sz="1200" smtClean="0"/>
          </a:p>
        </p:txBody>
      </p:sp>
      <p:sp>
        <p:nvSpPr>
          <p:cNvPr id="97283" name="Content Placeholder 2"/>
          <p:cNvSpPr>
            <a:spLocks noGrp="1"/>
          </p:cNvSpPr>
          <p:nvPr>
            <p:ph idx="1"/>
          </p:nvPr>
        </p:nvSpPr>
        <p:spPr/>
        <p:txBody>
          <a:bodyPr/>
          <a:lstStyle/>
          <a:p>
            <a:r>
              <a:rPr lang="en-US" sz="2400" smtClean="0"/>
              <a:t>Transfer – Drainage Fee Operational Support</a:t>
            </a:r>
          </a:p>
          <a:p>
            <a:pPr lvl="1"/>
            <a:r>
              <a:rPr lang="en-US" sz="2000" smtClean="0"/>
              <a:t>With a Proposed Mid-Year implementation, approximately $1.1 million in General Fund expenses are under review for classification as Drainage Fee appropriate expenses.</a:t>
            </a:r>
          </a:p>
          <a:p>
            <a:pPr lvl="1"/>
            <a:r>
              <a:rPr lang="en-US" sz="2000" smtClean="0"/>
              <a:t>$1,150,000 will come in as a revenue transfer to offset these expenses.</a:t>
            </a:r>
          </a:p>
          <a:p>
            <a:pPr lvl="2"/>
            <a:r>
              <a:rPr lang="en-US" sz="1700" smtClean="0"/>
              <a:t>These expenses include several employees who spend a portion of their time working on drainage issues.  As such, it is preferable to bring the offsetting revenue into the host fund rather than try and split their payroll expenses between funds.</a:t>
            </a:r>
          </a:p>
          <a:p>
            <a:pPr lvl="2"/>
            <a:r>
              <a:rPr lang="en-US" sz="1700" smtClean="0"/>
              <a:t>A thorough explanation of these expenses will follow later in the year as the proposal is brought forward. </a:t>
            </a:r>
            <a:r>
              <a:rPr lang="en-US" sz="1400" smtClean="0"/>
              <a:t> </a:t>
            </a:r>
            <a:endParaRPr lang="en-US" sz="600" smtClean="0"/>
          </a:p>
        </p:txBody>
      </p:sp>
      <p:sp>
        <p:nvSpPr>
          <p:cNvPr id="97284" name="Rectangle 8"/>
          <p:cNvSpPr>
            <a:spLocks noGrp="1" noChangeArrowheads="1"/>
          </p:cNvSpPr>
          <p:nvPr>
            <p:ph type="sldNum" sz="quarter" idx="12"/>
          </p:nvPr>
        </p:nvSpPr>
        <p:spPr>
          <a:noFill/>
        </p:spPr>
        <p:txBody>
          <a:bodyPr/>
          <a:lstStyle/>
          <a:p>
            <a:fld id="{A70D5C25-17FD-41F8-BF5F-C20CB875C436}" type="slidenum">
              <a:rPr lang="en-US" smtClean="0"/>
              <a:pPr/>
              <a:t>74</a:t>
            </a:fld>
            <a:endParaRPr lang="en-US"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z="3200" b="1" smtClean="0"/>
              <a:t>General Fund Revenues</a:t>
            </a:r>
            <a:r>
              <a:rPr lang="en-US" b="1" smtClean="0"/>
              <a:t/>
            </a:r>
            <a:br>
              <a:rPr lang="en-US" b="1" smtClean="0"/>
            </a:br>
            <a:r>
              <a:rPr lang="en-US" sz="1800" b="1" smtClean="0"/>
              <a:t>(Variances of $50,000 or greater – 2010-2011 Estimated to 2011-2012 Budgeted)</a:t>
            </a:r>
          </a:p>
        </p:txBody>
      </p:sp>
      <p:graphicFrame>
        <p:nvGraphicFramePr>
          <p:cNvPr id="5" name="Content Placeholder 4"/>
          <p:cNvGraphicFramePr>
            <a:graphicFrameLocks noGrp="1"/>
          </p:cNvGraphicFramePr>
          <p:nvPr>
            <p:ph idx="1"/>
          </p:nvPr>
        </p:nvGraphicFramePr>
        <p:xfrm>
          <a:off x="2133600" y="1752600"/>
          <a:ext cx="5029200" cy="4419600"/>
        </p:xfrm>
        <a:graphic>
          <a:graphicData uri="http://schemas.openxmlformats.org/drawingml/2006/table">
            <a:tbl>
              <a:tblPr/>
              <a:tblGrid>
                <a:gridCol w="2920060"/>
                <a:gridCol w="2109140"/>
              </a:tblGrid>
              <a:tr h="167303">
                <a:tc>
                  <a:txBody>
                    <a:bodyPr/>
                    <a:lstStyle/>
                    <a:p>
                      <a:pPr marL="0" marR="0" indent="0" algn="just">
                        <a:spcBef>
                          <a:spcPts val="0"/>
                        </a:spcBef>
                        <a:spcAft>
                          <a:spcPts val="0"/>
                        </a:spcAft>
                      </a:pPr>
                      <a:r>
                        <a:rPr lang="en-US" sz="1000" b="1">
                          <a:effectLst/>
                          <a:latin typeface="Times New Roman"/>
                          <a:ea typeface="Times New Roman"/>
                        </a:rPr>
                        <a:t>Property Taxes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a:effectLst/>
                          <a:latin typeface="Times New Roman"/>
                          <a:ea typeface="Times New Roman"/>
                        </a:rPr>
                        <a:t>$1,479,115</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457200" marR="0" indent="0" algn="just">
                        <a:spcBef>
                          <a:spcPts val="0"/>
                        </a:spcBef>
                        <a:spcAft>
                          <a:spcPts val="0"/>
                        </a:spcAft>
                      </a:pPr>
                      <a:r>
                        <a:rPr lang="en-US" sz="1000">
                          <a:effectLst/>
                          <a:latin typeface="Times New Roman"/>
                          <a:ea typeface="Times New Roman"/>
                        </a:rPr>
                        <a:t>Current Taxes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effectLst/>
                          <a:latin typeface="Times New Roman"/>
                          <a:ea typeface="Times New Roman"/>
                        </a:rPr>
                        <a:t>$668,161</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303">
                <a:tc>
                  <a:txBody>
                    <a:bodyPr/>
                    <a:lstStyle/>
                    <a:p>
                      <a:pPr marL="457200" marR="0" indent="0" algn="just">
                        <a:spcBef>
                          <a:spcPts val="0"/>
                        </a:spcBef>
                        <a:spcAft>
                          <a:spcPts val="0"/>
                        </a:spcAft>
                      </a:pPr>
                      <a:r>
                        <a:rPr lang="en-US" sz="1000">
                          <a:effectLst/>
                          <a:latin typeface="Times New Roman"/>
                          <a:ea typeface="Times New Roman"/>
                        </a:rPr>
                        <a:t>Prior Taxes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Times New Roman"/>
                        </a:rPr>
                        <a:t>$809,563</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Franchise Fees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a:effectLst/>
                          <a:latin typeface="Times New Roman"/>
                          <a:ea typeface="Times New Roman"/>
                        </a:rPr>
                        <a:t>$240,497</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457200" marR="0" indent="0" algn="just">
                        <a:spcBef>
                          <a:spcPts val="0"/>
                        </a:spcBef>
                        <a:spcAft>
                          <a:spcPts val="0"/>
                        </a:spcAft>
                      </a:pPr>
                      <a:r>
                        <a:rPr lang="en-US" sz="1000">
                          <a:effectLst/>
                          <a:latin typeface="Times New Roman"/>
                          <a:ea typeface="Times New Roman"/>
                        </a:rPr>
                        <a:t>Telecommunications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effectLst/>
                          <a:latin typeface="Times New Roman"/>
                          <a:ea typeface="Times New Roman"/>
                        </a:rPr>
                        <a:t>$61,583</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303">
                <a:tc>
                  <a:txBody>
                    <a:bodyPr/>
                    <a:lstStyle/>
                    <a:p>
                      <a:pPr marL="457200" marR="0" indent="0" algn="just">
                        <a:spcBef>
                          <a:spcPts val="0"/>
                        </a:spcBef>
                        <a:spcAft>
                          <a:spcPts val="0"/>
                        </a:spcAft>
                      </a:pPr>
                      <a:r>
                        <a:rPr lang="en-US" sz="1000">
                          <a:effectLst/>
                          <a:latin typeface="Times New Roman"/>
                          <a:ea typeface="Times New Roman"/>
                        </a:rPr>
                        <a:t>Gas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Times New Roman"/>
                        </a:rPr>
                        <a:t>$136,156</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Sale and Other Business Taxes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a:effectLst/>
                          <a:latin typeface="Times New Roman"/>
                          <a:ea typeface="Times New Roman"/>
                        </a:rPr>
                        <a:t>($801,090)</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457200" marR="0" indent="0" algn="just">
                        <a:spcBef>
                          <a:spcPts val="0"/>
                        </a:spcBef>
                        <a:spcAft>
                          <a:spcPts val="0"/>
                        </a:spcAft>
                      </a:pPr>
                      <a:r>
                        <a:rPr lang="en-US" sz="1000">
                          <a:effectLst/>
                          <a:latin typeface="Times New Roman"/>
                          <a:ea typeface="Times New Roman"/>
                        </a:rPr>
                        <a:t>Sales Tax</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Times New Roman"/>
                        </a:rPr>
                        <a:t>($764,086)</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License and Permits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000" b="1">
                          <a:effectLst/>
                          <a:latin typeface="Times New Roman"/>
                          <a:ea typeface="Times New Roman"/>
                        </a:rPr>
                        <a:t>$118,702</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457200" marR="0" indent="0" algn="just">
                        <a:spcBef>
                          <a:spcPts val="0"/>
                        </a:spcBef>
                        <a:spcAft>
                          <a:spcPts val="0"/>
                        </a:spcAft>
                      </a:pPr>
                      <a:r>
                        <a:rPr lang="en-US" sz="1000">
                          <a:effectLst/>
                          <a:latin typeface="Times New Roman"/>
                          <a:ea typeface="Times New Roman"/>
                        </a:rPr>
                        <a:t>Rental Registration</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Times New Roman"/>
                        </a:rPr>
                        <a:t>$61,257</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Fines &amp; Forfeits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000" b="1">
                          <a:effectLst/>
                          <a:latin typeface="Times New Roman"/>
                          <a:ea typeface="Times New Roman"/>
                        </a:rPr>
                        <a:t>$26.261</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Revenue From Money/Property</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000" b="1">
                          <a:effectLst/>
                          <a:latin typeface="Times New Roman"/>
                          <a:ea typeface="Times New Roman"/>
                        </a:rPr>
                        <a:t>$29,965</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Recreation and Leisure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000" b="1">
                          <a:effectLst/>
                          <a:latin typeface="Times New Roman"/>
                          <a:ea typeface="Times New Roman"/>
                        </a:rPr>
                        <a:t>$168,249</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457200" marR="0" indent="0" algn="just">
                        <a:spcBef>
                          <a:spcPts val="0"/>
                        </a:spcBef>
                        <a:spcAft>
                          <a:spcPts val="0"/>
                        </a:spcAft>
                      </a:pPr>
                      <a:r>
                        <a:rPr lang="en-US" sz="1000">
                          <a:effectLst/>
                          <a:latin typeface="Times New Roman"/>
                          <a:ea typeface="Times New Roman"/>
                        </a:rPr>
                        <a:t>Older Adults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Times New Roman"/>
                        </a:rPr>
                        <a:t>$67,528</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Other Revenue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000" b="1">
                          <a:effectLst/>
                          <a:latin typeface="Times New Roman"/>
                          <a:ea typeface="Times New Roman"/>
                        </a:rPr>
                        <a:t>$126,017</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03">
                <a:tc>
                  <a:txBody>
                    <a:bodyPr/>
                    <a:lstStyle/>
                    <a:p>
                      <a:pPr marL="457200" marR="0" indent="0" algn="just">
                        <a:spcBef>
                          <a:spcPts val="0"/>
                        </a:spcBef>
                        <a:spcAft>
                          <a:spcPts val="0"/>
                        </a:spcAft>
                      </a:pPr>
                      <a:r>
                        <a:rPr lang="en-US" sz="1000">
                          <a:effectLst/>
                          <a:latin typeface="Times New Roman"/>
                          <a:ea typeface="Times New Roman"/>
                        </a:rPr>
                        <a:t>Access Fee = Cable TV</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a:effectLst/>
                          <a:latin typeface="Times New Roman"/>
                          <a:ea typeface="Times New Roman"/>
                        </a:rPr>
                        <a:t>($220,000)</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303">
                <a:tc>
                  <a:txBody>
                    <a:bodyPr/>
                    <a:lstStyle/>
                    <a:p>
                      <a:pPr marL="457200" marR="0" indent="0" algn="just">
                        <a:spcBef>
                          <a:spcPts val="0"/>
                        </a:spcBef>
                        <a:spcAft>
                          <a:spcPts val="0"/>
                        </a:spcAft>
                      </a:pPr>
                      <a:r>
                        <a:rPr lang="en-US" sz="1000">
                          <a:effectLst/>
                          <a:latin typeface="Times New Roman"/>
                          <a:ea typeface="Times New Roman"/>
                        </a:rPr>
                        <a:t>Ambulance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000">
                          <a:effectLst/>
                          <a:latin typeface="Times New Roman"/>
                          <a:ea typeface="Times New Roman"/>
                        </a:rPr>
                        <a:t>$242,551</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67303">
                <a:tc>
                  <a:txBody>
                    <a:bodyPr/>
                    <a:lstStyle/>
                    <a:p>
                      <a:pPr marL="457200" marR="0" indent="0" algn="just">
                        <a:spcBef>
                          <a:spcPts val="0"/>
                        </a:spcBef>
                        <a:spcAft>
                          <a:spcPts val="0"/>
                        </a:spcAft>
                      </a:pPr>
                      <a:r>
                        <a:rPr lang="en-US" sz="1000">
                          <a:effectLst/>
                          <a:latin typeface="Times New Roman"/>
                          <a:ea typeface="Times New Roman"/>
                        </a:rPr>
                        <a:t>Miscellaneous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Times New Roman"/>
                        </a:rPr>
                        <a:t>$56,808</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7303">
                <a:tc>
                  <a:txBody>
                    <a:bodyPr/>
                    <a:lstStyle/>
                    <a:p>
                      <a:pPr marL="0" marR="0" indent="0" algn="just">
                        <a:spcBef>
                          <a:spcPts val="0"/>
                        </a:spcBef>
                        <a:spcAft>
                          <a:spcPts val="0"/>
                        </a:spcAft>
                      </a:pPr>
                      <a:r>
                        <a:rPr lang="en-US" sz="1000" b="1">
                          <a:effectLst/>
                          <a:latin typeface="Times New Roman"/>
                          <a:ea typeface="Times New Roman"/>
                        </a:rPr>
                        <a:t>General and Administrative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000" b="1">
                          <a:effectLst/>
                          <a:latin typeface="Times New Roman"/>
                          <a:ea typeface="Times New Roman"/>
                        </a:rPr>
                        <a:t>$835,182</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246">
                <a:tc>
                  <a:txBody>
                    <a:bodyPr/>
                    <a:lstStyle/>
                    <a:p>
                      <a:pPr marL="457200" marR="0" indent="0" algn="l">
                        <a:spcBef>
                          <a:spcPts val="0"/>
                        </a:spcBef>
                        <a:spcAft>
                          <a:spcPts val="0"/>
                        </a:spcAft>
                      </a:pPr>
                      <a:r>
                        <a:rPr lang="en-US" sz="1000">
                          <a:effectLst/>
                          <a:latin typeface="Times New Roman"/>
                          <a:ea typeface="Times New Roman"/>
                        </a:rPr>
                        <a:t>G&amp;A  Water and Sewer Fund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l">
                        <a:spcBef>
                          <a:spcPts val="0"/>
                        </a:spcBef>
                        <a:spcAft>
                          <a:spcPts val="0"/>
                        </a:spcAft>
                      </a:pPr>
                      <a:r>
                        <a:rPr lang="en-US" sz="1000">
                          <a:effectLst/>
                          <a:latin typeface="Times New Roman"/>
                          <a:ea typeface="Times New Roman"/>
                        </a:rPr>
                        <a:t>($64,808)</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1246">
                <a:tc>
                  <a:txBody>
                    <a:bodyPr/>
                    <a:lstStyle/>
                    <a:p>
                      <a:pPr marL="457200" marR="0" indent="0" algn="l">
                        <a:spcBef>
                          <a:spcPts val="0"/>
                        </a:spcBef>
                        <a:spcAft>
                          <a:spcPts val="0"/>
                        </a:spcAft>
                      </a:pPr>
                      <a:r>
                        <a:rPr lang="en-US" sz="1000">
                          <a:effectLst/>
                          <a:latin typeface="Times New Roman"/>
                          <a:ea typeface="Times New Roman"/>
                        </a:rPr>
                        <a:t>G&amp;A - Golf</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a:spcBef>
                          <a:spcPts val="0"/>
                        </a:spcBef>
                        <a:spcAft>
                          <a:spcPts val="0"/>
                        </a:spcAft>
                      </a:pPr>
                      <a:r>
                        <a:rPr lang="en-US" sz="1000">
                          <a:effectLst/>
                          <a:latin typeface="Times New Roman"/>
                          <a:ea typeface="Times New Roman"/>
                        </a:rPr>
                        <a:t>$55,0640</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81246">
                <a:tc>
                  <a:txBody>
                    <a:bodyPr/>
                    <a:lstStyle/>
                    <a:p>
                      <a:pPr marL="457200" marR="0" indent="0" algn="l">
                        <a:spcBef>
                          <a:spcPts val="0"/>
                        </a:spcBef>
                        <a:spcAft>
                          <a:spcPts val="0"/>
                        </a:spcAft>
                      </a:pPr>
                      <a:r>
                        <a:rPr lang="en-US" sz="1000">
                          <a:effectLst/>
                          <a:latin typeface="Times New Roman"/>
                          <a:ea typeface="Times New Roman"/>
                        </a:rPr>
                        <a:t>G&amp;A Solid Waste Operations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a:spcBef>
                          <a:spcPts val="0"/>
                        </a:spcBef>
                        <a:spcAft>
                          <a:spcPts val="0"/>
                        </a:spcAft>
                      </a:pPr>
                      <a:r>
                        <a:rPr lang="en-US" sz="1000">
                          <a:effectLst/>
                          <a:latin typeface="Times New Roman"/>
                          <a:ea typeface="Times New Roman"/>
                        </a:rPr>
                        <a:t>($107,074)</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34607">
                <a:tc>
                  <a:txBody>
                    <a:bodyPr/>
                    <a:lstStyle/>
                    <a:p>
                      <a:pPr marL="457200" marR="0" indent="0" algn="l">
                        <a:spcBef>
                          <a:spcPts val="0"/>
                        </a:spcBef>
                        <a:spcAft>
                          <a:spcPts val="0"/>
                        </a:spcAft>
                      </a:pPr>
                      <a:r>
                        <a:rPr lang="en-US" sz="1000">
                          <a:effectLst/>
                          <a:latin typeface="Times New Roman"/>
                          <a:ea typeface="Times New Roman"/>
                        </a:rPr>
                        <a:t>Transfer – Drainage Fund Operational Support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a:spcBef>
                          <a:spcPts val="0"/>
                        </a:spcBef>
                        <a:spcAft>
                          <a:spcPts val="0"/>
                        </a:spcAft>
                      </a:pPr>
                      <a:r>
                        <a:rPr lang="en-US" sz="1000">
                          <a:effectLst/>
                          <a:latin typeface="Times New Roman"/>
                          <a:ea typeface="Times New Roman"/>
                        </a:rPr>
                        <a:t>$1,150,000</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81246">
                <a:tc>
                  <a:txBody>
                    <a:bodyPr/>
                    <a:lstStyle/>
                    <a:p>
                      <a:pPr marL="457200" marR="0" indent="0" algn="l">
                        <a:spcBef>
                          <a:spcPts val="0"/>
                        </a:spcBef>
                        <a:spcAft>
                          <a:spcPts val="0"/>
                        </a:spcAft>
                      </a:pPr>
                      <a:r>
                        <a:rPr lang="en-US" sz="1000">
                          <a:effectLst/>
                          <a:latin typeface="Times New Roman"/>
                          <a:ea typeface="Times New Roman"/>
                        </a:rPr>
                        <a:t>Transfer – Child Safety Fund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a:spcBef>
                          <a:spcPts val="0"/>
                        </a:spcBef>
                        <a:spcAft>
                          <a:spcPts val="0"/>
                        </a:spcAft>
                      </a:pPr>
                      <a:r>
                        <a:rPr lang="en-US" sz="1000">
                          <a:effectLst/>
                          <a:latin typeface="Times New Roman"/>
                          <a:ea typeface="Times New Roman"/>
                        </a:rPr>
                        <a:t>$50,000</a:t>
                      </a:r>
                      <a:endParaRPr lang="en-US" sz="120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81246">
                <a:tc>
                  <a:txBody>
                    <a:bodyPr/>
                    <a:lstStyle/>
                    <a:p>
                      <a:pPr marL="457200" marR="0" indent="0" algn="l">
                        <a:spcBef>
                          <a:spcPts val="0"/>
                        </a:spcBef>
                        <a:spcAft>
                          <a:spcPts val="0"/>
                        </a:spcAft>
                      </a:pPr>
                      <a:r>
                        <a:rPr lang="en-US" sz="1000">
                          <a:effectLst/>
                          <a:latin typeface="Times New Roman"/>
                          <a:ea typeface="Times New Roman"/>
                        </a:rPr>
                        <a:t>G &amp; A – Capital Projects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000" dirty="0">
                          <a:effectLst/>
                          <a:latin typeface="Times New Roman"/>
                          <a:ea typeface="Times New Roman"/>
                        </a:rPr>
                        <a:t>($249,000)</a:t>
                      </a:r>
                      <a:endParaRPr lang="en-US" sz="1200" dirty="0">
                        <a:effectLst/>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8377" name="Slide Number Placeholder 3"/>
          <p:cNvSpPr>
            <a:spLocks noGrp="1"/>
          </p:cNvSpPr>
          <p:nvPr>
            <p:ph type="sldNum" sz="quarter" idx="12"/>
          </p:nvPr>
        </p:nvSpPr>
        <p:spPr>
          <a:noFill/>
        </p:spPr>
        <p:txBody>
          <a:bodyPr/>
          <a:lstStyle/>
          <a:p>
            <a:fld id="{00A6E2E4-D885-4990-AC3E-5C6DF7A4A8A3}" type="slidenum">
              <a:rPr lang="en-US" smtClean="0"/>
              <a:pPr/>
              <a:t>75</a:t>
            </a:fld>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3600" b="1" smtClean="0"/>
              <a:t>FY 2011-2012</a:t>
            </a:r>
            <a:br>
              <a:rPr lang="en-US" sz="3600" b="1" smtClean="0"/>
            </a:br>
            <a:r>
              <a:rPr lang="en-US" sz="3600" b="1" smtClean="0"/>
              <a:t>General Fund Expenditures</a:t>
            </a:r>
          </a:p>
        </p:txBody>
      </p:sp>
      <p:graphicFrame>
        <p:nvGraphicFramePr>
          <p:cNvPr id="7" name="Table 6"/>
          <p:cNvGraphicFramePr>
            <a:graphicFrameLocks noGrp="1"/>
          </p:cNvGraphicFramePr>
          <p:nvPr/>
        </p:nvGraphicFramePr>
        <p:xfrm>
          <a:off x="609600" y="1676400"/>
          <a:ext cx="7924800" cy="4495800"/>
        </p:xfrm>
        <a:graphic>
          <a:graphicData uri="http://schemas.openxmlformats.org/drawingml/2006/table">
            <a:tbl>
              <a:tblPr/>
              <a:tblGrid>
                <a:gridCol w="4864454"/>
                <a:gridCol w="284634"/>
                <a:gridCol w="1457409"/>
                <a:gridCol w="284634"/>
                <a:gridCol w="1033669"/>
              </a:tblGrid>
              <a:tr h="298191">
                <a:tc gridSpan="5">
                  <a:txBody>
                    <a:bodyPr/>
                    <a:lstStyle/>
                    <a:p>
                      <a:pPr marL="0" marR="0" algn="ctr">
                        <a:spcBef>
                          <a:spcPts val="0"/>
                        </a:spcBef>
                        <a:spcAft>
                          <a:spcPts val="0"/>
                        </a:spcAft>
                      </a:pPr>
                      <a:r>
                        <a:rPr lang="en-US" sz="1400" b="1" dirty="0">
                          <a:latin typeface="Times New Roman"/>
                          <a:ea typeface="Times New Roman"/>
                          <a:cs typeface="Times New Roman"/>
                        </a:rPr>
                        <a:t>Classification of General Fund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191">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Proposed</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Percent</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b="1" u="sng" dirty="0">
                          <a:latin typeface="Times New Roman"/>
                          <a:ea typeface="Times New Roman"/>
                          <a:cs typeface="Times New Roman"/>
                        </a:rPr>
                        <a:t>Operating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Budget</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400" b="1" dirty="0">
                          <a:latin typeface="Times New Roman"/>
                          <a:ea typeface="Times New Roman"/>
                          <a:cs typeface="Times New Roman"/>
                        </a:rPr>
                        <a:t>of Total</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400" dirty="0">
                          <a:latin typeface="Times New Roman"/>
                          <a:ea typeface="Times New Roman"/>
                          <a:cs typeface="Times New Roman"/>
                        </a:rPr>
                        <a:t>Personal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 </a:t>
                      </a:r>
                      <a:r>
                        <a:rPr lang="en-US" sz="1400" dirty="0" smtClean="0">
                          <a:solidFill>
                            <a:schemeClr val="tx1"/>
                          </a:solidFill>
                          <a:latin typeface="Times New Roman"/>
                          <a:ea typeface="Times New Roman"/>
                          <a:cs typeface="Times New Roman"/>
                        </a:rPr>
                        <a:t>73,628,229</a:t>
                      </a:r>
                      <a:endParaRPr lang="en-US" sz="1400" dirty="0">
                        <a:solidFill>
                          <a:schemeClr val="tx1"/>
                        </a:solidFill>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75.89%</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Professional Services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5,483,734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5.65%</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Maintenance</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3,019,312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3.11%</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Contracts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solidFill>
                            <a:schemeClr val="tx1"/>
                          </a:solidFill>
                          <a:latin typeface="Times New Roman"/>
                          <a:ea typeface="Times New Roman"/>
                          <a:cs typeface="Times New Roman"/>
                        </a:rPr>
                        <a:t>      </a:t>
                      </a:r>
                      <a:r>
                        <a:rPr lang="en-US" sz="1400" dirty="0" smtClean="0">
                          <a:solidFill>
                            <a:schemeClr val="tx1"/>
                          </a:solidFill>
                          <a:latin typeface="Times New Roman"/>
                          <a:ea typeface="Times New Roman"/>
                          <a:cs typeface="Times New Roman"/>
                        </a:rPr>
                        <a:t>5,631,781 </a:t>
                      </a:r>
                      <a:endParaRPr lang="en-US" sz="1400" dirty="0">
                        <a:solidFill>
                          <a:schemeClr val="tx1"/>
                        </a:solidFill>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solidFill>
                          <a:schemeClr val="tx1"/>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solidFill>
                            <a:schemeClr val="tx1"/>
                          </a:solidFill>
                          <a:latin typeface="Times New Roman"/>
                          <a:ea typeface="Times New Roman"/>
                          <a:cs typeface="Times New Roman"/>
                        </a:rPr>
                        <a:t>5.81%</a:t>
                      </a:r>
                      <a:endParaRPr lang="en-US" sz="1400" dirty="0">
                        <a:solidFill>
                          <a:schemeClr val="tx1"/>
                        </a:solidFill>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Supplies</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8,276,157 </a:t>
                      </a:r>
                      <a:endParaRPr lang="en-US" sz="14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8.53%</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Capital</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            </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0.00%</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400" b="1" u="sng" dirty="0">
                          <a:latin typeface="Times New Roman"/>
                          <a:ea typeface="Times New Roman"/>
                          <a:cs typeface="Times New Roman"/>
                        </a:rPr>
                        <a:t>Total Operating Expenditures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 </a:t>
                      </a:r>
                      <a:r>
                        <a:rPr lang="en-US" sz="1400" b="1" dirty="0" smtClean="0">
                          <a:latin typeface="Times New Roman"/>
                          <a:ea typeface="Times New Roman"/>
                          <a:cs typeface="Times New Roman"/>
                        </a:rPr>
                        <a:t>96,039,213 </a:t>
                      </a:r>
                      <a:endParaRPr lang="en-US" sz="14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smtClean="0">
                          <a:latin typeface="Times New Roman"/>
                          <a:ea typeface="Times New Roman"/>
                          <a:cs typeface="Times New Roman"/>
                        </a:rPr>
                        <a:t>98.99%</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98191">
                <a:tc>
                  <a:txBody>
                    <a:bodyPr/>
                    <a:lstStyle/>
                    <a:p>
                      <a:pPr marL="0" marR="0">
                        <a:spcBef>
                          <a:spcPts val="0"/>
                        </a:spcBef>
                        <a:spcAft>
                          <a:spcPts val="0"/>
                        </a:spcAft>
                      </a:pPr>
                      <a:r>
                        <a:rPr lang="en-US" sz="1400" dirty="0">
                          <a:latin typeface="Times New Roman"/>
                          <a:ea typeface="Times New Roman"/>
                          <a:cs typeface="Times New Roman"/>
                        </a:rPr>
                        <a:t>Transfers Out</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a:latin typeface="Times New Roman"/>
                          <a:ea typeface="Times New Roman"/>
                          <a:cs typeface="Times New Roman"/>
                        </a:rPr>
                        <a:t> $</a:t>
                      </a:r>
                      <a:r>
                        <a:rPr lang="en-US" sz="1400" dirty="0" smtClean="0">
                          <a:latin typeface="Times New Roman"/>
                          <a:ea typeface="Times New Roman"/>
                          <a:cs typeface="Times New Roman"/>
                        </a:rPr>
                        <a:t>976,248 </a:t>
                      </a:r>
                      <a:endParaRPr lang="en-US" sz="14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dirty="0" smtClean="0">
                          <a:latin typeface="Times New Roman"/>
                          <a:ea typeface="Times New Roman"/>
                          <a:cs typeface="Times New Roman"/>
                        </a:rPr>
                        <a:t>1.01%</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98191">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660">
                <a:tc>
                  <a:txBody>
                    <a:bodyPr/>
                    <a:lstStyle/>
                    <a:p>
                      <a:pPr marL="0" marR="0">
                        <a:spcBef>
                          <a:spcPts val="0"/>
                        </a:spcBef>
                        <a:spcAft>
                          <a:spcPts val="0"/>
                        </a:spcAft>
                      </a:pPr>
                      <a:r>
                        <a:rPr lang="en-US" sz="1400" b="1" u="sng" dirty="0">
                          <a:latin typeface="Times New Roman"/>
                          <a:ea typeface="Times New Roman"/>
                          <a:cs typeface="Times New Roman"/>
                        </a:rPr>
                        <a:t>Total Operating Expenditures and Transfers</a:t>
                      </a:r>
                      <a:endParaRPr lang="en-US" sz="14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 $ </a:t>
                      </a:r>
                      <a:r>
                        <a:rPr lang="en-US" sz="1400" b="1" dirty="0" smtClean="0">
                          <a:latin typeface="Times New Roman"/>
                          <a:ea typeface="Times New Roman"/>
                          <a:cs typeface="Times New Roman"/>
                        </a:rPr>
                        <a:t>97,015,461</a:t>
                      </a:r>
                      <a:endParaRPr lang="en-US" sz="1400" dirty="0">
                        <a:latin typeface="Times New Roman"/>
                        <a:ea typeface="Times New Roman"/>
                        <a:cs typeface="Times New Roman"/>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en-US" sz="14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400" b="1" dirty="0">
                          <a:latin typeface="Times New Roman"/>
                          <a:ea typeface="Times New Roman"/>
                          <a:cs typeface="Times New Roman"/>
                        </a:rPr>
                        <a:t>100.00%</a:t>
                      </a:r>
                      <a:endParaRPr lang="en-US" sz="14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309660">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cs typeface="Times New Roman"/>
                        </a:rPr>
                        <a:t> </a:t>
                      </a:r>
                    </a:p>
                  </a:txBody>
                  <a:tcPr marL="68580" marR="6858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9415" name="Rectangle 8"/>
          <p:cNvSpPr>
            <a:spLocks noGrp="1" noChangeArrowheads="1"/>
          </p:cNvSpPr>
          <p:nvPr>
            <p:ph type="sldNum" sz="quarter" idx="12"/>
          </p:nvPr>
        </p:nvSpPr>
        <p:spPr>
          <a:noFill/>
        </p:spPr>
        <p:txBody>
          <a:bodyPr/>
          <a:lstStyle/>
          <a:p>
            <a:fld id="{7FEB7AE7-F662-4D47-AE7B-2812F4C7834F}" type="slidenum">
              <a:rPr lang="en-US" smtClean="0"/>
              <a:pPr/>
              <a:t>76</a:t>
            </a:fld>
            <a:endParaRPr 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z="3600" b="1" smtClean="0"/>
              <a:t>FY 2011-2012</a:t>
            </a:r>
            <a:br>
              <a:rPr lang="en-US" sz="3600" b="1" smtClean="0"/>
            </a:br>
            <a:r>
              <a:rPr lang="en-US" sz="3600" b="1" smtClean="0"/>
              <a:t>General Fund Expenditures</a:t>
            </a:r>
            <a:endParaRPr lang="en-US" smtClean="0"/>
          </a:p>
        </p:txBody>
      </p:sp>
      <p:sp>
        <p:nvSpPr>
          <p:cNvPr id="100355" name="Content Placeholder 2"/>
          <p:cNvSpPr>
            <a:spLocks noGrp="1"/>
          </p:cNvSpPr>
          <p:nvPr>
            <p:ph idx="1"/>
          </p:nvPr>
        </p:nvSpPr>
        <p:spPr>
          <a:xfrm>
            <a:off x="566738" y="1676400"/>
            <a:ext cx="8001000" cy="4572000"/>
          </a:xfrm>
        </p:spPr>
        <p:txBody>
          <a:bodyPr/>
          <a:lstStyle/>
          <a:p>
            <a:r>
              <a:rPr lang="en-US" smtClean="0"/>
              <a:t>$2,142,846 or 2.3% increase</a:t>
            </a:r>
            <a:r>
              <a:rPr lang="en-US" sz="2800" smtClean="0"/>
              <a:t> </a:t>
            </a:r>
          </a:p>
          <a:p>
            <a:pPr lvl="1"/>
            <a:r>
              <a:rPr lang="en-US" sz="2400" smtClean="0"/>
              <a:t>Personal Services increases $2.1 million and include</a:t>
            </a:r>
            <a:r>
              <a:rPr lang="en-US" sz="2800" smtClean="0"/>
              <a:t>,</a:t>
            </a:r>
          </a:p>
          <a:p>
            <a:pPr lvl="2"/>
            <a:r>
              <a:rPr lang="en-US" sz="2000" smtClean="0"/>
              <a:t>Step Pay Plan</a:t>
            </a:r>
          </a:p>
          <a:p>
            <a:pPr lvl="3"/>
            <a:r>
              <a:rPr lang="en-US" sz="1800" smtClean="0"/>
              <a:t>($475,000) - Approximately 52% of all city personnel are at the top of their pay range.  The remaining 48% have room to grow within their approved pay plan ranges.  Historically the annual movement has been on a 5% growth step that can be earned for each year service until the top of the pay range is reached, usually within a 4-5 year period, which is a consistent pay plan program utilized in public safety across the Dallas-Fort Worth Metroplex.</a:t>
            </a:r>
          </a:p>
        </p:txBody>
      </p:sp>
      <p:sp>
        <p:nvSpPr>
          <p:cNvPr id="100356" name="Rectangle 8"/>
          <p:cNvSpPr>
            <a:spLocks noGrp="1" noChangeArrowheads="1"/>
          </p:cNvSpPr>
          <p:nvPr>
            <p:ph type="sldNum" sz="quarter" idx="12"/>
          </p:nvPr>
        </p:nvSpPr>
        <p:spPr>
          <a:noFill/>
        </p:spPr>
        <p:txBody>
          <a:bodyPr/>
          <a:lstStyle/>
          <a:p>
            <a:fld id="{FFE2CD4B-A098-4319-A948-5A3E65D9C859}" type="slidenum">
              <a:rPr lang="en-US" smtClean="0"/>
              <a:pPr/>
              <a:t>77</a:t>
            </a:fld>
            <a:endParaRPr 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z="3600" b="1" smtClean="0"/>
              <a:t>FY 2011-2012</a:t>
            </a:r>
            <a:br>
              <a:rPr lang="en-US" sz="3600" b="1" smtClean="0"/>
            </a:br>
            <a:r>
              <a:rPr lang="en-US" sz="3600" b="1" smtClean="0"/>
              <a:t>General Fund Expenditures</a:t>
            </a:r>
            <a:endParaRPr lang="en-US" smtClean="0"/>
          </a:p>
        </p:txBody>
      </p:sp>
      <p:sp>
        <p:nvSpPr>
          <p:cNvPr id="101379" name="Content Placeholder 2"/>
          <p:cNvSpPr>
            <a:spLocks noGrp="1"/>
          </p:cNvSpPr>
          <p:nvPr>
            <p:ph idx="1"/>
          </p:nvPr>
        </p:nvSpPr>
        <p:spPr>
          <a:xfrm>
            <a:off x="566738" y="1676400"/>
            <a:ext cx="8001000" cy="4343400"/>
          </a:xfrm>
        </p:spPr>
        <p:txBody>
          <a:bodyPr/>
          <a:lstStyle/>
          <a:p>
            <a:r>
              <a:rPr lang="en-US" sz="2400" smtClean="0"/>
              <a:t>TMRS contribution reduction</a:t>
            </a:r>
          </a:p>
          <a:p>
            <a:pPr lvl="1"/>
            <a:r>
              <a:rPr lang="en-US" sz="1300" smtClean="0"/>
              <a:t>The City of Richardson experienced rapid growth and expansion during the 60’s, 70’s and 80’s.  City Staff, in particular Police and Fire had to expand along with a growing population.  The City is proud of, and well served by the tenure and experience our employees bring to their jobs.  Of the 955 employees currently on payroll, 155 or 16% have over 20 years of service while another 146 or 15% have over 15 years’ experience with the City.  Together, they account for 31% of our full time staff.  We remain committed to funding our retirement system for these, and indeed all our employees.</a:t>
            </a:r>
          </a:p>
          <a:p>
            <a:pPr lvl="1"/>
            <a:r>
              <a:rPr lang="en-US" sz="1300" smtClean="0"/>
              <a:t>The state legislature approved changes to the statewide Texas Municipal Retirement System (TMRS) that restructured the internal account structure to resemble the pension system structure common to the vast majority of public retirement systems.  This change lowered the city's unfunded liability by $29.6 million from $75.7 million to $46.1 million, while lowering the contribution rate to 14.79% of payroll beginning January 2012.  This is a reduction from the current 19.31%, a 23.4% reduction in the City’s contribution rate while protecting the stability of the employee’s retirement. </a:t>
            </a:r>
          </a:p>
          <a:p>
            <a:pPr lvl="1"/>
            <a:r>
              <a:rPr lang="en-US" sz="1300" smtClean="0"/>
              <a:t>Additionally, the legislative change improved the city's funding ratio from 71.6% to 87.2%.  The city's total actuarial accrued liability is $359,151,109.  This amount consists of the actuarial value of the city's assets of $313,084,736 (87.2%) and the unfunded actuarial accrued liability of $46,066,373 (12.8%).</a:t>
            </a:r>
          </a:p>
        </p:txBody>
      </p:sp>
      <p:sp>
        <p:nvSpPr>
          <p:cNvPr id="101380" name="Rectangle 8"/>
          <p:cNvSpPr>
            <a:spLocks noGrp="1" noChangeArrowheads="1"/>
          </p:cNvSpPr>
          <p:nvPr>
            <p:ph type="sldNum" sz="quarter" idx="12"/>
          </p:nvPr>
        </p:nvSpPr>
        <p:spPr>
          <a:noFill/>
        </p:spPr>
        <p:txBody>
          <a:bodyPr/>
          <a:lstStyle/>
          <a:p>
            <a:fld id="{AA23D691-AEC6-4A1C-8AF8-CF8906768249}" type="slidenum">
              <a:rPr lang="en-US" smtClean="0"/>
              <a:pPr/>
              <a:t>78</a:t>
            </a:fld>
            <a:endParaRPr 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z="3600" b="1" smtClean="0"/>
              <a:t>FY 2011-2012</a:t>
            </a:r>
            <a:br>
              <a:rPr lang="en-US" sz="3600" b="1" smtClean="0"/>
            </a:br>
            <a:r>
              <a:rPr lang="en-US" sz="3600" b="1" smtClean="0"/>
              <a:t>General Fund Expenditures</a:t>
            </a:r>
            <a:endParaRPr lang="en-US" smtClean="0"/>
          </a:p>
        </p:txBody>
      </p:sp>
      <p:sp>
        <p:nvSpPr>
          <p:cNvPr id="102403" name="Content Placeholder 2"/>
          <p:cNvSpPr>
            <a:spLocks noGrp="1"/>
          </p:cNvSpPr>
          <p:nvPr>
            <p:ph idx="1"/>
          </p:nvPr>
        </p:nvSpPr>
        <p:spPr/>
        <p:txBody>
          <a:bodyPr/>
          <a:lstStyle/>
          <a:p>
            <a:r>
              <a:rPr lang="en-US" sz="2000" smtClean="0"/>
              <a:t>2.0% for employees at top of pay range and who’ve received no pay adjustment for at least one year.</a:t>
            </a:r>
          </a:p>
          <a:p>
            <a:pPr lvl="1"/>
            <a:r>
              <a:rPr lang="en-US" sz="1600" smtClean="0"/>
              <a:t>($516,000)  A merit based pay increase for the 50% of employees at the top of their pay range prior to 09/30/2010</a:t>
            </a:r>
            <a:r>
              <a:rPr lang="en-US" sz="1800" smtClean="0"/>
              <a:t>.</a:t>
            </a:r>
          </a:p>
          <a:p>
            <a:pPr marL="469900" lvl="2" indent="-469900"/>
            <a:r>
              <a:rPr lang="en-US" sz="2000" smtClean="0"/>
              <a:t>18 frozen positions and 5 understaffed positions.</a:t>
            </a:r>
            <a:endParaRPr lang="en-US" sz="1700" smtClean="0"/>
          </a:p>
          <a:p>
            <a:pPr lvl="1"/>
            <a:r>
              <a:rPr lang="en-US" sz="1600" smtClean="0"/>
              <a:t>Police – 1 Detention Officer, 1 Police Specialist (frozen)</a:t>
            </a:r>
          </a:p>
          <a:p>
            <a:pPr lvl="1"/>
            <a:r>
              <a:rPr lang="en-US" sz="1600" smtClean="0"/>
              <a:t>Police – 5 Police Officers (understaffed but allowed to fill)</a:t>
            </a:r>
          </a:p>
          <a:p>
            <a:pPr lvl="1"/>
            <a:r>
              <a:rPr lang="en-US" sz="1600" smtClean="0"/>
              <a:t>Traffic and Transportation – 1 Signs and Markings Supervisor</a:t>
            </a:r>
          </a:p>
          <a:p>
            <a:pPr lvl="1"/>
            <a:r>
              <a:rPr lang="en-US" sz="1600" smtClean="0"/>
              <a:t>Facility Services – 1 Sr. Custodian, 1 Sr. Maintenance Technician.</a:t>
            </a:r>
          </a:p>
          <a:p>
            <a:pPr lvl="1"/>
            <a:r>
              <a:rPr lang="en-US" sz="1600" smtClean="0"/>
              <a:t>PARD – 1 Maintenance Helper II, 5 maintenance Helper I</a:t>
            </a:r>
          </a:p>
          <a:p>
            <a:pPr lvl="1"/>
            <a:r>
              <a:rPr lang="en-US" sz="1600" smtClean="0"/>
              <a:t>Library – 1 Librarian, 2 Library Clerks, 2 Sr. Library Clerks, 1 Administrative Secretary I </a:t>
            </a:r>
          </a:p>
          <a:p>
            <a:pPr lvl="1"/>
            <a:r>
              <a:rPr lang="en-US" sz="1600" smtClean="0"/>
              <a:t>Community Services – 1 Building Inspector</a:t>
            </a:r>
          </a:p>
          <a:p>
            <a:pPr marL="858838" lvl="3" indent="-469900"/>
            <a:endParaRPr lang="en-US" sz="1700" smtClean="0"/>
          </a:p>
          <a:p>
            <a:endParaRPr lang="en-US" sz="2200" smtClean="0"/>
          </a:p>
        </p:txBody>
      </p:sp>
      <p:sp>
        <p:nvSpPr>
          <p:cNvPr id="102404" name="Rectangle 8"/>
          <p:cNvSpPr>
            <a:spLocks noGrp="1" noChangeArrowheads="1"/>
          </p:cNvSpPr>
          <p:nvPr>
            <p:ph type="sldNum" sz="quarter" idx="12"/>
          </p:nvPr>
        </p:nvSpPr>
        <p:spPr>
          <a:noFill/>
        </p:spPr>
        <p:txBody>
          <a:bodyPr/>
          <a:lstStyle/>
          <a:p>
            <a:fld id="{6691F028-5B8D-49CC-A91C-30B71DB08183}" type="slidenum">
              <a:rPr lang="en-US" smtClean="0"/>
              <a:pPr/>
              <a:t>79</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04800" y="1828800"/>
            <a:ext cx="8001000" cy="4267200"/>
          </a:xfrm>
        </p:spPr>
        <p:txBody>
          <a:bodyPr/>
          <a:lstStyle/>
          <a:p>
            <a:pPr>
              <a:defRPr/>
            </a:pPr>
            <a:r>
              <a:rPr lang="en-US" sz="1600" dirty="0" smtClean="0">
                <a:latin typeface="Verdana" pitchFamily="34" charset="0"/>
                <a:ea typeface="Verdana" pitchFamily="34" charset="0"/>
                <a:cs typeface="Verdana" pitchFamily="34" charset="0"/>
              </a:rPr>
              <a:t>The following are </a:t>
            </a:r>
            <a:r>
              <a:rPr lang="en-US" sz="1600" b="1" i="1" u="sng" dirty="0" smtClean="0">
                <a:latin typeface="Verdana" pitchFamily="34" charset="0"/>
                <a:ea typeface="Verdana" pitchFamily="34" charset="0"/>
                <a:cs typeface="Verdana" pitchFamily="34" charset="0"/>
              </a:rPr>
              <a:t>program additions or enhancements </a:t>
            </a:r>
            <a:r>
              <a:rPr lang="en-US" sz="1600" dirty="0" smtClean="0">
                <a:latin typeface="Verdana" pitchFamily="34" charset="0"/>
                <a:ea typeface="Verdana" pitchFamily="34" charset="0"/>
                <a:cs typeface="Verdana" pitchFamily="34" charset="0"/>
              </a:rPr>
              <a:t>made in the last 10 years.</a:t>
            </a:r>
          </a:p>
          <a:p>
            <a:pPr>
              <a:defRPr/>
            </a:pPr>
            <a:endParaRPr lang="en-US" sz="800" dirty="0" smtClean="0">
              <a:latin typeface="Verdana" pitchFamily="34" charset="0"/>
              <a:ea typeface="Verdana" pitchFamily="34" charset="0"/>
              <a:cs typeface="Verdana" pitchFamily="34" charset="0"/>
            </a:endParaRPr>
          </a:p>
          <a:p>
            <a:pPr lvl="1">
              <a:defRPr/>
            </a:pPr>
            <a:r>
              <a:rPr lang="en-US" sz="1400" dirty="0" err="1" smtClean="0">
                <a:latin typeface="Verdana" pitchFamily="34" charset="0"/>
                <a:ea typeface="Verdana" pitchFamily="34" charset="0"/>
                <a:cs typeface="Verdana" pitchFamily="34" charset="0"/>
              </a:rPr>
              <a:t>Eisemann</a:t>
            </a:r>
            <a:r>
              <a:rPr lang="en-US" sz="1400" dirty="0" smtClean="0">
                <a:latin typeface="Verdana" pitchFamily="34" charset="0"/>
                <a:ea typeface="Verdana" pitchFamily="34" charset="0"/>
                <a:cs typeface="Verdana" pitchFamily="34" charset="0"/>
              </a:rPr>
              <a:t> Center/</a:t>
            </a:r>
            <a:r>
              <a:rPr lang="en-US" sz="1400" dirty="0" err="1" smtClean="0">
                <a:latin typeface="Verdana" pitchFamily="34" charset="0"/>
                <a:ea typeface="Verdana" pitchFamily="34" charset="0"/>
                <a:cs typeface="Verdana" pitchFamily="34" charset="0"/>
              </a:rPr>
              <a:t>Galatyn</a:t>
            </a:r>
            <a:r>
              <a:rPr lang="en-US" sz="1400" dirty="0" smtClean="0">
                <a:latin typeface="Verdana" pitchFamily="34" charset="0"/>
                <a:ea typeface="Verdana" pitchFamily="34" charset="0"/>
                <a:cs typeface="Verdana" pitchFamily="34" charset="0"/>
              </a:rPr>
              <a:t> Plaza</a:t>
            </a:r>
          </a:p>
          <a:p>
            <a:pPr lvl="1">
              <a:defRPr/>
            </a:pPr>
            <a:r>
              <a:rPr lang="en-US" sz="1400" dirty="0" smtClean="0">
                <a:latin typeface="Verdana" pitchFamily="34" charset="0"/>
                <a:ea typeface="Verdana" pitchFamily="34" charset="0"/>
                <a:cs typeface="Verdana" pitchFamily="34" charset="0"/>
              </a:rPr>
              <a:t>Transit Oriented Development</a:t>
            </a:r>
          </a:p>
          <a:p>
            <a:pPr lvl="1">
              <a:defRPr/>
            </a:pPr>
            <a:r>
              <a:rPr lang="en-US" sz="1400" dirty="0" smtClean="0">
                <a:latin typeface="Verdana" pitchFamily="34" charset="0"/>
                <a:ea typeface="Verdana" pitchFamily="34" charset="0"/>
                <a:cs typeface="Verdana" pitchFamily="34" charset="0"/>
              </a:rPr>
              <a:t>Tax Increment Financing Districts</a:t>
            </a:r>
          </a:p>
          <a:p>
            <a:pPr lvl="1">
              <a:defRPr/>
            </a:pPr>
            <a:r>
              <a:rPr lang="en-US" sz="1400" dirty="0" smtClean="0">
                <a:latin typeface="Verdana" pitchFamily="34" charset="0"/>
                <a:ea typeface="Verdana" pitchFamily="34" charset="0"/>
                <a:cs typeface="Verdana" pitchFamily="34" charset="0"/>
              </a:rPr>
              <a:t>Volunteers in Policing (V.I.P.S)</a:t>
            </a:r>
          </a:p>
          <a:p>
            <a:pPr lvl="1">
              <a:defRPr/>
            </a:pPr>
            <a:r>
              <a:rPr lang="en-US" sz="1400" dirty="0" smtClean="0">
                <a:latin typeface="Verdana" pitchFamily="34" charset="0"/>
                <a:ea typeface="Verdana" pitchFamily="34" charset="0"/>
                <a:cs typeface="Verdana" pitchFamily="34" charset="0"/>
              </a:rPr>
              <a:t>Neighborhood Crime Watch Patrols</a:t>
            </a:r>
          </a:p>
          <a:p>
            <a:pPr lvl="1">
              <a:defRPr/>
            </a:pPr>
            <a:r>
              <a:rPr lang="en-US" sz="1400" dirty="0" smtClean="0">
                <a:latin typeface="Verdana" pitchFamily="34" charset="0"/>
                <a:ea typeface="Verdana" pitchFamily="34" charset="0"/>
                <a:cs typeface="Verdana" pitchFamily="34" charset="0"/>
              </a:rPr>
              <a:t>Neighborhood Police Officer Program</a:t>
            </a:r>
          </a:p>
          <a:p>
            <a:pPr lvl="1">
              <a:defRPr/>
            </a:pPr>
            <a:r>
              <a:rPr lang="en-US" sz="1400" dirty="0" smtClean="0">
                <a:latin typeface="Verdana" pitchFamily="34" charset="0"/>
                <a:ea typeface="Verdana" pitchFamily="34" charset="0"/>
                <a:cs typeface="Verdana" pitchFamily="34" charset="0"/>
              </a:rPr>
              <a:t>Volunteer Assistance Program</a:t>
            </a:r>
          </a:p>
          <a:p>
            <a:pPr lvl="1">
              <a:defRPr/>
            </a:pPr>
            <a:r>
              <a:rPr lang="en-US" sz="1400" dirty="0" smtClean="0">
                <a:latin typeface="Verdana" pitchFamily="34" charset="0"/>
                <a:ea typeface="Verdana" pitchFamily="34" charset="0"/>
                <a:cs typeface="Verdana" pitchFamily="34" charset="0"/>
              </a:rPr>
              <a:t>Home Improvement Incentive Program</a:t>
            </a:r>
          </a:p>
          <a:p>
            <a:pPr lvl="1">
              <a:defRPr/>
            </a:pPr>
            <a:r>
              <a:rPr lang="en-US" sz="1400" dirty="0" smtClean="0">
                <a:latin typeface="Verdana" pitchFamily="34" charset="0"/>
                <a:ea typeface="Verdana" pitchFamily="34" charset="0"/>
                <a:cs typeface="Verdana" pitchFamily="34" charset="0"/>
              </a:rPr>
              <a:t>Neighborhood Vitality Program</a:t>
            </a:r>
          </a:p>
          <a:p>
            <a:pPr lvl="1">
              <a:defRPr/>
            </a:pPr>
            <a:r>
              <a:rPr lang="en-US" sz="1400" dirty="0" smtClean="0">
                <a:ea typeface="Verdana" pitchFamily="34" charset="0"/>
                <a:cs typeface="Verdana" pitchFamily="34" charset="0"/>
              </a:rPr>
              <a:t>Neighborhood Leadership/Realtors Workshop</a:t>
            </a:r>
          </a:p>
          <a:p>
            <a:pPr marL="471487" lvl="1" indent="0">
              <a:buFont typeface="Wingdings" pitchFamily="2" charset="2"/>
              <a:buNone/>
              <a:defRPr/>
            </a:pPr>
            <a:endParaRPr lang="en-US" sz="1200" dirty="0" smtClean="0">
              <a:latin typeface="Verdana" pitchFamily="34" charset="0"/>
              <a:ea typeface="Verdana" pitchFamily="34" charset="0"/>
              <a:cs typeface="Verdana" pitchFamily="34" charset="0"/>
            </a:endParaRPr>
          </a:p>
          <a:p>
            <a:pPr>
              <a:defRPr/>
            </a:pPr>
            <a:endParaRPr lang="en-US" sz="2400" dirty="0" smtClean="0"/>
          </a:p>
        </p:txBody>
      </p:sp>
      <p:sp>
        <p:nvSpPr>
          <p:cNvPr id="29699" name="AutoShape 7"/>
          <p:cNvSpPr>
            <a:spLocks noChangeArrowheads="1"/>
          </p:cNvSpPr>
          <p:nvPr/>
        </p:nvSpPr>
        <p:spPr bwMode="auto">
          <a:xfrm>
            <a:off x="533400" y="15668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29700" name="Title 1"/>
          <p:cNvSpPr txBox="1">
            <a:spLocks/>
          </p:cNvSpPr>
          <p:nvPr/>
        </p:nvSpPr>
        <p:spPr bwMode="auto">
          <a:xfrm>
            <a:off x="574675" y="304800"/>
            <a:ext cx="8001000" cy="1216025"/>
          </a:xfrm>
          <a:prstGeom prst="rect">
            <a:avLst/>
          </a:prstGeom>
          <a:noFill/>
          <a:ln w="9525">
            <a:noFill/>
            <a:miter lim="800000"/>
            <a:headEnd/>
            <a:tailEnd/>
          </a:ln>
        </p:spPr>
        <p:txBody>
          <a:bodyPr anchor="ctr"/>
          <a:lstStyle/>
          <a:p>
            <a:r>
              <a:rPr lang="en-US" sz="3200" b="1" i="1">
                <a:solidFill>
                  <a:srgbClr val="000000"/>
                </a:solidFill>
              </a:rPr>
              <a:t>Keeping the Focus:</a:t>
            </a:r>
          </a:p>
          <a:p>
            <a:r>
              <a:rPr lang="en-US" sz="2800" b="1" i="1">
                <a:solidFill>
                  <a:srgbClr val="000000"/>
                </a:solidFill>
              </a:rPr>
              <a:t>A 10-year City Services Comparison</a:t>
            </a:r>
          </a:p>
        </p:txBody>
      </p:sp>
      <p:sp>
        <p:nvSpPr>
          <p:cNvPr id="29701" name="TextBox 1"/>
          <p:cNvSpPr txBox="1">
            <a:spLocks noChangeArrowheads="1"/>
          </p:cNvSpPr>
          <p:nvPr/>
        </p:nvSpPr>
        <p:spPr bwMode="auto">
          <a:xfrm>
            <a:off x="4495800" y="2498725"/>
            <a:ext cx="4800600" cy="3127375"/>
          </a:xfrm>
          <a:prstGeom prst="rect">
            <a:avLst/>
          </a:prstGeom>
          <a:noFill/>
          <a:ln w="9525">
            <a:noFill/>
            <a:miter lim="800000"/>
            <a:headEnd/>
            <a:tailEnd/>
          </a:ln>
        </p:spPr>
        <p:txBody>
          <a:bodyPr>
            <a:spAutoFit/>
          </a:bodyPr>
          <a:lstStyle/>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West Spring Valley Reinvestment Plan</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Rental Registration Program</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Public Services Response Center (SCADA/4111)</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Convention &amp; Visitors Bureau</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Storm Water Management</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Library Programming</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Emergency Management</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In-house Recycling</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Transparency Initiatives</a:t>
            </a:r>
          </a:p>
          <a:p>
            <a:pPr marL="908050" lvl="1" indent="-436563">
              <a:spcBef>
                <a:spcPct val="20000"/>
              </a:spcBef>
              <a:buClr>
                <a:srgbClr val="0033CC"/>
              </a:buClr>
              <a:buFont typeface="Wingdings" pitchFamily="2" charset="2"/>
              <a:buChar char="n"/>
            </a:pPr>
            <a:r>
              <a:rPr lang="en-US" sz="1400">
                <a:ea typeface="Verdana" pitchFamily="34" charset="0"/>
                <a:cs typeface="Verdana" pitchFamily="34" charset="0"/>
              </a:rPr>
              <a:t>Communications</a:t>
            </a:r>
          </a:p>
          <a:p>
            <a:endParaRPr lang="en-US"/>
          </a:p>
        </p:txBody>
      </p:sp>
      <p:sp>
        <p:nvSpPr>
          <p:cNvPr id="29702" name="Rectangle 8"/>
          <p:cNvSpPr>
            <a:spLocks noGrp="1" noChangeArrowheads="1"/>
          </p:cNvSpPr>
          <p:nvPr>
            <p:ph type="sldNum" sz="quarter" idx="12"/>
          </p:nvPr>
        </p:nvSpPr>
        <p:spPr>
          <a:xfrm>
            <a:off x="6553200" y="6245225"/>
            <a:ext cx="1981200" cy="476250"/>
          </a:xfrm>
          <a:noFill/>
        </p:spPr>
        <p:txBody>
          <a:bodyPr/>
          <a:lstStyle/>
          <a:p>
            <a:fld id="{E1654779-D6D8-4BE0-96E6-44D124E84E0D}" type="slidenum">
              <a:rPr lang="en-US" smtClean="0"/>
              <a:pPr/>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z="3600" b="1" smtClean="0"/>
              <a:t>FY 2011-2012</a:t>
            </a:r>
            <a:br>
              <a:rPr lang="en-US" sz="3600" b="1" smtClean="0"/>
            </a:br>
            <a:r>
              <a:rPr lang="en-US" sz="3600" b="1" smtClean="0"/>
              <a:t>General Fund Expenditures</a:t>
            </a:r>
            <a:endParaRPr lang="en-US" smtClean="0"/>
          </a:p>
        </p:txBody>
      </p:sp>
      <p:sp>
        <p:nvSpPr>
          <p:cNvPr id="103427" name="Rectangle 8"/>
          <p:cNvSpPr>
            <a:spLocks noGrp="1" noChangeArrowheads="1"/>
          </p:cNvSpPr>
          <p:nvPr>
            <p:ph type="sldNum" sz="quarter" idx="12"/>
          </p:nvPr>
        </p:nvSpPr>
        <p:spPr>
          <a:noFill/>
        </p:spPr>
        <p:txBody>
          <a:bodyPr/>
          <a:lstStyle/>
          <a:p>
            <a:fld id="{8464C432-E041-4E37-BF88-FF63425F3F07}" type="slidenum">
              <a:rPr lang="en-US" smtClean="0"/>
              <a:pPr/>
              <a:t>80</a:t>
            </a:fld>
            <a:endParaRPr lang="en-US" smtClean="0"/>
          </a:p>
        </p:txBody>
      </p:sp>
      <p:graphicFrame>
        <p:nvGraphicFramePr>
          <p:cNvPr id="7" name="Table 6"/>
          <p:cNvGraphicFramePr>
            <a:graphicFrameLocks noGrp="1"/>
          </p:cNvGraphicFramePr>
          <p:nvPr/>
        </p:nvGraphicFramePr>
        <p:xfrm>
          <a:off x="457200" y="2163763"/>
          <a:ext cx="8229600" cy="3398837"/>
        </p:xfrm>
        <a:graphic>
          <a:graphicData uri="http://schemas.openxmlformats.org/drawingml/2006/table">
            <a:tbl>
              <a:tblPr/>
              <a:tblGrid>
                <a:gridCol w="1425933"/>
                <a:gridCol w="515962"/>
                <a:gridCol w="103192"/>
                <a:gridCol w="844302"/>
                <a:gridCol w="778634"/>
                <a:gridCol w="722347"/>
                <a:gridCol w="722347"/>
                <a:gridCol w="722347"/>
                <a:gridCol w="722347"/>
                <a:gridCol w="893553"/>
                <a:gridCol w="778634"/>
              </a:tblGrid>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7795">
                <a:tc>
                  <a:txBody>
                    <a:bodyPr/>
                    <a:lstStyle/>
                    <a:p>
                      <a:pPr algn="l" fontAlgn="b"/>
                      <a:endParaRPr lang="en-US" sz="900" b="0" i="0" u="none" strike="noStrike">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General</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Water and</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Solid Waste</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Hotel/Motel</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Golf</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Internal</a:t>
                      </a:r>
                    </a:p>
                  </a:txBody>
                  <a:tcPr marL="7038" marR="7038" marT="7038" marB="0" anchor="b">
                    <a:lnL>
                      <a:noFill/>
                    </a:lnL>
                    <a:lnR>
                      <a:noFill/>
                    </a:lnR>
                    <a:lnT>
                      <a:noFill/>
                    </a:lnT>
                    <a:lnB>
                      <a:noFill/>
                    </a:lnB>
                  </a:tcPr>
                </a:tc>
                <a:tc>
                  <a:txBody>
                    <a:bodyPr/>
                    <a:lstStyle/>
                    <a:p>
                      <a:pPr algn="ctr" fontAlgn="b"/>
                      <a:endParaRPr lang="en-US" sz="900" b="1"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r>
                        <a:rPr lang="en-US" sz="900" b="1" i="0" u="none" strike="noStrike" dirty="0" smtClean="0">
                          <a:solidFill>
                            <a:srgbClr val="000000"/>
                          </a:solidFill>
                          <a:effectLst/>
                          <a:latin typeface="Times New Roman"/>
                        </a:rPr>
                        <a:t>  5</a:t>
                      </a:r>
                      <a:r>
                        <a:rPr lang="en-US" sz="900" b="1" i="0" u="none" strike="noStrike" dirty="0">
                          <a:solidFill>
                            <a:srgbClr val="000000"/>
                          </a:solidFill>
                          <a:effectLst/>
                          <a:latin typeface="Times New Roman"/>
                        </a:rPr>
                        <a:t>% Steps</a:t>
                      </a:r>
                    </a:p>
                  </a:txBody>
                  <a:tcPr marL="7038" marR="7038" marT="7038"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Sewer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Services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Tax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Services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Total</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Percentage</a:t>
                      </a:r>
                    </a:p>
                  </a:txBody>
                  <a:tcPr marL="7038" marR="7038" marT="7038"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795">
                <a:tc>
                  <a:txBody>
                    <a:bodyPr/>
                    <a:lstStyle/>
                    <a:p>
                      <a:pPr algn="l" fontAlgn="b"/>
                      <a:r>
                        <a:rPr lang="en-US" sz="900" b="0" i="0" u="none" strike="noStrike" dirty="0" smtClean="0">
                          <a:solidFill>
                            <a:srgbClr val="000000"/>
                          </a:solidFill>
                          <a:effectLst/>
                          <a:latin typeface="Times New Roman"/>
                        </a:rPr>
                        <a:t>  Police</a:t>
                      </a:r>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138.0 </a:t>
                      </a: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192,607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192,607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Times New Roman"/>
                        </a:rPr>
                        <a:t>32%</a:t>
                      </a:r>
                    </a:p>
                  </a:txBody>
                  <a:tcPr marL="7038" marR="7038" marT="7038"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795">
                <a:tc>
                  <a:txBody>
                    <a:bodyPr/>
                    <a:lstStyle/>
                    <a:p>
                      <a:pPr algn="l" fontAlgn="b"/>
                      <a:r>
                        <a:rPr lang="en-US" sz="900" b="0" i="0" u="none" strike="noStrike" dirty="0" smtClean="0">
                          <a:solidFill>
                            <a:srgbClr val="000000"/>
                          </a:solidFill>
                          <a:effectLst/>
                          <a:latin typeface="Times New Roman"/>
                        </a:rPr>
                        <a:t>  Fire</a:t>
                      </a:r>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a:rPr>
                        <a:t>         41.0 </a:t>
                      </a: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82,173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82,173 </a:t>
                      </a:r>
                    </a:p>
                  </a:txBody>
                  <a:tcPr marL="7038" marR="7038" marT="7038" marB="0" anchor="b">
                    <a:lnL>
                      <a:noFill/>
                    </a:lnL>
                    <a:lnR>
                      <a:noFill/>
                    </a:lnR>
                    <a:lnT>
                      <a:noFill/>
                    </a:lnT>
                    <a:lnB>
                      <a:noFill/>
                    </a:lnB>
                  </a:tcPr>
                </a:tc>
                <a:tc>
                  <a:txBody>
                    <a:bodyPr/>
                    <a:lstStyle/>
                    <a:p>
                      <a:pPr algn="ctr" fontAlgn="b"/>
                      <a:r>
                        <a:rPr lang="en-US" sz="900" b="0" i="0" u="none" strike="noStrike">
                          <a:solidFill>
                            <a:srgbClr val="000000"/>
                          </a:solidFill>
                          <a:effectLst/>
                          <a:latin typeface="Times New Roman"/>
                        </a:rPr>
                        <a:t>14%</a:t>
                      </a: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r>
                        <a:rPr lang="en-US" sz="900" b="0" i="0" u="none" strike="noStrike" dirty="0" smtClean="0">
                          <a:solidFill>
                            <a:srgbClr val="000000"/>
                          </a:solidFill>
                          <a:effectLst/>
                          <a:latin typeface="Times New Roman"/>
                        </a:rPr>
                        <a:t>  General </a:t>
                      </a:r>
                      <a:r>
                        <a:rPr lang="en-US" sz="900" b="0" i="0" u="none" strike="noStrike" dirty="0">
                          <a:solidFill>
                            <a:srgbClr val="000000"/>
                          </a:solidFill>
                          <a:effectLst/>
                          <a:latin typeface="Times New Roman"/>
                        </a:rPr>
                        <a:t>Government</a:t>
                      </a: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a:rPr>
                        <a:t>       266.0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204,429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54,243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52,489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13,395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3,426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1,944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329,926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Times New Roman"/>
                        </a:rPr>
                        <a:t>55%</a:t>
                      </a:r>
                    </a:p>
                  </a:txBody>
                  <a:tcPr marL="7038" marR="7038" marT="7038"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000000"/>
                          </a:solidFill>
                          <a:effectLst/>
                          <a:latin typeface="Times New Roman"/>
                        </a:rPr>
                        <a:t>       445.0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1" i="0" u="none" strike="noStrike">
                          <a:solidFill>
                            <a:srgbClr val="000000"/>
                          </a:solidFill>
                          <a:effectLst/>
                          <a:latin typeface="Times New Roman"/>
                        </a:rPr>
                        <a:t> $           479,209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54,243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52,489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13,395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3,426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1,944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604,706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Times New Roman"/>
                        </a:rPr>
                        <a:t>100%</a:t>
                      </a:r>
                    </a:p>
                  </a:txBody>
                  <a:tcPr marL="7038" marR="7038" marT="7038"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General</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Water and</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Solid Waste</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Hotel/Motel</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Golf</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Internal</a:t>
                      </a:r>
                    </a:p>
                  </a:txBody>
                  <a:tcPr marL="7038" marR="7038" marT="7038" marB="0" anchor="b">
                    <a:lnL>
                      <a:noFill/>
                    </a:lnL>
                    <a:lnR>
                      <a:noFill/>
                    </a:lnR>
                    <a:lnT>
                      <a:noFill/>
                    </a:lnT>
                    <a:lnB>
                      <a:noFill/>
                    </a:lnB>
                  </a:tcPr>
                </a:tc>
                <a:tc>
                  <a:txBody>
                    <a:bodyPr/>
                    <a:lstStyle/>
                    <a:p>
                      <a:pPr algn="ctr" fontAlgn="b"/>
                      <a:endParaRPr lang="en-US" sz="900" b="1"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r>
                        <a:rPr lang="en-US" sz="900" b="1" i="0" u="none" strike="noStrike" dirty="0" smtClean="0">
                          <a:solidFill>
                            <a:srgbClr val="000000"/>
                          </a:solidFill>
                          <a:effectLst/>
                          <a:latin typeface="Times New Roman"/>
                        </a:rPr>
                        <a:t>  2</a:t>
                      </a:r>
                      <a:r>
                        <a:rPr lang="en-US" sz="900" b="1" i="0" u="none" strike="noStrike" dirty="0">
                          <a:solidFill>
                            <a:srgbClr val="000000"/>
                          </a:solidFill>
                          <a:effectLst/>
                          <a:latin typeface="Times New Roman"/>
                        </a:rPr>
                        <a:t>% Merit</a:t>
                      </a:r>
                    </a:p>
                  </a:txBody>
                  <a:tcPr marL="7038" marR="7038" marT="7038"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Sewer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Services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Tax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Services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Total</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Percentage</a:t>
                      </a:r>
                    </a:p>
                  </a:txBody>
                  <a:tcPr marL="7038" marR="7038" marT="7038"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795">
                <a:tc>
                  <a:txBody>
                    <a:bodyPr/>
                    <a:lstStyle/>
                    <a:p>
                      <a:pPr algn="l" fontAlgn="b"/>
                      <a:r>
                        <a:rPr lang="en-US" sz="900" b="0" i="0" u="none" strike="noStrike" dirty="0" smtClean="0">
                          <a:solidFill>
                            <a:srgbClr val="000000"/>
                          </a:solidFill>
                          <a:effectLst/>
                          <a:latin typeface="Times New Roman"/>
                        </a:rPr>
                        <a:t>  Police</a:t>
                      </a:r>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104.0 </a:t>
                      </a: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148,186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148,186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Times New Roman"/>
                        </a:rPr>
                        <a:t>26%</a:t>
                      </a:r>
                    </a:p>
                  </a:txBody>
                  <a:tcPr marL="7038" marR="7038" marT="7038"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795">
                <a:tc>
                  <a:txBody>
                    <a:bodyPr/>
                    <a:lstStyle/>
                    <a:p>
                      <a:pPr algn="l" fontAlgn="b"/>
                      <a:r>
                        <a:rPr lang="en-US" sz="900" b="0" i="0" u="none" strike="noStrike" dirty="0" smtClean="0">
                          <a:solidFill>
                            <a:srgbClr val="000000"/>
                          </a:solidFill>
                          <a:effectLst/>
                          <a:latin typeface="Times New Roman"/>
                        </a:rPr>
                        <a:t>  Fire</a:t>
                      </a:r>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a:rPr>
                        <a:t>       106.0 </a:t>
                      </a: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169,230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169,230 </a:t>
                      </a:r>
                    </a:p>
                  </a:txBody>
                  <a:tcPr marL="7038" marR="7038" marT="7038" marB="0" anchor="b">
                    <a:lnL>
                      <a:noFill/>
                    </a:lnL>
                    <a:lnR>
                      <a:noFill/>
                    </a:lnR>
                    <a:lnT>
                      <a:noFill/>
                    </a:lnT>
                    <a:lnB>
                      <a:noFill/>
                    </a:lnB>
                  </a:tcPr>
                </a:tc>
                <a:tc>
                  <a:txBody>
                    <a:bodyPr/>
                    <a:lstStyle/>
                    <a:p>
                      <a:pPr algn="ctr" fontAlgn="b"/>
                      <a:r>
                        <a:rPr lang="en-US" sz="900" b="0" i="0" u="none" strike="noStrike">
                          <a:solidFill>
                            <a:srgbClr val="000000"/>
                          </a:solidFill>
                          <a:effectLst/>
                          <a:latin typeface="Times New Roman"/>
                        </a:rPr>
                        <a:t>29%</a:t>
                      </a: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r>
                        <a:rPr lang="en-US" sz="900" b="0" i="0" u="none" strike="noStrike" dirty="0" smtClean="0">
                          <a:solidFill>
                            <a:srgbClr val="000000"/>
                          </a:solidFill>
                          <a:effectLst/>
                          <a:latin typeface="Times New Roman"/>
                        </a:rPr>
                        <a:t>  General </a:t>
                      </a:r>
                      <a:r>
                        <a:rPr lang="en-US" sz="900" b="0" i="0" u="none" strike="noStrike" dirty="0">
                          <a:solidFill>
                            <a:srgbClr val="000000"/>
                          </a:solidFill>
                          <a:effectLst/>
                          <a:latin typeface="Times New Roman"/>
                        </a:rPr>
                        <a:t>Government</a:t>
                      </a: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a:rPr>
                        <a:t>         98.0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198,663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21,839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14,261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11,866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8,926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1,886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257,441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Times New Roman"/>
                        </a:rPr>
                        <a:t>45%</a:t>
                      </a:r>
                    </a:p>
                  </a:txBody>
                  <a:tcPr marL="7038" marR="7038" marT="7038"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0" u="none" strike="noStrike">
                          <a:solidFill>
                            <a:srgbClr val="000000"/>
                          </a:solidFill>
                          <a:effectLst/>
                          <a:latin typeface="Times New Roman"/>
                        </a:rPr>
                        <a:t>       308.0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1" i="0" u="none" strike="noStrike">
                          <a:solidFill>
                            <a:srgbClr val="000000"/>
                          </a:solidFill>
                          <a:effectLst/>
                          <a:latin typeface="Times New Roman"/>
                        </a:rPr>
                        <a:t> $           516,079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21,839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14,261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11,866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8,926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1,886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Times New Roman"/>
                        </a:rPr>
                        <a:t> $             574,857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Times New Roman"/>
                        </a:rPr>
                        <a:t>100%</a:t>
                      </a:r>
                    </a:p>
                  </a:txBody>
                  <a:tcPr marL="7038" marR="7038" marT="7038"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General</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Water and</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Solid Waste</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Hotel/Motel</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Golf</a:t>
                      </a: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Internal</a:t>
                      </a:r>
                    </a:p>
                  </a:txBody>
                  <a:tcPr marL="7038" marR="7038" marT="7038" marB="0" anchor="b">
                    <a:lnL>
                      <a:noFill/>
                    </a:lnL>
                    <a:lnR>
                      <a:noFill/>
                    </a:lnR>
                    <a:lnT>
                      <a:noFill/>
                    </a:lnT>
                    <a:lnB>
                      <a:noFill/>
                    </a:lnB>
                  </a:tcPr>
                </a:tc>
                <a:tc>
                  <a:txBody>
                    <a:bodyPr/>
                    <a:lstStyle/>
                    <a:p>
                      <a:pPr algn="ctr" fontAlgn="b"/>
                      <a:endParaRPr lang="en-US" sz="900" b="1"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a:endParaRP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r>
                        <a:rPr lang="en-US" sz="900" b="1" i="0" u="none" strike="noStrike" dirty="0" smtClean="0">
                          <a:solidFill>
                            <a:srgbClr val="000000"/>
                          </a:solidFill>
                          <a:effectLst/>
                          <a:latin typeface="Times New Roman"/>
                        </a:rPr>
                        <a:t>  Total</a:t>
                      </a:r>
                      <a:endParaRPr lang="en-US" sz="900" b="1"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ctr" fontAlgn="b"/>
                      <a:r>
                        <a:rPr lang="en-US" sz="900" b="1" i="0" u="none" strike="noStrike">
                          <a:solidFill>
                            <a:srgbClr val="000000"/>
                          </a:solidFill>
                          <a:effectLst/>
                          <a:latin typeface="Times New Roman"/>
                        </a:rPr>
                        <a:t>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Sewer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Services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Tax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Services Fund</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Total</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a:rPr>
                        <a:t>Percentage</a:t>
                      </a:r>
                    </a:p>
                  </a:txBody>
                  <a:tcPr marL="7038" marR="7038" marT="7038"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795">
                <a:tc>
                  <a:txBody>
                    <a:bodyPr/>
                    <a:lstStyle/>
                    <a:p>
                      <a:pPr algn="l" fontAlgn="b"/>
                      <a:r>
                        <a:rPr lang="en-US" sz="900" b="0" i="0" u="none" strike="noStrike" dirty="0" smtClean="0">
                          <a:solidFill>
                            <a:srgbClr val="000000"/>
                          </a:solidFill>
                          <a:effectLst/>
                          <a:latin typeface="Times New Roman"/>
                        </a:rPr>
                        <a:t>  Police</a:t>
                      </a:r>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242.0 </a:t>
                      </a: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340,793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340,793 </a:t>
                      </a:r>
                    </a:p>
                  </a:txBody>
                  <a:tcPr marL="7038" marR="7038" marT="70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Times New Roman"/>
                        </a:rPr>
                        <a:t>29%</a:t>
                      </a:r>
                    </a:p>
                  </a:txBody>
                  <a:tcPr marL="7038" marR="7038" marT="7038"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795">
                <a:tc>
                  <a:txBody>
                    <a:bodyPr/>
                    <a:lstStyle/>
                    <a:p>
                      <a:pPr algn="l" fontAlgn="b"/>
                      <a:r>
                        <a:rPr lang="en-US" sz="900" b="0" i="0" u="none" strike="noStrike" dirty="0" smtClean="0">
                          <a:solidFill>
                            <a:srgbClr val="000000"/>
                          </a:solidFill>
                          <a:effectLst/>
                          <a:latin typeface="Times New Roman"/>
                        </a:rPr>
                        <a:t>  Fire</a:t>
                      </a:r>
                      <a:endParaRPr lang="en-US" sz="900" b="0" i="0" u="none" strike="noStrike" dirty="0">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a:rPr>
                        <a:t>       147.0 </a:t>
                      </a:r>
                    </a:p>
                  </a:txBody>
                  <a:tcPr marL="7038" marR="7038" marT="7038"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251,403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   </a:t>
                      </a: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251,403 </a:t>
                      </a:r>
                    </a:p>
                  </a:txBody>
                  <a:tcPr marL="7038" marR="7038" marT="7038" marB="0" anchor="b">
                    <a:lnL>
                      <a:noFill/>
                    </a:lnL>
                    <a:lnR>
                      <a:noFill/>
                    </a:lnR>
                    <a:lnT>
                      <a:noFill/>
                    </a:lnT>
                    <a:lnB>
                      <a:noFill/>
                    </a:lnB>
                  </a:tcPr>
                </a:tc>
                <a:tc>
                  <a:txBody>
                    <a:bodyPr/>
                    <a:lstStyle/>
                    <a:p>
                      <a:pPr algn="ctr" fontAlgn="b"/>
                      <a:r>
                        <a:rPr lang="en-US" sz="900" b="0" i="0" u="none" strike="noStrike">
                          <a:solidFill>
                            <a:srgbClr val="000000"/>
                          </a:solidFill>
                          <a:effectLst/>
                          <a:latin typeface="Times New Roman"/>
                        </a:rPr>
                        <a:t>21%</a:t>
                      </a:r>
                    </a:p>
                  </a:txBody>
                  <a:tcPr marL="7038" marR="7038" marT="7038" marB="0" anchor="b">
                    <a:lnL>
                      <a:noFill/>
                    </a:lnL>
                    <a:lnR w="12700" cap="flat" cmpd="sng" algn="ctr">
                      <a:solidFill>
                        <a:schemeClr val="tx1"/>
                      </a:solidFill>
                      <a:prstDash val="solid"/>
                      <a:round/>
                      <a:headEnd type="none" w="med" len="med"/>
                      <a:tailEnd type="none" w="med" len="med"/>
                    </a:lnR>
                    <a:lnT>
                      <a:noFill/>
                    </a:lnT>
                    <a:lnB>
                      <a:noFill/>
                    </a:lnB>
                  </a:tcPr>
                </a:tc>
              </a:tr>
              <a:tr h="147795">
                <a:tc>
                  <a:txBody>
                    <a:bodyPr/>
                    <a:lstStyle/>
                    <a:p>
                      <a:pPr algn="l" fontAlgn="b"/>
                      <a:r>
                        <a:rPr lang="en-US" sz="900" b="0" i="0" u="none" strike="noStrike" dirty="0" smtClean="0">
                          <a:solidFill>
                            <a:srgbClr val="000000"/>
                          </a:solidFill>
                          <a:effectLst/>
                          <a:latin typeface="Times New Roman"/>
                        </a:rPr>
                        <a:t>  General </a:t>
                      </a:r>
                      <a:r>
                        <a:rPr lang="en-US" sz="900" b="0" i="0" u="none" strike="noStrike" dirty="0">
                          <a:solidFill>
                            <a:srgbClr val="000000"/>
                          </a:solidFill>
                          <a:effectLst/>
                          <a:latin typeface="Times New Roman"/>
                        </a:rPr>
                        <a:t>Government</a:t>
                      </a:r>
                    </a:p>
                  </a:txBody>
                  <a:tcPr marL="7038" marR="7038" marT="7038"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a:rPr>
                        <a:t>       364.0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403,092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76,082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66,750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25,261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12,352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3,830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587,367 </a:t>
                      </a:r>
                    </a:p>
                  </a:txBody>
                  <a:tcPr marL="7038" marR="7038" marT="70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Times New Roman"/>
                        </a:rPr>
                        <a:t>50%</a:t>
                      </a:r>
                    </a:p>
                  </a:txBody>
                  <a:tcPr marL="7038" marR="7038" marT="7038"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795">
                <a:tc>
                  <a:txBody>
                    <a:bodyPr/>
                    <a:lstStyle/>
                    <a:p>
                      <a:pPr algn="l" fontAlgn="b"/>
                      <a:endParaRPr lang="en-US" sz="900" b="0" i="0" u="none" strike="noStrike">
                        <a:solidFill>
                          <a:srgbClr val="000000"/>
                        </a:solidFill>
                        <a:effectLst/>
                        <a:latin typeface="Times New Roman"/>
                      </a:endParaRPr>
                    </a:p>
                  </a:txBody>
                  <a:tcPr marL="7038" marR="7038" marT="7038"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753.0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imes New Roman"/>
                      </a:endParaRPr>
                    </a:p>
                  </a:txBody>
                  <a:tcPr marL="7038" marR="7038" marT="703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995,288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76,082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66,750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25,261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12,352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3,830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Times New Roman"/>
                        </a:rPr>
                        <a:t> $          1,179,563 </a:t>
                      </a:r>
                    </a:p>
                  </a:txBody>
                  <a:tcPr marL="7038" marR="7038" marT="703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Times New Roman"/>
                        </a:rPr>
                        <a:t>100%</a:t>
                      </a:r>
                    </a:p>
                  </a:txBody>
                  <a:tcPr marL="7038" marR="7038" marT="7038"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z="3600" b="1" smtClean="0"/>
              <a:t>FY 2011-2012</a:t>
            </a:r>
            <a:br>
              <a:rPr lang="en-US" sz="3600" b="1" smtClean="0"/>
            </a:br>
            <a:r>
              <a:rPr lang="en-US" sz="3600" b="1" smtClean="0"/>
              <a:t>General Fund Expenditures</a:t>
            </a:r>
            <a:endParaRPr lang="en-US" smtClean="0"/>
          </a:p>
        </p:txBody>
      </p:sp>
      <p:sp>
        <p:nvSpPr>
          <p:cNvPr id="104451" name="Content Placeholder 2"/>
          <p:cNvSpPr>
            <a:spLocks noGrp="1"/>
          </p:cNvSpPr>
          <p:nvPr>
            <p:ph idx="1"/>
          </p:nvPr>
        </p:nvSpPr>
        <p:spPr/>
        <p:txBody>
          <a:bodyPr/>
          <a:lstStyle/>
          <a:p>
            <a:r>
              <a:rPr lang="en-US" sz="2200" smtClean="0"/>
              <a:t>Adjustment to City contribution to CORPlan.</a:t>
            </a:r>
          </a:p>
          <a:p>
            <a:pPr lvl="1"/>
            <a:r>
              <a:rPr lang="en-US" sz="1800" smtClean="0"/>
              <a:t>Sensitive to the economic environment of the last couple of years, the City has not adjusted employee contributions to the CORPlan despite rising costs for providing health care and no adjustment to employee or retiree contributions are proposed this year.  Current claims patterns do require an increase in funding however.  The City has not altered its contribution rate for employee and retiree premiums since 2008-2009, while also recognizing the constraints on employee salaries.  For 2011-2012, the City will increase its contributions to CORPlan by $2.0 Million; thereby protecting the quality of health care we provide our employees and retirees. No increase to premiums paid by employees</a:t>
            </a:r>
          </a:p>
        </p:txBody>
      </p:sp>
      <p:sp>
        <p:nvSpPr>
          <p:cNvPr id="104452" name="Rectangle 8"/>
          <p:cNvSpPr>
            <a:spLocks noGrp="1" noChangeArrowheads="1"/>
          </p:cNvSpPr>
          <p:nvPr>
            <p:ph type="sldNum" sz="quarter" idx="12"/>
          </p:nvPr>
        </p:nvSpPr>
        <p:spPr>
          <a:noFill/>
        </p:spPr>
        <p:txBody>
          <a:bodyPr/>
          <a:lstStyle/>
          <a:p>
            <a:fld id="{57E271E9-C985-45AD-869F-31BB420B9798}" type="slidenum">
              <a:rPr lang="en-US" smtClean="0"/>
              <a:pPr/>
              <a:t>81</a:t>
            </a:fld>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z="3600" b="1" smtClean="0"/>
              <a:t>FY 2011-2012</a:t>
            </a:r>
            <a:br>
              <a:rPr lang="en-US" sz="3600" b="1" smtClean="0"/>
            </a:br>
            <a:r>
              <a:rPr lang="en-US" sz="3600" b="1" smtClean="0"/>
              <a:t>General Fund Expenditures</a:t>
            </a:r>
            <a:endParaRPr lang="en-US" smtClean="0"/>
          </a:p>
        </p:txBody>
      </p:sp>
      <p:sp>
        <p:nvSpPr>
          <p:cNvPr id="105475" name="Content Placeholder 2"/>
          <p:cNvSpPr>
            <a:spLocks noGrp="1"/>
          </p:cNvSpPr>
          <p:nvPr>
            <p:ph idx="1"/>
          </p:nvPr>
        </p:nvSpPr>
        <p:spPr/>
        <p:txBody>
          <a:bodyPr/>
          <a:lstStyle/>
          <a:p>
            <a:r>
              <a:rPr lang="en-US" sz="2800" smtClean="0"/>
              <a:t>Non-Personal Services operating line items account for $22.4 million or 23.3% of the operating budget for the General Fund.  </a:t>
            </a:r>
          </a:p>
        </p:txBody>
      </p:sp>
      <p:sp>
        <p:nvSpPr>
          <p:cNvPr id="105476" name="Rectangle 8"/>
          <p:cNvSpPr>
            <a:spLocks noGrp="1" noChangeArrowheads="1"/>
          </p:cNvSpPr>
          <p:nvPr>
            <p:ph type="sldNum" sz="quarter" idx="12"/>
          </p:nvPr>
        </p:nvSpPr>
        <p:spPr>
          <a:noFill/>
        </p:spPr>
        <p:txBody>
          <a:bodyPr/>
          <a:lstStyle/>
          <a:p>
            <a:fld id="{9203FF19-FD4D-40B7-A865-41052136F61E}" type="slidenum">
              <a:rPr lang="en-US" smtClean="0"/>
              <a:pPr/>
              <a:t>82</a:t>
            </a:fld>
            <a:endParaRPr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z="3600" b="1" smtClean="0"/>
              <a:t>FY 2011-2012</a:t>
            </a:r>
            <a:br>
              <a:rPr lang="en-US" sz="3600" b="1" smtClean="0"/>
            </a:br>
            <a:r>
              <a:rPr lang="en-US" sz="3600" b="1" smtClean="0"/>
              <a:t>General Fund Expenditures </a:t>
            </a:r>
            <a:r>
              <a:rPr lang="en-US" sz="1400" b="1" smtClean="0"/>
              <a:t>(cont.)</a:t>
            </a:r>
            <a:endParaRPr lang="en-US" sz="3200" smtClean="0"/>
          </a:p>
        </p:txBody>
      </p:sp>
      <p:sp>
        <p:nvSpPr>
          <p:cNvPr id="106499" name="Content Placeholder 2"/>
          <p:cNvSpPr>
            <a:spLocks noGrp="1"/>
          </p:cNvSpPr>
          <p:nvPr>
            <p:ph idx="1"/>
          </p:nvPr>
        </p:nvSpPr>
        <p:spPr/>
        <p:txBody>
          <a:bodyPr/>
          <a:lstStyle/>
          <a:p>
            <a:pPr lvl="1"/>
            <a:r>
              <a:rPr lang="en-US" sz="1800" smtClean="0"/>
              <a:t>Professional Services increase $420,000</a:t>
            </a:r>
          </a:p>
          <a:p>
            <a:pPr lvl="2"/>
            <a:r>
              <a:rPr lang="en-US" sz="1600" smtClean="0"/>
              <a:t>$100,000 for Planning Special Area Study</a:t>
            </a:r>
          </a:p>
          <a:p>
            <a:pPr lvl="2"/>
            <a:r>
              <a:rPr lang="en-US" sz="1600" smtClean="0"/>
              <a:t>$200,000 increase to PARD maintenance Contracts.</a:t>
            </a:r>
          </a:p>
          <a:p>
            <a:pPr lvl="2"/>
            <a:r>
              <a:rPr lang="en-US" sz="1600" smtClean="0"/>
              <a:t>$200,000 increase to Chamber Economic Development Partnership for International Business Program</a:t>
            </a:r>
          </a:p>
          <a:p>
            <a:pPr lvl="1"/>
            <a:r>
              <a:rPr lang="en-US" sz="1800" smtClean="0"/>
              <a:t>Maintenance Services increase $88,000</a:t>
            </a:r>
          </a:p>
          <a:p>
            <a:pPr lvl="2"/>
            <a:r>
              <a:rPr lang="en-US" sz="1600" smtClean="0"/>
              <a:t>$111,000 for increased computer software and hardware maintenance support</a:t>
            </a:r>
          </a:p>
          <a:p>
            <a:pPr lvl="1"/>
            <a:r>
              <a:rPr lang="en-US" sz="1800" smtClean="0"/>
              <a:t>Contracts increase $32,000</a:t>
            </a:r>
          </a:p>
          <a:p>
            <a:pPr lvl="2"/>
            <a:r>
              <a:rPr lang="en-US" sz="1600" smtClean="0"/>
              <a:t>$100,000 for “Neighborhood Reinvestment” Program</a:t>
            </a:r>
          </a:p>
          <a:p>
            <a:pPr lvl="1"/>
            <a:r>
              <a:rPr lang="en-US" sz="1800" smtClean="0"/>
              <a:t>Supplies increase $133,000</a:t>
            </a:r>
          </a:p>
          <a:p>
            <a:pPr lvl="2"/>
            <a:r>
              <a:rPr lang="en-US" sz="1600" smtClean="0"/>
              <a:t>$50,000 increase for Older Adult Trips (offset by revenue)</a:t>
            </a:r>
          </a:p>
          <a:p>
            <a:pPr lvl="2"/>
            <a:r>
              <a:rPr lang="en-US" sz="1600" smtClean="0"/>
              <a:t>$60,000 increase for PARD botanical</a:t>
            </a:r>
          </a:p>
          <a:p>
            <a:pPr lvl="2"/>
            <a:r>
              <a:rPr lang="en-US" sz="1600" smtClean="0"/>
              <a:t>$60,000 increase for Light and Power</a:t>
            </a:r>
          </a:p>
          <a:p>
            <a:pPr lvl="1"/>
            <a:r>
              <a:rPr lang="en-US" sz="1800" smtClean="0"/>
              <a:t>Transfers decrease ($488,000)</a:t>
            </a:r>
          </a:p>
          <a:p>
            <a:pPr lvl="1"/>
            <a:endParaRPr lang="en-US" sz="2000" smtClean="0"/>
          </a:p>
        </p:txBody>
      </p:sp>
      <p:sp>
        <p:nvSpPr>
          <p:cNvPr id="106500" name="Rectangle 8"/>
          <p:cNvSpPr>
            <a:spLocks noGrp="1" noChangeArrowheads="1"/>
          </p:cNvSpPr>
          <p:nvPr>
            <p:ph type="sldNum" sz="quarter" idx="12"/>
          </p:nvPr>
        </p:nvSpPr>
        <p:spPr>
          <a:noFill/>
        </p:spPr>
        <p:txBody>
          <a:bodyPr/>
          <a:lstStyle/>
          <a:p>
            <a:fld id="{B7D05930-7A18-4624-92D2-5B3AB47BFC18}" type="slidenum">
              <a:rPr lang="en-US" smtClean="0"/>
              <a:pPr/>
              <a:t>83</a:t>
            </a:fld>
            <a:endParaRPr 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b="1" smtClean="0"/>
              <a:t>PARD</a:t>
            </a:r>
          </a:p>
        </p:txBody>
      </p:sp>
      <p:sp>
        <p:nvSpPr>
          <p:cNvPr id="107523" name="Content Placeholder 2"/>
          <p:cNvSpPr>
            <a:spLocks noGrp="1"/>
          </p:cNvSpPr>
          <p:nvPr>
            <p:ph idx="1"/>
          </p:nvPr>
        </p:nvSpPr>
        <p:spPr/>
        <p:txBody>
          <a:bodyPr/>
          <a:lstStyle/>
          <a:p>
            <a:r>
              <a:rPr lang="en-US" sz="2400" smtClean="0"/>
              <a:t>A total of $1.3 million of park improvements, maintenance projects and equipment/vehicle replacements are planned using $737,100 of our $2.9 million annual CO’s and $568,288 of operating funds for routine maintenance throughout the park system.  </a:t>
            </a:r>
          </a:p>
          <a:p>
            <a:endParaRPr lang="en-US" smtClean="0"/>
          </a:p>
        </p:txBody>
      </p:sp>
      <p:sp>
        <p:nvSpPr>
          <p:cNvPr id="107524" name="Slide Number Placeholder 3"/>
          <p:cNvSpPr>
            <a:spLocks noGrp="1"/>
          </p:cNvSpPr>
          <p:nvPr>
            <p:ph type="sldNum" sz="quarter" idx="12"/>
          </p:nvPr>
        </p:nvSpPr>
        <p:spPr>
          <a:noFill/>
        </p:spPr>
        <p:txBody>
          <a:bodyPr/>
          <a:lstStyle/>
          <a:p>
            <a:fld id="{C2FF0B6A-1978-4210-AE09-72279AFCCACE}" type="slidenum">
              <a:rPr lang="en-US" smtClean="0"/>
              <a:pPr/>
              <a:t>84</a:t>
            </a:fld>
            <a:endParaRPr lang="en-US"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b="1" smtClean="0"/>
              <a:t>PARD </a:t>
            </a:r>
            <a:r>
              <a:rPr lang="en-US" sz="2000" b="1" smtClean="0"/>
              <a:t>(cont.)</a:t>
            </a:r>
          </a:p>
        </p:txBody>
      </p:sp>
      <p:graphicFrame>
        <p:nvGraphicFramePr>
          <p:cNvPr id="5" name="Content Placeholder 4"/>
          <p:cNvGraphicFramePr>
            <a:graphicFrameLocks noGrp="1"/>
          </p:cNvGraphicFramePr>
          <p:nvPr>
            <p:ph idx="1"/>
          </p:nvPr>
        </p:nvGraphicFramePr>
        <p:xfrm>
          <a:off x="2438400" y="1676400"/>
          <a:ext cx="4343400" cy="4495800"/>
        </p:xfrm>
        <a:graphic>
          <a:graphicData uri="http://schemas.openxmlformats.org/drawingml/2006/table">
            <a:tbl>
              <a:tblPr/>
              <a:tblGrid>
                <a:gridCol w="2673842"/>
                <a:gridCol w="741061"/>
                <a:gridCol w="928497"/>
              </a:tblGrid>
              <a:tr h="155437">
                <a:tc>
                  <a:txBody>
                    <a:bodyPr/>
                    <a:lstStyle/>
                    <a:p>
                      <a:pPr marL="0" marR="0" algn="ctr">
                        <a:spcBef>
                          <a:spcPts val="0"/>
                        </a:spcBef>
                        <a:spcAft>
                          <a:spcPts val="0"/>
                        </a:spcAft>
                      </a:pPr>
                      <a:r>
                        <a:rPr lang="en-US" sz="900" b="1">
                          <a:effectLst/>
                          <a:latin typeface="Times New Roman"/>
                          <a:ea typeface="Arial Unicode MS"/>
                        </a:rPr>
                        <a:t> </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a:ea typeface="Times New Roman"/>
                        </a:rPr>
                        <a:t>CO's</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effectLst/>
                          <a:latin typeface="Times New Roman"/>
                          <a:ea typeface="Times New Roman"/>
                        </a:rPr>
                        <a:t>Operating Budget</a:t>
                      </a:r>
                      <a:endParaRPr lang="en-US"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effectLst/>
                          <a:latin typeface="Times New Roman"/>
                          <a:ea typeface="Times New Roman"/>
                        </a:rPr>
                        <a:t>Botanical</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Times New Roman"/>
                        </a:rPr>
                        <a:t>$181,292</a:t>
                      </a:r>
                      <a:endParaRPr lang="en-US"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effectLst/>
                          <a:latin typeface="Times New Roman"/>
                          <a:ea typeface="Times New Roman"/>
                        </a:rPr>
                        <a:t>Irrigation System Maintenance</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136,801</a:t>
                      </a:r>
                      <a:endParaRPr lang="en-US"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effectLst/>
                          <a:latin typeface="Times New Roman"/>
                          <a:ea typeface="Times New Roman"/>
                        </a:rPr>
                        <a:t>Electrical System Maintenance</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110,000</a:t>
                      </a:r>
                      <a:endParaRPr lang="en-US"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effectLst/>
                          <a:latin typeface="Times New Roman"/>
                          <a:ea typeface="Times New Roman"/>
                        </a:rPr>
                        <a:t>Plumbing Systems Repair</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Times New Roman"/>
                        </a:rPr>
                        <a:t>64,195</a:t>
                      </a:r>
                      <a:endParaRPr lang="en-US"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effectLst/>
                          <a:latin typeface="Times New Roman"/>
                          <a:ea typeface="Times New Roman"/>
                        </a:rPr>
                        <a:t>Land</a:t>
                      </a:r>
                      <a:endParaRPr lang="en-US" sz="1100">
                        <a:effectLst/>
                        <a:latin typeface="Times New Roman"/>
                        <a:ea typeface="Times New Roman"/>
                      </a:endParaRPr>
                    </a:p>
                  </a:txBody>
                  <a:tcPr marL="11349" marR="11349" marT="113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40,000</a:t>
                      </a:r>
                      <a:endParaRPr lang="en-US"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effectLst/>
                          <a:latin typeface="Times New Roman"/>
                          <a:ea typeface="Times New Roman"/>
                        </a:rPr>
                        <a:t>Building and Facility Improvements</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Times New Roman"/>
                        </a:rPr>
                        <a: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36,000</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Heights Fitness Equipment</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$141,750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Chipper Truck - Replacement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72,000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Cottonwood Erosion Project</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60,000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Hydraulic Irrigation System - Heights Park</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45,000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Filter Replacement - Cottonwood</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44,750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Matching Fund Beautification</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40,000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Prairie Creek Park Erosion Project</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40,000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Crew Cab Pickup with 2 Yard Dump Body</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39,000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City Hall Fountain Copper Ring</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38,000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Water Cannon - Replacement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38,000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Spring Creek Nature Area Trail Renovation / Drainage</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35,000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Filter Replacement – Glenville</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31,200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3/4 Ton Extended Cab Pickup – New</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29,000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95">
                <a:tc>
                  <a:txBody>
                    <a:bodyPr/>
                    <a:lstStyle/>
                    <a:p>
                      <a:pPr marL="0" marR="0">
                        <a:spcBef>
                          <a:spcPts val="0"/>
                        </a:spcBef>
                        <a:spcAft>
                          <a:spcPts val="0"/>
                        </a:spcAft>
                      </a:pPr>
                      <a:r>
                        <a:rPr lang="en-US" sz="900">
                          <a:solidFill>
                            <a:srgbClr val="000000"/>
                          </a:solidFill>
                          <a:effectLst/>
                          <a:latin typeface="Times New Roman"/>
                          <a:ea typeface="Times New Roman"/>
                        </a:rPr>
                        <a:t>Playground Safety Surface - (Custer Park and Galatyn Preserve)</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25,000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Pit Foam - Gymnastics</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20,000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Trampolines - Gymnastics (6)</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13,200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Shade Structure</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8,000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Spring Flooring - Gymnastics</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7,200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Trench Bar - Gymnastics</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5,000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a:solidFill>
                            <a:srgbClr val="000000"/>
                          </a:solidFill>
                          <a:effectLst/>
                          <a:latin typeface="Times New Roman"/>
                          <a:ea typeface="Times New Roman"/>
                        </a:rPr>
                        <a:t>Pool Furniture</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solidFill>
                            <a:srgbClr val="000000"/>
                          </a:solidFill>
                          <a:effectLst/>
                          <a:latin typeface="Times New Roman"/>
                          <a:ea typeface="Times New Roman"/>
                        </a:rPr>
                        <a:t>5,000 </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a:effectLst/>
                          <a:latin typeface="Times New Roman"/>
                          <a:ea typeface="Arial Unicode MS"/>
                        </a:rPr>
                        <a:t> </a:t>
                      </a:r>
                      <a:endParaRPr lang="en-US" sz="11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37">
                <a:tc>
                  <a:txBody>
                    <a:bodyPr/>
                    <a:lstStyle/>
                    <a:p>
                      <a:pPr marL="0" marR="0">
                        <a:spcBef>
                          <a:spcPts val="0"/>
                        </a:spcBef>
                        <a:spcAft>
                          <a:spcPts val="0"/>
                        </a:spcAft>
                      </a:pPr>
                      <a:r>
                        <a:rPr lang="en-US" sz="900" b="1">
                          <a:effectLst/>
                          <a:latin typeface="Times New Roman"/>
                          <a:ea typeface="Arial Unicode MS"/>
                        </a:rPr>
                        <a:t>Totals</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b="1">
                          <a:effectLst/>
                          <a:latin typeface="Times New Roman"/>
                          <a:ea typeface="Arial Unicode MS"/>
                        </a:rPr>
                        <a:t>$737,100</a:t>
                      </a:r>
                      <a:endParaRPr lang="en-US" sz="1100">
                        <a:effectLst/>
                        <a:latin typeface="Times New Roman"/>
                        <a:ea typeface="Times New Roman"/>
                      </a:endParaRPr>
                    </a:p>
                  </a:txBody>
                  <a:tcPr marL="11349" marR="11349" marT="113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b="1" dirty="0">
                          <a:effectLst/>
                          <a:latin typeface="Times New Roman"/>
                          <a:ea typeface="Arial Unicode MS"/>
                        </a:rPr>
                        <a:t>$568,288</a:t>
                      </a:r>
                      <a:endParaRPr lang="en-US" sz="11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8665" name="Slide Number Placeholder 3"/>
          <p:cNvSpPr>
            <a:spLocks noGrp="1"/>
          </p:cNvSpPr>
          <p:nvPr>
            <p:ph type="sldNum" sz="quarter" idx="12"/>
          </p:nvPr>
        </p:nvSpPr>
        <p:spPr>
          <a:noFill/>
        </p:spPr>
        <p:txBody>
          <a:bodyPr/>
          <a:lstStyle/>
          <a:p>
            <a:fld id="{5D349EEC-9BBB-475E-9F06-B8F6A5C24E6A}" type="slidenum">
              <a:rPr lang="en-US" smtClean="0"/>
              <a:pPr/>
              <a:t>85</a:t>
            </a:fld>
            <a:endParaRPr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b="1" smtClean="0">
                <a:solidFill>
                  <a:srgbClr val="000000"/>
                </a:solidFill>
              </a:rPr>
              <a:t>PARD </a:t>
            </a:r>
            <a:r>
              <a:rPr lang="en-US" sz="2000" b="1" smtClean="0">
                <a:solidFill>
                  <a:srgbClr val="000000"/>
                </a:solidFill>
              </a:rPr>
              <a:t>(cont.)</a:t>
            </a:r>
            <a:endParaRPr lang="en-US" b="1" smtClean="0"/>
          </a:p>
        </p:txBody>
      </p:sp>
      <p:sp>
        <p:nvSpPr>
          <p:cNvPr id="109571" name="Content Placeholder 2"/>
          <p:cNvSpPr>
            <a:spLocks noGrp="1"/>
          </p:cNvSpPr>
          <p:nvPr>
            <p:ph idx="1"/>
          </p:nvPr>
        </p:nvSpPr>
        <p:spPr/>
        <p:txBody>
          <a:bodyPr/>
          <a:lstStyle/>
          <a:p>
            <a:r>
              <a:rPr lang="en-US" sz="1600" smtClean="0"/>
              <a:t>Over the last 16 years, much of the increase in maintenance has been handled using contract services.  This has allowed the division to maintain an acceptable rotation of grounds maintenance on parks, medians, roadsides, and public properties.  Privatization of the following projects/responsibilities are presently being contracted out:</a:t>
            </a:r>
            <a:endParaRPr lang="en-US" sz="2000" smtClean="0"/>
          </a:p>
        </p:txBody>
      </p:sp>
      <p:sp>
        <p:nvSpPr>
          <p:cNvPr id="109572" name="Slide Number Placeholder 3"/>
          <p:cNvSpPr>
            <a:spLocks noGrp="1"/>
          </p:cNvSpPr>
          <p:nvPr>
            <p:ph type="sldNum" sz="quarter" idx="12"/>
          </p:nvPr>
        </p:nvSpPr>
        <p:spPr>
          <a:noFill/>
        </p:spPr>
        <p:txBody>
          <a:bodyPr/>
          <a:lstStyle/>
          <a:p>
            <a:fld id="{6EF6FE72-3AF3-4D5C-B2D1-02A00CDAB67A}" type="slidenum">
              <a:rPr lang="en-US" smtClean="0"/>
              <a:pPr/>
              <a:t>86</a:t>
            </a:fld>
            <a:endParaRPr lang="en-US" smtClean="0"/>
          </a:p>
        </p:txBody>
      </p:sp>
      <p:graphicFrame>
        <p:nvGraphicFramePr>
          <p:cNvPr id="5" name="Table 4"/>
          <p:cNvGraphicFramePr>
            <a:graphicFrameLocks noGrp="1"/>
          </p:cNvGraphicFramePr>
          <p:nvPr/>
        </p:nvGraphicFramePr>
        <p:xfrm>
          <a:off x="1219200" y="3124200"/>
          <a:ext cx="6553200" cy="3048000"/>
        </p:xfrm>
        <a:graphic>
          <a:graphicData uri="http://schemas.openxmlformats.org/drawingml/2006/table">
            <a:tbl>
              <a:tblPr/>
              <a:tblGrid>
                <a:gridCol w="3346314"/>
                <a:gridCol w="3206886"/>
              </a:tblGrid>
              <a:tr h="254000">
                <a:tc>
                  <a:txBody>
                    <a:bodyPr/>
                    <a:lstStyle/>
                    <a:p>
                      <a:pPr marL="0" marR="0" indent="0" algn="just">
                        <a:spcBef>
                          <a:spcPts val="0"/>
                        </a:spcBef>
                        <a:spcAft>
                          <a:spcPts val="0"/>
                        </a:spcAft>
                      </a:pPr>
                      <a:r>
                        <a:rPr lang="en-US" sz="1200" dirty="0">
                          <a:effectLst/>
                          <a:latin typeface="Times New Roman"/>
                          <a:ea typeface="Times New Roman"/>
                        </a:rPr>
                        <a:t>Landscape Maintenance: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a:effectLst/>
                          <a:latin typeface="Times New Roman"/>
                          <a:ea typeface="Times New Roman"/>
                        </a:rPr>
                        <a:t>Others: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dirty="0">
                          <a:effectLst/>
                          <a:latin typeface="Times New Roman"/>
                          <a:ea typeface="Times New Roman"/>
                        </a:rPr>
                        <a:t>     Median landscape maintenance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a:effectLst/>
                          <a:latin typeface="Times New Roman"/>
                          <a:ea typeface="Times New Roman"/>
                        </a:rPr>
                        <a:t>     Street sweeping</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dirty="0">
                          <a:effectLst/>
                          <a:latin typeface="Times New Roman"/>
                          <a:ea typeface="Times New Roman"/>
                        </a:rPr>
                        <a:t>     US 75 landscape maintenance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a:effectLst/>
                          <a:latin typeface="Times New Roman"/>
                          <a:ea typeface="Times New Roman"/>
                        </a:rPr>
                        <a:t>     Parks restroom cleaning</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dirty="0">
                          <a:effectLst/>
                          <a:latin typeface="Times New Roman"/>
                          <a:ea typeface="Times New Roman"/>
                        </a:rPr>
                        <a:t>     Pool landscape maintenance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a:effectLst/>
                          <a:latin typeface="Times New Roman"/>
                          <a:ea typeface="Times New Roman"/>
                        </a:rPr>
                        <a:t>     Water management of five swimming pools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dirty="0">
                          <a:effectLst/>
                          <a:latin typeface="Times New Roman"/>
                          <a:ea typeface="Times New Roman"/>
                        </a:rPr>
                        <a:t>     Duck Creek Park landscape maintenance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Street banner program</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a:effectLst/>
                          <a:latin typeface="Times New Roman"/>
                          <a:ea typeface="Times New Roman"/>
                        </a:rPr>
                        <a:t>     Memorial Park landscape maintenance</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Arboricultural Services</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a:effectLst/>
                          <a:latin typeface="Times New Roman"/>
                          <a:ea typeface="Times New Roman"/>
                        </a:rPr>
                        <a:t>     Fire Station #5 landscape maintenance</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a:effectLst/>
                          <a:latin typeface="Times New Roman"/>
                          <a:ea typeface="Times New Roman"/>
                        </a:rPr>
                        <a:t>     Public Safety Complex landscape maintenance</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dirty="0">
                          <a:effectLst/>
                          <a:latin typeface="Times New Roman"/>
                          <a:ea typeface="Times New Roman"/>
                        </a:rPr>
                        <a:t>     DART right-of-way landscape maintenance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a:effectLst/>
                          <a:latin typeface="Times New Roman"/>
                          <a:ea typeface="Times New Roman"/>
                        </a:rPr>
                        <a:t>     Ruth Young Park landscape maintenance </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a:effectLst/>
                          <a:latin typeface="Times New Roman"/>
                          <a:ea typeface="Times New Roman"/>
                        </a:rPr>
                        <a:t>     Renner Parkway landscape maintenance</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indent="0" algn="l">
                        <a:spcBef>
                          <a:spcPts val="0"/>
                        </a:spcBef>
                        <a:spcAft>
                          <a:spcPts val="0"/>
                        </a:spcAft>
                      </a:pPr>
                      <a:r>
                        <a:rPr lang="en-US" sz="1200">
                          <a:effectLst/>
                          <a:latin typeface="Times New Roman"/>
                          <a:ea typeface="Times New Roman"/>
                        </a:rPr>
                        <a:t>     Bluett Cemetery landscape maintenance</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200" dirty="0">
                          <a:effectLst/>
                          <a:latin typeface="Times New Roman"/>
                          <a:ea typeface="Times New Roman"/>
                        </a:rPr>
                        <a:t> </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b="1" smtClean="0">
                <a:solidFill>
                  <a:srgbClr val="000000"/>
                </a:solidFill>
              </a:rPr>
              <a:t>PARD </a:t>
            </a:r>
            <a:r>
              <a:rPr lang="en-US" sz="2000" b="1" smtClean="0">
                <a:solidFill>
                  <a:srgbClr val="000000"/>
                </a:solidFill>
              </a:rPr>
              <a:t>(cont.)</a:t>
            </a:r>
            <a:endParaRPr lang="en-US" b="1" smtClean="0"/>
          </a:p>
        </p:txBody>
      </p:sp>
      <p:sp>
        <p:nvSpPr>
          <p:cNvPr id="110595" name="Slide Number Placeholder 3"/>
          <p:cNvSpPr>
            <a:spLocks noGrp="1"/>
          </p:cNvSpPr>
          <p:nvPr>
            <p:ph type="sldNum" sz="quarter" idx="12"/>
          </p:nvPr>
        </p:nvSpPr>
        <p:spPr>
          <a:noFill/>
        </p:spPr>
        <p:txBody>
          <a:bodyPr/>
          <a:lstStyle/>
          <a:p>
            <a:fld id="{2B563EC3-D9D1-4BF4-8EC6-7B7CEC3753BD}" type="slidenum">
              <a:rPr lang="en-US" smtClean="0"/>
              <a:pPr/>
              <a:t>87</a:t>
            </a:fld>
            <a:endParaRPr lang="en-US" smtClean="0"/>
          </a:p>
        </p:txBody>
      </p:sp>
      <p:sp>
        <p:nvSpPr>
          <p:cNvPr id="110596" name="Content Placeholder 8"/>
          <p:cNvSpPr>
            <a:spLocks noGrp="1"/>
          </p:cNvSpPr>
          <p:nvPr>
            <p:ph idx="1"/>
          </p:nvPr>
        </p:nvSpPr>
        <p:spPr/>
        <p:txBody>
          <a:bodyPr/>
          <a:lstStyle/>
          <a:p>
            <a:r>
              <a:rPr lang="en-US" sz="2400" smtClean="0"/>
              <a:t>Contracted Services for 2011-2012</a:t>
            </a:r>
          </a:p>
          <a:p>
            <a:pPr marL="469900" lvl="1" indent="0">
              <a:buFont typeface="Wingdings" pitchFamily="2" charset="2"/>
              <a:buNone/>
            </a:pPr>
            <a:endParaRPr lang="en-US" smtClean="0"/>
          </a:p>
        </p:txBody>
      </p:sp>
      <p:graphicFrame>
        <p:nvGraphicFramePr>
          <p:cNvPr id="10" name="Table 9"/>
          <p:cNvGraphicFramePr>
            <a:graphicFrameLocks noGrp="1"/>
          </p:cNvGraphicFramePr>
          <p:nvPr/>
        </p:nvGraphicFramePr>
        <p:xfrm>
          <a:off x="1524000" y="2438400"/>
          <a:ext cx="5181599" cy="2702036"/>
        </p:xfrm>
        <a:graphic>
          <a:graphicData uri="http://schemas.openxmlformats.org/drawingml/2006/table">
            <a:tbl>
              <a:tblPr/>
              <a:tblGrid>
                <a:gridCol w="3394841"/>
                <a:gridCol w="893379"/>
                <a:gridCol w="893379"/>
              </a:tblGrid>
              <a:tr h="457200">
                <a:tc>
                  <a:txBody>
                    <a:bodyPr/>
                    <a:lstStyle/>
                    <a:p>
                      <a:pPr marL="0" marR="0">
                        <a:spcBef>
                          <a:spcPts val="0"/>
                        </a:spcBef>
                        <a:spcAft>
                          <a:spcPts val="0"/>
                        </a:spcAft>
                      </a:pPr>
                      <a:r>
                        <a:rPr lang="en-US" sz="2000" b="1" u="sng" strike="sngStrike" dirty="0">
                          <a:effectLst/>
                          <a:latin typeface="Times New Roman"/>
                          <a:ea typeface="Times New Roman"/>
                        </a:rPr>
                        <a:t/>
                      </a:r>
                      <a:br>
                        <a:rPr lang="en-US" sz="2000" b="1" u="sng" strike="sngStrike" dirty="0">
                          <a:effectLst/>
                          <a:latin typeface="Times New Roman"/>
                          <a:ea typeface="Times New Roman"/>
                        </a:rPr>
                      </a:br>
                      <a:r>
                        <a:rPr lang="en-US" sz="1400" dirty="0">
                          <a:effectLst/>
                          <a:latin typeface="Times New Roman"/>
                          <a:ea typeface="Arial Unicode MS"/>
                        </a:rPr>
                        <a:t> </a:t>
                      </a:r>
                      <a:endParaRPr lang="en-US" sz="2000" dirty="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b="1">
                          <a:effectLst/>
                          <a:latin typeface="Times New Roman"/>
                          <a:ea typeface="Times New Roman"/>
                        </a:rPr>
                        <a:t>Budget </a:t>
                      </a:r>
                      <a:endParaRPr lang="en-US" sz="200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400" b="1">
                          <a:effectLst/>
                          <a:latin typeface="Times New Roman"/>
                          <a:ea typeface="Times New Roman"/>
                        </a:rPr>
                        <a:t>Proposed</a:t>
                      </a:r>
                      <a:endParaRPr lang="en-US" sz="200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1397">
                <a:tc>
                  <a:txBody>
                    <a:bodyPr/>
                    <a:lstStyle/>
                    <a:p>
                      <a:pPr marL="0" marR="0">
                        <a:spcBef>
                          <a:spcPts val="0"/>
                        </a:spcBef>
                        <a:spcAft>
                          <a:spcPts val="0"/>
                        </a:spcAft>
                      </a:pPr>
                      <a:r>
                        <a:rPr lang="en-US" sz="1400" dirty="0">
                          <a:effectLst/>
                          <a:latin typeface="Times New Roman"/>
                          <a:ea typeface="Arial Unicode MS"/>
                        </a:rPr>
                        <a:t> </a:t>
                      </a:r>
                      <a:endParaRPr lang="en-US" sz="2000" dirty="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Times New Roman"/>
                          <a:ea typeface="Times New Roman"/>
                        </a:rPr>
                        <a:t>2010-2011</a:t>
                      </a:r>
                      <a:endParaRPr lang="en-US" sz="200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Times New Roman"/>
                          <a:ea typeface="Arial Unicode MS"/>
                        </a:rPr>
                        <a:t>2011-2012</a:t>
                      </a:r>
                      <a:endParaRPr lang="en-US" sz="200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dirty="0">
                          <a:effectLst/>
                          <a:latin typeface="Times New Roman"/>
                          <a:ea typeface="Times New Roman"/>
                        </a:rPr>
                        <a:t>Street Sweeping Contract </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rPr>
                        <a:t>$200,000</a:t>
                      </a:r>
                      <a:endParaRPr lang="en-US" sz="2000" dirty="0">
                        <a:effectLst/>
                        <a:latin typeface="Times New Roman"/>
                        <a:ea typeface="Times New Roman"/>
                      </a:endParaRPr>
                    </a:p>
                  </a:txBody>
                  <a:tcPr marL="12700" marR="12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Arial Unicode MS"/>
                        </a:rPr>
                        <a:t>$240,000</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dirty="0">
                          <a:effectLst/>
                          <a:latin typeface="Times New Roman"/>
                          <a:ea typeface="Times New Roman"/>
                        </a:rPr>
                        <a:t>Median Beautification Maintenance Contract</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rPr>
                        <a:t>$379,500</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Arial Unicode MS"/>
                        </a:rPr>
                        <a:t>$331,169</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dirty="0">
                          <a:effectLst/>
                          <a:latin typeface="Times New Roman"/>
                          <a:ea typeface="Times New Roman"/>
                        </a:rPr>
                        <a:t>Landscape Maintenance</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rPr>
                        <a:t>$451,280</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Arial Unicode MS"/>
                        </a:rPr>
                        <a:t>$593,862</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dirty="0">
                          <a:effectLst/>
                          <a:latin typeface="Times New Roman"/>
                          <a:ea typeface="Times New Roman"/>
                        </a:rPr>
                        <a:t>Arboricultural Services</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rPr>
                        <a:t>$24,000</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Arial Unicode MS"/>
                        </a:rPr>
                        <a:t>$ 11,500</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dirty="0">
                          <a:effectLst/>
                          <a:latin typeface="Times New Roman"/>
                          <a:ea typeface="Times New Roman"/>
                        </a:rPr>
                        <a:t>Parks Restroom Cleaning</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rPr>
                        <a:t>$57,500</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Arial Unicode MS"/>
                        </a:rPr>
                        <a:t>$57,500</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a:effectLst/>
                          <a:latin typeface="Times New Roman"/>
                          <a:ea typeface="Times New Roman"/>
                        </a:rPr>
                        <a:t>Street Banner Program</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Arial Unicode MS"/>
                        </a:rPr>
                        <a:t>$27,720</a:t>
                      </a:r>
                      <a:endParaRPr lang="en-US" sz="2000" dirty="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Arial Unicode MS"/>
                        </a:rPr>
                        <a:t>$25,000</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97">
                <a:tc>
                  <a:txBody>
                    <a:bodyPr/>
                    <a:lstStyle/>
                    <a:p>
                      <a:pPr marL="0" marR="0">
                        <a:spcBef>
                          <a:spcPts val="0"/>
                        </a:spcBef>
                        <a:spcAft>
                          <a:spcPts val="0"/>
                        </a:spcAft>
                      </a:pPr>
                      <a:r>
                        <a:rPr lang="en-US" sz="1400" b="1">
                          <a:effectLst/>
                          <a:latin typeface="Times New Roman"/>
                          <a:ea typeface="Times New Roman"/>
                        </a:rPr>
                        <a:t>Total</a:t>
                      </a:r>
                      <a:endParaRPr lang="en-US" sz="2000">
                        <a:effectLst/>
                        <a:latin typeface="Times New Roman"/>
                        <a:ea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rPr>
                        <a:t>$1,140,000</a:t>
                      </a:r>
                      <a:endParaRPr lang="en-US" sz="2000" dirty="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Arial Unicode MS"/>
                        </a:rPr>
                        <a:t>$1,259,031</a:t>
                      </a:r>
                      <a:endParaRPr lang="en-US" sz="2000" dirty="0">
                        <a:effectLst/>
                        <a:latin typeface="Times New Roman"/>
                        <a:ea typeface="Times New Roman"/>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b="1" smtClean="0">
                <a:solidFill>
                  <a:srgbClr val="000000"/>
                </a:solidFill>
              </a:rPr>
              <a:t>PARD </a:t>
            </a:r>
            <a:r>
              <a:rPr lang="en-US" sz="2000" b="1" smtClean="0">
                <a:solidFill>
                  <a:srgbClr val="000000"/>
                </a:solidFill>
              </a:rPr>
              <a:t>(cont.)</a:t>
            </a:r>
            <a:endParaRPr lang="en-US" b="1" smtClean="0"/>
          </a:p>
        </p:txBody>
      </p:sp>
      <p:sp>
        <p:nvSpPr>
          <p:cNvPr id="111619" name="Slide Number Placeholder 3"/>
          <p:cNvSpPr>
            <a:spLocks noGrp="1"/>
          </p:cNvSpPr>
          <p:nvPr>
            <p:ph type="sldNum" sz="quarter" idx="12"/>
          </p:nvPr>
        </p:nvSpPr>
        <p:spPr>
          <a:noFill/>
        </p:spPr>
        <p:txBody>
          <a:bodyPr/>
          <a:lstStyle/>
          <a:p>
            <a:fld id="{0F802DFD-FBD0-4811-81A8-5CFFF3B6608E}" type="slidenum">
              <a:rPr lang="en-US" smtClean="0"/>
              <a:pPr/>
              <a:t>88</a:t>
            </a:fld>
            <a:endParaRPr lang="en-US" smtClean="0"/>
          </a:p>
        </p:txBody>
      </p:sp>
      <p:sp>
        <p:nvSpPr>
          <p:cNvPr id="111620" name="Content Placeholder 8"/>
          <p:cNvSpPr>
            <a:spLocks noGrp="1"/>
          </p:cNvSpPr>
          <p:nvPr>
            <p:ph idx="1"/>
          </p:nvPr>
        </p:nvSpPr>
        <p:spPr/>
        <p:txBody>
          <a:bodyPr/>
          <a:lstStyle/>
          <a:p>
            <a:r>
              <a:rPr lang="en-US" sz="2400" smtClean="0"/>
              <a:t>Matching Fund Beautification Projects</a:t>
            </a:r>
          </a:p>
          <a:p>
            <a:pPr marL="469900" lvl="1" indent="0">
              <a:buFont typeface="Wingdings" pitchFamily="2" charset="2"/>
              <a:buNone/>
            </a:pPr>
            <a:endParaRPr lang="en-US" smtClean="0"/>
          </a:p>
        </p:txBody>
      </p:sp>
      <p:graphicFrame>
        <p:nvGraphicFramePr>
          <p:cNvPr id="3" name="Table 2"/>
          <p:cNvGraphicFramePr>
            <a:graphicFrameLocks noGrp="1"/>
          </p:cNvGraphicFramePr>
          <p:nvPr/>
        </p:nvGraphicFramePr>
        <p:xfrm>
          <a:off x="1600200" y="2895600"/>
          <a:ext cx="5910263" cy="2514600"/>
        </p:xfrm>
        <a:graphic>
          <a:graphicData uri="http://schemas.openxmlformats.org/drawingml/2006/table">
            <a:tbl>
              <a:tblPr firstRow="1" firstCol="1" bandRow="1"/>
              <a:tblGrid>
                <a:gridCol w="4082132"/>
                <a:gridCol w="1828131"/>
              </a:tblGrid>
              <a:tr h="314325">
                <a:tc>
                  <a:txBody>
                    <a:bodyPr/>
                    <a:lstStyle/>
                    <a:p>
                      <a:pPr marL="0" marR="0" algn="l">
                        <a:spcBef>
                          <a:spcPts val="0"/>
                        </a:spcBef>
                        <a:spcAft>
                          <a:spcPts val="0"/>
                        </a:spcAft>
                      </a:pPr>
                      <a:r>
                        <a:rPr lang="en-US" sz="1400" b="1" dirty="0">
                          <a:effectLst/>
                          <a:latin typeface="Times New Roman"/>
                          <a:ea typeface="Times New Roman"/>
                        </a:rPr>
                        <a:t>Homeowners Association</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Times New Roman"/>
                          <a:ea typeface="Times New Roman"/>
                        </a:rPr>
                        <a:t>Amount</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0" dirty="0">
                          <a:effectLst/>
                          <a:latin typeface="Times New Roman"/>
                          <a:ea typeface="Times New Roman"/>
                        </a:rPr>
                        <a:t>Canyon Creek </a:t>
                      </a:r>
                      <a:r>
                        <a:rPr lang="en-US" sz="1400" b="0" dirty="0" err="1">
                          <a:effectLst/>
                          <a:latin typeface="Times New Roman"/>
                          <a:ea typeface="Times New Roman"/>
                        </a:rPr>
                        <a:t>HOA</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a:effectLst/>
                          <a:latin typeface="Times New Roman"/>
                          <a:ea typeface="Times New Roman"/>
                        </a:rPr>
                        <a:t>$24,978</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0" dirty="0">
                          <a:effectLst/>
                          <a:latin typeface="Times New Roman"/>
                          <a:ea typeface="Times New Roman"/>
                        </a:rPr>
                        <a:t>Richardson Women’s Club</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a:effectLst/>
                          <a:latin typeface="Times New Roman"/>
                          <a:ea typeface="Times New Roman"/>
                        </a:rPr>
                        <a:t>$12,000</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0" dirty="0">
                          <a:effectLst/>
                          <a:latin typeface="Times New Roman"/>
                          <a:ea typeface="Times New Roman"/>
                        </a:rPr>
                        <a:t>Yale Park </a:t>
                      </a:r>
                      <a:r>
                        <a:rPr lang="en-US" sz="1400" b="0" dirty="0" err="1">
                          <a:effectLst/>
                          <a:latin typeface="Times New Roman"/>
                          <a:ea typeface="Times New Roman"/>
                        </a:rPr>
                        <a:t>HOA</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a:effectLst/>
                          <a:latin typeface="Times New Roman"/>
                          <a:ea typeface="Times New Roman"/>
                        </a:rPr>
                        <a:t>$7,200</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0" dirty="0">
                          <a:effectLst/>
                          <a:latin typeface="Times New Roman"/>
                          <a:ea typeface="Times New Roman"/>
                        </a:rPr>
                        <a:t>Greenwood Hills </a:t>
                      </a:r>
                      <a:r>
                        <a:rPr lang="en-US" sz="1400" b="0" dirty="0" err="1">
                          <a:effectLst/>
                          <a:latin typeface="Times New Roman"/>
                          <a:ea typeface="Times New Roman"/>
                        </a:rPr>
                        <a:t>HOA</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a:effectLst/>
                          <a:latin typeface="Times New Roman"/>
                          <a:ea typeface="Times New Roman"/>
                        </a:rPr>
                        <a:t>$6,225</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0" dirty="0" err="1">
                          <a:effectLst/>
                          <a:latin typeface="Times New Roman"/>
                          <a:ea typeface="Times New Roman"/>
                        </a:rPr>
                        <a:t>Berkenr</a:t>
                      </a:r>
                      <a:r>
                        <a:rPr lang="en-US" sz="1400" b="0" dirty="0">
                          <a:effectLst/>
                          <a:latin typeface="Times New Roman"/>
                          <a:ea typeface="Times New Roman"/>
                        </a:rPr>
                        <a:t> Park </a:t>
                      </a:r>
                      <a:r>
                        <a:rPr lang="en-US" sz="1400" b="0" dirty="0" err="1">
                          <a:effectLst/>
                          <a:latin typeface="Times New Roman"/>
                          <a:ea typeface="Times New Roman"/>
                        </a:rPr>
                        <a:t>HOA</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a:effectLst/>
                          <a:latin typeface="Times New Roman"/>
                          <a:ea typeface="Times New Roman"/>
                        </a:rPr>
                        <a:t>$3,000</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0">
                          <a:effectLst/>
                          <a:latin typeface="Times New Roman"/>
                          <a:ea typeface="Times New Roman"/>
                        </a:rPr>
                        <a:t>Prairie Creek Garden Club</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effectLst/>
                          <a:latin typeface="Times New Roman"/>
                          <a:ea typeface="Times New Roman"/>
                        </a:rPr>
                        <a:t>$1.000</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marL="0" marR="0" algn="l">
                        <a:spcBef>
                          <a:spcPts val="0"/>
                        </a:spcBef>
                        <a:spcAft>
                          <a:spcPts val="0"/>
                        </a:spcAft>
                      </a:pPr>
                      <a:r>
                        <a:rPr lang="en-US" sz="1400" b="1">
                          <a:effectLst/>
                          <a:latin typeface="Times New Roman"/>
                          <a:ea typeface="Times New Roman"/>
                        </a:rPr>
                        <a:t>Total</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Times New Roman"/>
                          <a:ea typeface="Times New Roman"/>
                        </a:rPr>
                        <a:t>$54,403</a:t>
                      </a:r>
                      <a:endParaRPr lang="en-US" sz="20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b="1" smtClean="0"/>
              <a:t>Public Safety Enhancements</a:t>
            </a:r>
          </a:p>
        </p:txBody>
      </p:sp>
      <p:sp>
        <p:nvSpPr>
          <p:cNvPr id="112643" name="Content Placeholder 2"/>
          <p:cNvSpPr>
            <a:spLocks noGrp="1"/>
          </p:cNvSpPr>
          <p:nvPr>
            <p:ph idx="1"/>
          </p:nvPr>
        </p:nvSpPr>
        <p:spPr/>
        <p:txBody>
          <a:bodyPr/>
          <a:lstStyle/>
          <a:p>
            <a:r>
              <a:rPr lang="en-US" sz="2800" smtClean="0"/>
              <a:t>Police Department </a:t>
            </a:r>
          </a:p>
          <a:p>
            <a:pPr lvl="1"/>
            <a:r>
              <a:rPr lang="en-US" sz="2400" smtClean="0"/>
              <a:t>Vehicles – the department will replace 12 patrol units with Chevrolet Tahoes at a cost of $490,764.</a:t>
            </a:r>
          </a:p>
          <a:p>
            <a:pPr lvl="1"/>
            <a:r>
              <a:rPr lang="en-US" sz="2400" smtClean="0"/>
              <a:t>Tactical - $12,100 of body armor replacement is included in the $72,000 uniform purchase in the operations fund.</a:t>
            </a:r>
          </a:p>
          <a:p>
            <a:pPr lvl="2"/>
            <a:endParaRPr lang="en-US" sz="1700" smtClean="0"/>
          </a:p>
        </p:txBody>
      </p:sp>
      <p:sp>
        <p:nvSpPr>
          <p:cNvPr id="112644" name="Slide Number Placeholder 3"/>
          <p:cNvSpPr>
            <a:spLocks noGrp="1"/>
          </p:cNvSpPr>
          <p:nvPr>
            <p:ph type="sldNum" sz="quarter" idx="12"/>
          </p:nvPr>
        </p:nvSpPr>
        <p:spPr>
          <a:noFill/>
        </p:spPr>
        <p:txBody>
          <a:bodyPr/>
          <a:lstStyle/>
          <a:p>
            <a:fld id="{694B4EB4-0BB8-436E-8E8A-C451D38EE67B}" type="slidenum">
              <a:rPr lang="en-US" smtClean="0"/>
              <a:pPr/>
              <a:t>89</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p:txBody>
          <a:bodyPr/>
          <a:lstStyle/>
          <a:p>
            <a:pPr marL="342900" indent="-228600"/>
            <a:r>
              <a:rPr lang="en-US" smtClean="0">
                <a:latin typeface="Verdana" pitchFamily="34" charset="0"/>
              </a:rPr>
              <a:t>The City’s budget development process conforms to a variety of guidance features:</a:t>
            </a:r>
          </a:p>
          <a:p>
            <a:pPr marL="1004888" lvl="2" indent="-228600"/>
            <a:r>
              <a:rPr lang="en-US" smtClean="0">
                <a:latin typeface="Verdana" pitchFamily="34" charset="0"/>
              </a:rPr>
              <a:t>City Council Goals</a:t>
            </a:r>
          </a:p>
          <a:p>
            <a:pPr marL="1004888" lvl="2" indent="-228600"/>
            <a:r>
              <a:rPr lang="en-US" smtClean="0">
                <a:latin typeface="Verdana" pitchFamily="34" charset="0"/>
              </a:rPr>
              <a:t>State &amp; Federal Laws</a:t>
            </a:r>
          </a:p>
          <a:p>
            <a:pPr marL="1004888" lvl="2" indent="-228600"/>
            <a:r>
              <a:rPr lang="en-US" smtClean="0">
                <a:latin typeface="Verdana" pitchFamily="34" charset="0"/>
              </a:rPr>
              <a:t>City Charter</a:t>
            </a:r>
          </a:p>
          <a:p>
            <a:pPr marL="1004888" lvl="2" indent="-228600"/>
            <a:r>
              <a:rPr lang="en-US" smtClean="0">
                <a:latin typeface="Verdana" pitchFamily="34" charset="0"/>
              </a:rPr>
              <a:t>City Financial &amp; Investment Policies</a:t>
            </a:r>
          </a:p>
          <a:p>
            <a:pPr marL="1004888" lvl="2" indent="-228600"/>
            <a:r>
              <a:rPr lang="en-US" smtClean="0">
                <a:latin typeface="Verdana" pitchFamily="34" charset="0"/>
              </a:rPr>
              <a:t>Fund Accounting Standards</a:t>
            </a:r>
          </a:p>
          <a:p>
            <a:pPr marL="1004888" lvl="2" indent="-228600"/>
            <a:r>
              <a:rPr lang="en-US" smtClean="0">
                <a:latin typeface="Verdana" pitchFamily="34" charset="0"/>
              </a:rPr>
              <a:t>Bond Rating Criteria</a:t>
            </a:r>
          </a:p>
          <a:p>
            <a:pPr marL="342900" indent="-228600"/>
            <a:endParaRPr lang="en-US" smtClean="0">
              <a:latin typeface="Verdana" pitchFamily="34" charset="0"/>
            </a:endParaRPr>
          </a:p>
          <a:p>
            <a:pPr marL="1004888" lvl="2" indent="-228600"/>
            <a:endParaRPr lang="en-US" smtClean="0">
              <a:latin typeface="Verdana" pitchFamily="34" charset="0"/>
            </a:endParaRPr>
          </a:p>
        </p:txBody>
      </p:sp>
      <p:sp>
        <p:nvSpPr>
          <p:cNvPr id="30723" name="Title 1"/>
          <p:cNvSpPr>
            <a:spLocks noGrp="1"/>
          </p:cNvSpPr>
          <p:nvPr>
            <p:ph type="title" idx="4294967295"/>
          </p:nvPr>
        </p:nvSpPr>
        <p:spPr/>
        <p:txBody>
          <a:bodyPr anchor="ctr"/>
          <a:lstStyle/>
          <a:p>
            <a:r>
              <a:rPr lang="en-US" sz="4000" b="1" smtClean="0">
                <a:latin typeface="Verdana" pitchFamily="34" charset="0"/>
              </a:rPr>
              <a:t>Budget Development Objectives</a:t>
            </a:r>
            <a:endParaRPr lang="en-US" b="1" i="1" smtClean="0">
              <a:latin typeface="Verdana" pitchFamily="34" charset="0"/>
            </a:endParaRPr>
          </a:p>
        </p:txBody>
      </p:sp>
      <p:sp>
        <p:nvSpPr>
          <p:cNvPr id="30724" name="AutoShape 7"/>
          <p:cNvSpPr>
            <a:spLocks noChangeArrowheads="1"/>
          </p:cNvSpPr>
          <p:nvPr/>
        </p:nvSpPr>
        <p:spPr bwMode="auto">
          <a:xfrm>
            <a:off x="685800" y="1566863"/>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
        <p:nvSpPr>
          <p:cNvPr id="30725" name="Rectangle 8"/>
          <p:cNvSpPr>
            <a:spLocks noGrp="1" noChangeArrowheads="1"/>
          </p:cNvSpPr>
          <p:nvPr>
            <p:ph type="sldNum" sz="quarter" idx="12"/>
          </p:nvPr>
        </p:nvSpPr>
        <p:spPr>
          <a:xfrm>
            <a:off x="6553200" y="6245225"/>
            <a:ext cx="1981200" cy="476250"/>
          </a:xfrm>
          <a:noFill/>
        </p:spPr>
        <p:txBody>
          <a:bodyPr/>
          <a:lstStyle/>
          <a:p>
            <a:fld id="{082F99DD-07FE-4820-BC6F-64B7BB84601F}" type="slidenum">
              <a:rPr lang="en-US" smtClean="0"/>
              <a:pPr/>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b="1" smtClean="0"/>
              <a:t>Public Safety Enhancements</a:t>
            </a:r>
          </a:p>
        </p:txBody>
      </p:sp>
      <p:sp>
        <p:nvSpPr>
          <p:cNvPr id="3" name="Content Placeholder 2"/>
          <p:cNvSpPr>
            <a:spLocks noGrp="1"/>
          </p:cNvSpPr>
          <p:nvPr>
            <p:ph idx="1"/>
          </p:nvPr>
        </p:nvSpPr>
        <p:spPr/>
        <p:txBody>
          <a:bodyPr/>
          <a:lstStyle/>
          <a:p>
            <a:pPr>
              <a:defRPr/>
            </a:pPr>
            <a:r>
              <a:rPr lang="en-US" sz="2400" dirty="0" smtClean="0"/>
              <a:t>Fire Department</a:t>
            </a:r>
          </a:p>
          <a:p>
            <a:pPr lvl="1">
              <a:defRPr/>
            </a:pPr>
            <a:r>
              <a:rPr lang="en-US" sz="2000" dirty="0" smtClean="0"/>
              <a:t>Vehicles – the department will utilize $750,000 in 8 year CO’s for the replacement purchase of Rescue/</a:t>
            </a:r>
            <a:r>
              <a:rPr lang="en-US" sz="2000" dirty="0" err="1" smtClean="0"/>
              <a:t>CAFS</a:t>
            </a:r>
            <a:r>
              <a:rPr lang="en-US" sz="2000" dirty="0" smtClean="0"/>
              <a:t> Pumper and an ambulance.</a:t>
            </a:r>
          </a:p>
          <a:p>
            <a:pPr lvl="1">
              <a:defRPr/>
            </a:pPr>
            <a:r>
              <a:rPr lang="en-US" sz="2000" dirty="0" smtClean="0"/>
              <a:t>Tactical  - In addition to the standard hose and wellness equipment replacements, the department will replace 7 thermal imagers using 4 year CO’s</a:t>
            </a:r>
          </a:p>
          <a:p>
            <a:pPr marL="471487" lvl="1" indent="0">
              <a:buFont typeface="Wingdings" pitchFamily="2" charset="2"/>
              <a:buNone/>
              <a:defRPr/>
            </a:pPr>
            <a:endParaRPr lang="en-US" sz="1700" dirty="0"/>
          </a:p>
        </p:txBody>
      </p:sp>
      <p:sp>
        <p:nvSpPr>
          <p:cNvPr id="113668" name="Slide Number Placeholder 3"/>
          <p:cNvSpPr>
            <a:spLocks noGrp="1"/>
          </p:cNvSpPr>
          <p:nvPr>
            <p:ph type="sldNum" sz="quarter" idx="12"/>
          </p:nvPr>
        </p:nvSpPr>
        <p:spPr>
          <a:noFill/>
        </p:spPr>
        <p:txBody>
          <a:bodyPr/>
          <a:lstStyle/>
          <a:p>
            <a:fld id="{CEFC1EDE-DA31-4AB8-B4EB-B2F2C764C047}" type="slidenum">
              <a:rPr lang="en-US" smtClean="0"/>
              <a:pPr/>
              <a:t>90</a:t>
            </a:fld>
            <a:endParaRPr lang="en-US" smtClean="0"/>
          </a:p>
        </p:txBody>
      </p:sp>
      <p:graphicFrame>
        <p:nvGraphicFramePr>
          <p:cNvPr id="5" name="Table 4"/>
          <p:cNvGraphicFramePr>
            <a:graphicFrameLocks noGrp="1"/>
          </p:cNvGraphicFramePr>
          <p:nvPr/>
        </p:nvGraphicFramePr>
        <p:xfrm>
          <a:off x="1371600" y="4191000"/>
          <a:ext cx="6248400" cy="1892300"/>
        </p:xfrm>
        <a:graphic>
          <a:graphicData uri="http://schemas.openxmlformats.org/drawingml/2006/table">
            <a:tbl>
              <a:tblPr/>
              <a:tblGrid>
                <a:gridCol w="3975376"/>
                <a:gridCol w="1057081"/>
                <a:gridCol w="1215943"/>
              </a:tblGrid>
              <a:tr h="256611">
                <a:tc>
                  <a:txBody>
                    <a:bodyPr/>
                    <a:lstStyle/>
                    <a:p>
                      <a:pPr marL="0" marR="0">
                        <a:spcBef>
                          <a:spcPts val="0"/>
                        </a:spcBef>
                        <a:spcAft>
                          <a:spcPts val="0"/>
                        </a:spcAft>
                      </a:pPr>
                      <a:r>
                        <a:rPr lang="en-US" sz="1600" dirty="0">
                          <a:effectLst/>
                          <a:latin typeface="Times New Roman"/>
                          <a:ea typeface="Times New Roman"/>
                        </a:rPr>
                        <a:t> </a:t>
                      </a:r>
                      <a:endParaRPr lang="en-US" sz="1800" dirty="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a:ea typeface="Times New Roman"/>
                        </a:rPr>
                        <a:t>4 Year CO’s</a:t>
                      </a:r>
                      <a:endParaRPr lang="en-US"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Times New Roman"/>
                          <a:ea typeface="Times New Roman"/>
                        </a:rPr>
                        <a:t>8 year CO’s</a:t>
                      </a:r>
                      <a:endParaRPr lang="en-US" sz="18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15">
                <a:tc>
                  <a:txBody>
                    <a:bodyPr/>
                    <a:lstStyle/>
                    <a:p>
                      <a:pPr marL="0" marR="0">
                        <a:spcBef>
                          <a:spcPts val="0"/>
                        </a:spcBef>
                        <a:spcAft>
                          <a:spcPts val="0"/>
                        </a:spcAft>
                      </a:pPr>
                      <a:r>
                        <a:rPr lang="en-US" sz="1400" dirty="0">
                          <a:effectLst/>
                          <a:latin typeface="Times New Roman"/>
                          <a:ea typeface="Times New Roman"/>
                        </a:rPr>
                        <a:t>Rescue/Pumper with </a:t>
                      </a:r>
                      <a:r>
                        <a:rPr lang="en-US" sz="1400" dirty="0" err="1">
                          <a:effectLst/>
                          <a:latin typeface="Times New Roman"/>
                          <a:ea typeface="Times New Roman"/>
                        </a:rPr>
                        <a:t>CAFS</a:t>
                      </a:r>
                      <a:r>
                        <a:rPr lang="en-US" sz="1400" dirty="0">
                          <a:effectLst/>
                          <a:latin typeface="Times New Roman"/>
                          <a:ea typeface="Times New Roman"/>
                        </a:rPr>
                        <a:t> System - Replacement (1)</a:t>
                      </a:r>
                      <a:endParaRPr lang="en-US" sz="2000" dirty="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$595,000</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15">
                <a:tc>
                  <a:txBody>
                    <a:bodyPr/>
                    <a:lstStyle/>
                    <a:p>
                      <a:pPr marL="0" marR="0">
                        <a:spcBef>
                          <a:spcPts val="0"/>
                        </a:spcBef>
                        <a:spcAft>
                          <a:spcPts val="0"/>
                        </a:spcAft>
                      </a:pPr>
                      <a:r>
                        <a:rPr lang="en-US" sz="1400" dirty="0">
                          <a:effectLst/>
                          <a:latin typeface="Times New Roman"/>
                          <a:ea typeface="Times New Roman"/>
                        </a:rPr>
                        <a:t>Ambulance - Replacement (1)</a:t>
                      </a:r>
                      <a:endParaRPr lang="en-US" sz="2000" dirty="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$155,000</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15">
                <a:tc>
                  <a:txBody>
                    <a:bodyPr/>
                    <a:lstStyle/>
                    <a:p>
                      <a:pPr marL="0" marR="0">
                        <a:spcBef>
                          <a:spcPts val="0"/>
                        </a:spcBef>
                        <a:spcAft>
                          <a:spcPts val="0"/>
                        </a:spcAft>
                      </a:pPr>
                      <a:r>
                        <a:rPr lang="en-US" sz="1400" dirty="0">
                          <a:effectLst/>
                          <a:latin typeface="Times New Roman"/>
                          <a:ea typeface="Times New Roman"/>
                        </a:rPr>
                        <a:t>Thermal Imagers (7)</a:t>
                      </a:r>
                      <a:endParaRPr lang="en-US" sz="2000" dirty="0">
                        <a:effectLst/>
                        <a:latin typeface="Times New Roman"/>
                        <a:ea typeface="Times New Roman"/>
                      </a:endParaRPr>
                    </a:p>
                  </a:txBody>
                  <a:tcPr marL="12700" marR="12700" marT="127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 $108,024 </a:t>
                      </a:r>
                      <a:endParaRPr lang="en-US" sz="20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 </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15">
                <a:tc>
                  <a:txBody>
                    <a:bodyPr/>
                    <a:lstStyle/>
                    <a:p>
                      <a:pPr marL="0" marR="0">
                        <a:spcBef>
                          <a:spcPts val="0"/>
                        </a:spcBef>
                        <a:spcAft>
                          <a:spcPts val="0"/>
                        </a:spcAft>
                      </a:pPr>
                      <a:r>
                        <a:rPr lang="en-US" sz="1400">
                          <a:effectLst/>
                          <a:latin typeface="Times New Roman"/>
                          <a:ea typeface="Times New Roman"/>
                        </a:rPr>
                        <a:t>Wellness Equipment - Various Stations</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16,000</a:t>
                      </a:r>
                      <a:endParaRPr lang="en-US" sz="20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 </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15">
                <a:tc>
                  <a:txBody>
                    <a:bodyPr/>
                    <a:lstStyle/>
                    <a:p>
                      <a:pPr marL="0" marR="0">
                        <a:spcBef>
                          <a:spcPts val="0"/>
                        </a:spcBef>
                        <a:spcAft>
                          <a:spcPts val="0"/>
                        </a:spcAft>
                      </a:pPr>
                      <a:r>
                        <a:rPr lang="en-US" sz="1400">
                          <a:effectLst/>
                          <a:latin typeface="Times New Roman"/>
                          <a:ea typeface="Times New Roman"/>
                        </a:rPr>
                        <a:t>Fire Hose Replacement</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10,000</a:t>
                      </a:r>
                      <a:endParaRPr lang="en-US" sz="20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2000" dirty="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15">
                <a:tc>
                  <a:txBody>
                    <a:bodyPr/>
                    <a:lstStyle/>
                    <a:p>
                      <a:pPr marL="0" marR="0">
                        <a:spcBef>
                          <a:spcPts val="0"/>
                        </a:spcBef>
                        <a:spcAft>
                          <a:spcPts val="0"/>
                        </a:spcAft>
                      </a:pPr>
                      <a:r>
                        <a:rPr lang="en-US" sz="1400" b="1">
                          <a:effectLst/>
                          <a:latin typeface="Times New Roman"/>
                          <a:ea typeface="Times New Roman"/>
                        </a:rPr>
                        <a:t>Total</a:t>
                      </a:r>
                      <a:endParaRPr lang="en-US" sz="200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Times New Roman"/>
                          <a:ea typeface="Times New Roman"/>
                        </a:rPr>
                        <a:t>$134,024</a:t>
                      </a:r>
                      <a:endParaRPr lang="en-US" sz="20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Times New Roman"/>
                          <a:ea typeface="Times New Roman"/>
                        </a:rPr>
                        <a:t>$750,000</a:t>
                      </a:r>
                      <a:endParaRPr lang="en-US" sz="2000" dirty="0">
                        <a:effectLst/>
                        <a:latin typeface="Times New Roman"/>
                        <a:ea typeface="Times New Roman"/>
                      </a:endParaRPr>
                    </a:p>
                  </a:txBody>
                  <a:tcPr marL="12700" marR="12700" marT="127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b="1" smtClean="0"/>
              <a:t>Public Safety Enhancements</a:t>
            </a:r>
            <a:endParaRPr lang="en-US" smtClean="0"/>
          </a:p>
        </p:txBody>
      </p:sp>
      <p:sp>
        <p:nvSpPr>
          <p:cNvPr id="114691" name="Content Placeholder 2"/>
          <p:cNvSpPr>
            <a:spLocks noGrp="1"/>
          </p:cNvSpPr>
          <p:nvPr>
            <p:ph idx="1"/>
          </p:nvPr>
        </p:nvSpPr>
        <p:spPr/>
        <p:txBody>
          <a:bodyPr/>
          <a:lstStyle/>
          <a:p>
            <a:r>
              <a:rPr lang="en-US" sz="2400" smtClean="0"/>
              <a:t>FIRE </a:t>
            </a:r>
            <a:r>
              <a:rPr lang="en-US" sz="1800" smtClean="0"/>
              <a:t>(cont.)</a:t>
            </a:r>
          </a:p>
          <a:p>
            <a:pPr lvl="1"/>
            <a:r>
              <a:rPr lang="en-US" sz="1400" b="1" i="1" smtClean="0"/>
              <a:t>Physical Assessment</a:t>
            </a:r>
            <a:r>
              <a:rPr lang="en-US" sz="1400" smtClean="0"/>
              <a:t> – $94,720 will fund the annual firefighter physical exams provided by the City through Concentra Medical Centers include a urinalysis, blood work including PSA for male firefighters, EKG, audiogram, vision screening, TB test, pulmonary function test, chest X-ray (2 views), body fat composition, and physician's physical examination. Mammograms for female firefighters are done through the annual CORPlan offering. Firefighters over the age of 40 receive either an annual stress test administered by the Heartplace or a heart/lung electron beam tomography (EBT) performed by ViaScan of Las Colinas. The test selection is based on physician's recommendation along with individual needs and choice. If the EBT is performed then the chest X-rays are redundant and not recommended. The EBT is much more detailed than a standard chest X-ray and involves additional radiation exposure.</a:t>
            </a:r>
          </a:p>
          <a:p>
            <a:pPr lvl="2"/>
            <a:r>
              <a:rPr lang="en-US" sz="1100" smtClean="0"/>
              <a:t>The standard physical costs $340.00 per person</a:t>
            </a:r>
          </a:p>
          <a:p>
            <a:pPr lvl="2"/>
            <a:r>
              <a:rPr lang="en-US" sz="1100" smtClean="0"/>
              <a:t>Heart/Lung Scan EBT is offered to firefighters over 40</a:t>
            </a:r>
          </a:p>
          <a:p>
            <a:pPr lvl="2"/>
            <a:r>
              <a:rPr lang="en-US" sz="1100" smtClean="0"/>
              <a:t>A standard physical with the EBT costs $573.00 and the chest x-ray is eliminated from the standard physical.</a:t>
            </a:r>
          </a:p>
          <a:p>
            <a:pPr lvl="2"/>
            <a:r>
              <a:rPr lang="en-US" sz="1100" smtClean="0"/>
              <a:t>Standard Physical with EKG and stress test is $515.00</a:t>
            </a:r>
          </a:p>
          <a:p>
            <a:pPr lvl="2"/>
            <a:endParaRPr lang="en-US" sz="1100" smtClean="0"/>
          </a:p>
        </p:txBody>
      </p:sp>
      <p:sp>
        <p:nvSpPr>
          <p:cNvPr id="114692" name="Slide Number Placeholder 3"/>
          <p:cNvSpPr>
            <a:spLocks noGrp="1"/>
          </p:cNvSpPr>
          <p:nvPr>
            <p:ph type="sldNum" sz="quarter" idx="12"/>
          </p:nvPr>
        </p:nvSpPr>
        <p:spPr>
          <a:noFill/>
        </p:spPr>
        <p:txBody>
          <a:bodyPr/>
          <a:lstStyle/>
          <a:p>
            <a:fld id="{8249B942-9240-49C8-B021-543DBF98FFA3}" type="slidenum">
              <a:rPr lang="en-US" smtClean="0"/>
              <a:pPr/>
              <a:t>91</a:t>
            </a:fld>
            <a:endParaRPr 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 y="304800"/>
            <a:ext cx="8686800" cy="1216025"/>
          </a:xfrm>
        </p:spPr>
        <p:txBody>
          <a:bodyPr/>
          <a:lstStyle/>
          <a:p>
            <a:pPr eaLnBrk="1" hangingPunct="1"/>
            <a:r>
              <a:rPr lang="en-US" sz="3600" b="1" smtClean="0"/>
              <a:t>Street Repair and Rehabilitation</a:t>
            </a:r>
          </a:p>
        </p:txBody>
      </p:sp>
      <p:sp>
        <p:nvSpPr>
          <p:cNvPr id="11268" name="Rectangle 3"/>
          <p:cNvSpPr>
            <a:spLocks noGrp="1" noChangeArrowheads="1"/>
          </p:cNvSpPr>
          <p:nvPr>
            <p:ph type="body" idx="1"/>
          </p:nvPr>
        </p:nvSpPr>
        <p:spPr>
          <a:xfrm>
            <a:off x="533400" y="1752600"/>
            <a:ext cx="8001000" cy="4267200"/>
          </a:xfrm>
        </p:spPr>
        <p:txBody>
          <a:bodyPr/>
          <a:lstStyle/>
          <a:p>
            <a:pPr>
              <a:defRPr/>
            </a:pPr>
            <a:r>
              <a:rPr lang="en-US" sz="2000" dirty="0" smtClean="0"/>
              <a:t>The Street Rehabilitation Program continues for the fifteenth year. This funding allows for the continued crack sealing, city wide concrete repair contract and “clean sweep” projects.</a:t>
            </a:r>
          </a:p>
          <a:p>
            <a:pPr lvl="1">
              <a:defRPr/>
            </a:pPr>
            <a:r>
              <a:rPr lang="en-US" sz="1800" dirty="0" smtClean="0">
                <a:ea typeface="+mn-ea"/>
                <a:cs typeface="+mn-cs"/>
              </a:rPr>
              <a:t>Funding of $1.4 million includes,</a:t>
            </a:r>
          </a:p>
          <a:p>
            <a:pPr lvl="2">
              <a:defRPr/>
            </a:pPr>
            <a:r>
              <a:rPr lang="en-US" sz="1600" dirty="0" smtClean="0">
                <a:ea typeface="+mn-ea"/>
                <a:cs typeface="+mn-cs"/>
              </a:rPr>
              <a:t>$976,000, or one penny of the tax rate.</a:t>
            </a:r>
            <a:endParaRPr lang="en-US" sz="1600" dirty="0">
              <a:ea typeface="+mn-ea"/>
              <a:cs typeface="+mn-cs"/>
            </a:endParaRPr>
          </a:p>
          <a:p>
            <a:pPr lvl="2">
              <a:defRPr/>
            </a:pPr>
            <a:r>
              <a:rPr lang="en-US" sz="1600" dirty="0" smtClean="0">
                <a:ea typeface="+mn-ea"/>
                <a:cs typeface="+mn-cs"/>
              </a:rPr>
              <a:t>$375,000 in operations funding</a:t>
            </a:r>
          </a:p>
          <a:p>
            <a:pPr lvl="2">
              <a:defRPr/>
            </a:pPr>
            <a:endParaRPr lang="en-US" sz="1600" dirty="0" smtClean="0">
              <a:ea typeface="+mn-ea"/>
              <a:cs typeface="+mn-cs"/>
            </a:endParaRPr>
          </a:p>
        </p:txBody>
      </p:sp>
      <p:graphicFrame>
        <p:nvGraphicFramePr>
          <p:cNvPr id="2" name="Table 1"/>
          <p:cNvGraphicFramePr>
            <a:graphicFrameLocks noGrp="1"/>
          </p:cNvGraphicFramePr>
          <p:nvPr/>
        </p:nvGraphicFramePr>
        <p:xfrm>
          <a:off x="2286000" y="4114800"/>
          <a:ext cx="5257800" cy="1992313"/>
        </p:xfrm>
        <a:graphic>
          <a:graphicData uri="http://schemas.openxmlformats.org/drawingml/2006/table">
            <a:tbl>
              <a:tblPr/>
              <a:tblGrid>
                <a:gridCol w="2877910"/>
                <a:gridCol w="883104"/>
                <a:gridCol w="748393"/>
                <a:gridCol w="748393"/>
              </a:tblGrid>
              <a:tr h="182939">
                <a:tc>
                  <a:txBody>
                    <a:bodyPr/>
                    <a:lstStyle/>
                    <a:p>
                      <a:pPr marL="0" marR="0">
                        <a:spcBef>
                          <a:spcPts val="0"/>
                        </a:spcBef>
                        <a:spcAft>
                          <a:spcPts val="0"/>
                        </a:spcAft>
                      </a:pP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effectLst/>
                          <a:latin typeface="Times New Roman"/>
                          <a:ea typeface="Times New Roman"/>
                        </a:rPr>
                        <a:t>Actual</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effectLst/>
                          <a:latin typeface="Times New Roman"/>
                          <a:ea typeface="Times New Roman"/>
                        </a:rPr>
                        <a:t>Estimated</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b="1" dirty="0">
                          <a:effectLst/>
                          <a:latin typeface="Times New Roman"/>
                          <a:ea typeface="Arial Unicode MS"/>
                        </a:rPr>
                        <a:t>Proposed</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704">
                <a:tc>
                  <a:txBody>
                    <a:bodyPr/>
                    <a:lstStyle/>
                    <a:p>
                      <a:pPr marL="0" marR="0">
                        <a:spcBef>
                          <a:spcPts val="0"/>
                        </a:spcBef>
                        <a:spcAft>
                          <a:spcPts val="0"/>
                        </a:spcAft>
                      </a:pPr>
                      <a:r>
                        <a:rPr lang="en-US" sz="1200" dirty="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2009-2010</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2009-2010</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Arial Unicode MS"/>
                        </a:rPr>
                        <a:t>2010-2011</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3704">
                <a:tc>
                  <a:txBody>
                    <a:bodyPr/>
                    <a:lstStyle/>
                    <a:p>
                      <a:pPr marL="0" marR="0">
                        <a:spcBef>
                          <a:spcPts val="0"/>
                        </a:spcBef>
                        <a:spcAft>
                          <a:spcPts val="0"/>
                        </a:spcAft>
                      </a:pPr>
                      <a:r>
                        <a:rPr lang="en-US" sz="1200" b="1" dirty="0">
                          <a:effectLst/>
                          <a:latin typeface="Times New Roman"/>
                          <a:ea typeface="Times New Roman"/>
                        </a:rPr>
                        <a:t>Street Rehabilitation Fund</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$991,361</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$969,678</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Times New Roman"/>
                        </a:rPr>
                        <a:t>$976,248</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04">
                <a:tc>
                  <a:txBody>
                    <a:bodyPr/>
                    <a:lstStyle/>
                    <a:p>
                      <a:pPr marL="0" marR="0">
                        <a:spcBef>
                          <a:spcPts val="0"/>
                        </a:spcBef>
                        <a:spcAft>
                          <a:spcPts val="0"/>
                        </a:spcAft>
                      </a:pPr>
                      <a:r>
                        <a:rPr lang="en-US" sz="1200" b="1" dirty="0">
                          <a:effectLst/>
                          <a:latin typeface="Times New Roman"/>
                          <a:ea typeface="Times New Roman"/>
                        </a:rPr>
                        <a:t>Operating Budget</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Arial Unicode MS"/>
                        </a:rPr>
                        <a:t> </a:t>
                      </a:r>
                      <a:endParaRPr lang="en-US" sz="1200" dirty="0">
                        <a:effectLst/>
                        <a:latin typeface="Times New Roman"/>
                        <a:ea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Arial Unicode MS"/>
                        </a:rPr>
                        <a:t> </a:t>
                      </a:r>
                      <a:endParaRPr lang="en-US" sz="1200">
                        <a:effectLst/>
                        <a:latin typeface="Times New Roman"/>
                        <a:ea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Arial Unicode MS"/>
                        </a:rPr>
                        <a:t> </a:t>
                      </a:r>
                      <a:endParaRPr lang="en-US" sz="1200">
                        <a:effectLst/>
                        <a:latin typeface="Times New Roman"/>
                        <a:ea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45">
                <a:tc>
                  <a:txBody>
                    <a:bodyPr/>
                    <a:lstStyle/>
                    <a:p>
                      <a:pPr marL="0" marR="0" indent="127000">
                        <a:spcBef>
                          <a:spcPts val="0"/>
                        </a:spcBef>
                        <a:spcAft>
                          <a:spcPts val="0"/>
                        </a:spcAft>
                      </a:pPr>
                      <a:r>
                        <a:rPr lang="en-US" sz="1200" dirty="0">
                          <a:effectLst/>
                          <a:latin typeface="Times New Roman"/>
                          <a:ea typeface="Times New Roman"/>
                        </a:rPr>
                        <a:t>Misc. Street &amp; Alley Concrete Repairs</a:t>
                      </a:r>
                    </a:p>
                  </a:txBody>
                  <a:tcPr marL="1524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Arial Unicode MS"/>
                        </a:rPr>
                        <a:t>$163,893</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Arial Unicode MS"/>
                        </a:rPr>
                        <a:t>$230,000</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Arial Unicode MS"/>
                        </a:rPr>
                        <a:t>$240,000</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04">
                <a:tc>
                  <a:txBody>
                    <a:bodyPr/>
                    <a:lstStyle/>
                    <a:p>
                      <a:pPr marL="0" marR="0" indent="127000">
                        <a:spcBef>
                          <a:spcPts val="0"/>
                        </a:spcBef>
                        <a:spcAft>
                          <a:spcPts val="0"/>
                        </a:spcAft>
                      </a:pPr>
                      <a:r>
                        <a:rPr lang="en-US" sz="1200" dirty="0">
                          <a:effectLst/>
                          <a:latin typeface="Times New Roman"/>
                          <a:ea typeface="Times New Roman"/>
                        </a:rPr>
                        <a:t>Misc. Asphalt Overlay Projects</a:t>
                      </a:r>
                    </a:p>
                  </a:txBody>
                  <a:tcPr marL="1524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Arial Unicode MS"/>
                        </a:rPr>
                        <a:t>$94,308</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Arial Unicode MS"/>
                        </a:rPr>
                        <a:t>$124,950</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Arial Unicode MS"/>
                        </a:rPr>
                        <a:t>$125,000</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04">
                <a:tc>
                  <a:txBody>
                    <a:bodyPr/>
                    <a:lstStyle/>
                    <a:p>
                      <a:pPr marL="0" marR="0" indent="127000">
                        <a:spcBef>
                          <a:spcPts val="0"/>
                        </a:spcBef>
                        <a:spcAft>
                          <a:spcPts val="0"/>
                        </a:spcAft>
                      </a:pPr>
                      <a:r>
                        <a:rPr lang="en-US" sz="1200">
                          <a:effectLst/>
                          <a:latin typeface="Times New Roman"/>
                          <a:ea typeface="Times New Roman"/>
                        </a:rPr>
                        <a:t>Screening Fence repairs</a:t>
                      </a:r>
                    </a:p>
                  </a:txBody>
                  <a:tcPr marL="1524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Arial Unicode MS"/>
                        </a:rPr>
                        <a:t>$9,060</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Arial Unicode MS"/>
                        </a:rPr>
                        <a:t>$20,185</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Arial Unicode MS"/>
                        </a:rPr>
                        <a:t>$10,461</a:t>
                      </a:r>
                      <a:endParaRPr lang="en-US" sz="120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04">
                <a:tc>
                  <a:txBody>
                    <a:bodyPr/>
                    <a:lstStyle/>
                    <a:p>
                      <a:pPr marL="0" marR="0" algn="r">
                        <a:spcBef>
                          <a:spcPts val="0"/>
                        </a:spcBef>
                        <a:spcAft>
                          <a:spcPts val="0"/>
                        </a:spcAft>
                      </a:pPr>
                      <a:r>
                        <a:rPr lang="en-US" sz="1200" b="1" dirty="0">
                          <a:effectLst/>
                          <a:latin typeface="Times New Roman"/>
                          <a:ea typeface="Times New Roman"/>
                        </a:rPr>
                        <a:t>Subtotal Operating Budget</a:t>
                      </a:r>
                      <a:endParaRPr lang="en-US" sz="1200" dirty="0">
                        <a:effectLst/>
                        <a:latin typeface="Times New Roman"/>
                        <a:ea typeface="Times New Roman"/>
                      </a:endParaRPr>
                    </a:p>
                  </a:txBody>
                  <a:tcPr marL="60960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Arial Unicode MS"/>
                        </a:rPr>
                        <a:t>$267,261</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Arial Unicode MS"/>
                        </a:rPr>
                        <a:t>$375,135</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Arial Unicode MS"/>
                        </a:rPr>
                        <a:t>$375,461</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04">
                <a:tc>
                  <a:txBody>
                    <a:bodyPr/>
                    <a:lstStyle/>
                    <a:p>
                      <a:pPr marL="0" marR="0" algn="r">
                        <a:spcBef>
                          <a:spcPts val="0"/>
                        </a:spcBef>
                        <a:spcAft>
                          <a:spcPts val="0"/>
                        </a:spcAft>
                      </a:pPr>
                      <a:r>
                        <a:rPr lang="en-US" sz="1200" b="1" dirty="0">
                          <a:effectLst/>
                          <a:latin typeface="Times New Roman"/>
                          <a:ea typeface="Times New Roman"/>
                        </a:rPr>
                        <a:t>Total Street Rehab and Operating</a:t>
                      </a:r>
                      <a:endParaRPr lang="en-US" sz="1200" dirty="0">
                        <a:effectLst/>
                        <a:latin typeface="Times New Roman"/>
                        <a:ea typeface="Times New Roman"/>
                      </a:endParaRPr>
                    </a:p>
                  </a:txBody>
                  <a:tcPr marL="1524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Arial Unicode MS"/>
                        </a:rPr>
                        <a:t>$1,258,622</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Arial Unicode MS"/>
                        </a:rPr>
                        <a:t>$1,344,813</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Arial Unicode MS"/>
                        </a:rPr>
                        <a:t>$1,351,709</a:t>
                      </a:r>
                      <a:endParaRPr lang="en-US" sz="12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5770" name="Rectangle 8"/>
          <p:cNvSpPr>
            <a:spLocks noGrp="1" noChangeArrowheads="1"/>
          </p:cNvSpPr>
          <p:nvPr>
            <p:ph type="sldNum" sz="quarter" idx="12"/>
          </p:nvPr>
        </p:nvSpPr>
        <p:spPr>
          <a:noFill/>
        </p:spPr>
        <p:txBody>
          <a:bodyPr/>
          <a:lstStyle/>
          <a:p>
            <a:fld id="{D02B947C-9423-481F-8C5E-3A5E839D435C}" type="slidenum">
              <a:rPr lang="en-US" smtClean="0"/>
              <a:pPr/>
              <a:t>92</a:t>
            </a:fld>
            <a:endParaRPr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3600" b="1" smtClean="0"/>
              <a:t>Traffic Safety Fund</a:t>
            </a:r>
          </a:p>
        </p:txBody>
      </p:sp>
      <p:sp>
        <p:nvSpPr>
          <p:cNvPr id="116739" name="Rectangle 3"/>
          <p:cNvSpPr>
            <a:spLocks noGrp="1" noChangeArrowheads="1"/>
          </p:cNvSpPr>
          <p:nvPr>
            <p:ph type="body" idx="1"/>
          </p:nvPr>
        </p:nvSpPr>
        <p:spPr>
          <a:xfrm>
            <a:off x="533400" y="1752600"/>
            <a:ext cx="8001000" cy="4267200"/>
          </a:xfrm>
        </p:spPr>
        <p:txBody>
          <a:bodyPr/>
          <a:lstStyle/>
          <a:p>
            <a:r>
              <a:rPr lang="en-US" sz="1800" smtClean="0"/>
              <a:t>Established in March 2006 when Richardson began the operation of red light cameras.</a:t>
            </a:r>
          </a:p>
          <a:p>
            <a:r>
              <a:rPr lang="en-US" sz="1800" smtClean="0"/>
              <a:t>City code and state law requires the creation of the Traffic Safety Fund and specifies revenues generated from red light cameras can only be used for the costs of operating the enforcement system, public traffic or pedestrian safety programs, traffic enforcement, and intersection improvements.</a:t>
            </a:r>
          </a:p>
          <a:p>
            <a:r>
              <a:rPr lang="en-US" sz="1800" smtClean="0"/>
              <a:t>Senate Bill 1119 requires the City to return to the State 50% of revenue generated from the cameras after the cost of operating the camera system is subtracted.  </a:t>
            </a:r>
          </a:p>
          <a:p>
            <a:r>
              <a:rPr lang="en-US" sz="1800" smtClean="0"/>
              <a:t>For FY 2010-2011, the Traffic Safety Fund is able to absorb $545,000 of expenses from the Police and Traffic Departments that would otherwise have to be funded in the General Fund.</a:t>
            </a:r>
            <a:endParaRPr lang="en-US" sz="1600" smtClean="0"/>
          </a:p>
        </p:txBody>
      </p:sp>
      <p:sp>
        <p:nvSpPr>
          <p:cNvPr id="116740" name="Rectangle 8"/>
          <p:cNvSpPr>
            <a:spLocks noGrp="1" noChangeArrowheads="1"/>
          </p:cNvSpPr>
          <p:nvPr>
            <p:ph type="sldNum" sz="quarter" idx="12"/>
          </p:nvPr>
        </p:nvSpPr>
        <p:spPr>
          <a:noFill/>
        </p:spPr>
        <p:txBody>
          <a:bodyPr/>
          <a:lstStyle/>
          <a:p>
            <a:fld id="{8D0283D4-2678-4D42-91E9-41439D58C7EE}" type="slidenum">
              <a:rPr lang="en-US" smtClean="0"/>
              <a:pPr/>
              <a:t>93</a:t>
            </a:fld>
            <a:endParaRPr 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3600" b="1" smtClean="0"/>
              <a:t>Traffic Safety Fund</a:t>
            </a:r>
          </a:p>
        </p:txBody>
      </p:sp>
      <p:sp>
        <p:nvSpPr>
          <p:cNvPr id="117763" name="Rectangle 3"/>
          <p:cNvSpPr>
            <a:spLocks noGrp="1" noChangeArrowheads="1"/>
          </p:cNvSpPr>
          <p:nvPr>
            <p:ph type="body" idx="1"/>
          </p:nvPr>
        </p:nvSpPr>
        <p:spPr>
          <a:xfrm>
            <a:off x="533400" y="1752600"/>
            <a:ext cx="8001000" cy="4267200"/>
          </a:xfrm>
        </p:spPr>
        <p:txBody>
          <a:bodyPr/>
          <a:lstStyle/>
          <a:p>
            <a:r>
              <a:rPr lang="en-US" sz="1600" smtClean="0"/>
              <a:t>These items include signs, markings, signal and video camera maintenance, as well as overtime and supplies for traffic safety emergency issues for the Police Department. </a:t>
            </a:r>
          </a:p>
          <a:p>
            <a:endParaRPr lang="en-US" sz="1600" smtClean="0"/>
          </a:p>
          <a:p>
            <a:endParaRPr lang="en-US" sz="1600" smtClean="0"/>
          </a:p>
          <a:p>
            <a:endParaRPr lang="en-US" sz="1600" smtClean="0"/>
          </a:p>
          <a:p>
            <a:endParaRPr lang="en-US" sz="1600" smtClean="0"/>
          </a:p>
          <a:p>
            <a:endParaRPr lang="en-US" sz="1600" smtClean="0"/>
          </a:p>
          <a:p>
            <a:endParaRPr lang="en-US" sz="1600" smtClean="0"/>
          </a:p>
          <a:p>
            <a:endParaRPr lang="en-US" sz="1600" smtClean="0"/>
          </a:p>
          <a:p>
            <a:endParaRPr lang="en-US" sz="1600" smtClean="0"/>
          </a:p>
          <a:p>
            <a:endParaRPr lang="en-US" sz="1600" smtClean="0"/>
          </a:p>
          <a:p>
            <a:endParaRPr lang="en-US" sz="1600" smtClean="0"/>
          </a:p>
          <a:p>
            <a:r>
              <a:rPr lang="en-US" sz="1600" smtClean="0"/>
              <a:t>All expenditures from this fund are in compliance with allowable uses according to state law.  </a:t>
            </a:r>
            <a:endParaRPr lang="en-US" sz="1400" smtClean="0"/>
          </a:p>
        </p:txBody>
      </p:sp>
      <p:graphicFrame>
        <p:nvGraphicFramePr>
          <p:cNvPr id="2" name="Table 1"/>
          <p:cNvGraphicFramePr>
            <a:graphicFrameLocks noGrp="1"/>
          </p:cNvGraphicFramePr>
          <p:nvPr/>
        </p:nvGraphicFramePr>
        <p:xfrm>
          <a:off x="1143000" y="2667000"/>
          <a:ext cx="6781800" cy="2773363"/>
        </p:xfrm>
        <a:graphic>
          <a:graphicData uri="http://schemas.openxmlformats.org/drawingml/2006/table">
            <a:tbl>
              <a:tblPr firstRow="1" firstCol="1" lastRow="1" lastCol="1" bandRow="1" bandCol="1"/>
              <a:tblGrid>
                <a:gridCol w="3212431"/>
                <a:gridCol w="1606216"/>
                <a:gridCol w="1963153"/>
              </a:tblGrid>
              <a:tr h="213336">
                <a:tc>
                  <a:txBody>
                    <a:bodyPr/>
                    <a:lstStyle/>
                    <a:p>
                      <a:pPr marL="0" marR="0">
                        <a:spcBef>
                          <a:spcPts val="0"/>
                        </a:spcBef>
                        <a:spcAft>
                          <a:spcPts val="0"/>
                        </a:spcAft>
                      </a:pPr>
                      <a:r>
                        <a:rPr lang="en-US" sz="1400" dirty="0">
                          <a:effectLst/>
                          <a:latin typeface="Times New Roman"/>
                          <a:ea typeface="Times New Roman"/>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Times New Roman"/>
                          <a:ea typeface="Times New Roman"/>
                        </a:rPr>
                        <a:t>Operations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effectLst/>
                          <a:latin typeface="Times New Roman"/>
                          <a:ea typeface="Times New Roman"/>
                        </a:rPr>
                        <a:t>Traffic Safety Fund</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dirty="0">
                          <a:effectLst/>
                          <a:latin typeface="Times New Roman"/>
                          <a:ea typeface="Times New Roman"/>
                        </a:rPr>
                        <a:t>Traffic Signs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$37,500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$37,500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dirty="0">
                          <a:effectLst/>
                          <a:latin typeface="Times New Roman"/>
                          <a:ea typeface="Times New Roman"/>
                        </a:rPr>
                        <a:t>System Design and Traffic Counts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5,000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30,000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dirty="0">
                          <a:effectLst/>
                          <a:latin typeface="Times New Roman"/>
                          <a:ea typeface="Times New Roman"/>
                        </a:rPr>
                        <a:t>Signal System and Lights Main.</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60,000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60,000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Street Light Maintenance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10,000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50,000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Video Cameras/Maintenance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10,000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20,000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Barricades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10,000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7,500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Police Traffic Enforcement Supplies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8,160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Police Traffic Overtime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78,828</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Markings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25,000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225,000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Crash Incident Software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19,000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a:effectLst/>
                          <a:latin typeface="Times New Roman"/>
                          <a:ea typeface="Times New Roman"/>
                        </a:rPr>
                        <a:t>Professional Training</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Times New Roman"/>
                          <a:ea typeface="Times New Roman"/>
                        </a:rPr>
                        <a:t>4,500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Times New Roman"/>
                          <a:ea typeface="Times New Roman"/>
                        </a:rPr>
                        <a:t>8,800</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36">
                <a:tc>
                  <a:txBody>
                    <a:bodyPr/>
                    <a:lstStyle/>
                    <a:p>
                      <a:pPr marL="0" marR="0">
                        <a:spcBef>
                          <a:spcPts val="0"/>
                        </a:spcBef>
                        <a:spcAft>
                          <a:spcPts val="0"/>
                        </a:spcAft>
                      </a:pPr>
                      <a:r>
                        <a:rPr lang="en-US" sz="1400" b="1">
                          <a:effectLst/>
                          <a:latin typeface="Times New Roman"/>
                          <a:ea typeface="Times New Roman"/>
                        </a:rPr>
                        <a:t>Total</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a:effectLst/>
                          <a:latin typeface="Times New Roman"/>
                          <a:ea typeface="Times New Roman"/>
                        </a:rPr>
                        <a:t>$162,000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Times New Roman"/>
                          <a:ea typeface="Times New Roman"/>
                        </a:rPr>
                        <a:t>$544,788</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7822" name="Rectangle 8"/>
          <p:cNvSpPr>
            <a:spLocks noGrp="1" noChangeArrowheads="1"/>
          </p:cNvSpPr>
          <p:nvPr>
            <p:ph type="sldNum" sz="quarter" idx="12"/>
          </p:nvPr>
        </p:nvSpPr>
        <p:spPr>
          <a:noFill/>
        </p:spPr>
        <p:txBody>
          <a:bodyPr/>
          <a:lstStyle/>
          <a:p>
            <a:fld id="{2575BD3B-8460-4919-B5AD-83F28337D2EB}" type="slidenum">
              <a:rPr lang="en-US" smtClean="0"/>
              <a:pPr/>
              <a:t>94</a:t>
            </a:fld>
            <a:endParaRPr lang="en-US"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b="1" smtClean="0"/>
              <a:t>Capital Equipment Purchase</a:t>
            </a:r>
          </a:p>
        </p:txBody>
      </p:sp>
      <p:sp>
        <p:nvSpPr>
          <p:cNvPr id="118787" name="Content Placeholder 2"/>
          <p:cNvSpPr>
            <a:spLocks noGrp="1"/>
          </p:cNvSpPr>
          <p:nvPr>
            <p:ph idx="1"/>
          </p:nvPr>
        </p:nvSpPr>
        <p:spPr/>
        <p:txBody>
          <a:bodyPr/>
          <a:lstStyle/>
          <a:p>
            <a:r>
              <a:rPr lang="en-US" sz="1800" smtClean="0"/>
              <a:t>In addition to the expenditures proposed in the base operating budget for the General Fund, $2.9 Million of 4 year and $750,000 of 8 year public property Certificates of Obligation (CO's) are proposed to fund major General Fund infrastructure maintenance, technology improvement, public safety and miscellaneous equipment purchases and replacement initiatives for 2011-2012.</a:t>
            </a:r>
          </a:p>
        </p:txBody>
      </p:sp>
      <p:sp>
        <p:nvSpPr>
          <p:cNvPr id="118788" name="Slide Number Placeholder 3"/>
          <p:cNvSpPr>
            <a:spLocks noGrp="1"/>
          </p:cNvSpPr>
          <p:nvPr>
            <p:ph type="sldNum" sz="quarter" idx="12"/>
          </p:nvPr>
        </p:nvSpPr>
        <p:spPr>
          <a:noFill/>
        </p:spPr>
        <p:txBody>
          <a:bodyPr/>
          <a:lstStyle/>
          <a:p>
            <a:fld id="{E570183F-0676-4CB0-9929-8D1FCFA4F363}" type="slidenum">
              <a:rPr lang="en-US" smtClean="0"/>
              <a:pPr/>
              <a:t>95</a:t>
            </a:fld>
            <a:endParaRPr lang="en-US" smtClean="0"/>
          </a:p>
        </p:txBody>
      </p:sp>
      <p:graphicFrame>
        <p:nvGraphicFramePr>
          <p:cNvPr id="5" name="Table 4"/>
          <p:cNvGraphicFramePr>
            <a:graphicFrameLocks noGrp="1"/>
          </p:cNvGraphicFramePr>
          <p:nvPr/>
        </p:nvGraphicFramePr>
        <p:xfrm>
          <a:off x="1219200" y="3886200"/>
          <a:ext cx="7239000" cy="1431925"/>
        </p:xfrm>
        <a:graphic>
          <a:graphicData uri="http://schemas.openxmlformats.org/drawingml/2006/table">
            <a:tbl>
              <a:tblPr/>
              <a:tblGrid>
                <a:gridCol w="1066799"/>
                <a:gridCol w="762000"/>
                <a:gridCol w="5410201"/>
              </a:tblGrid>
              <a:tr h="304665">
                <a:tc gridSpan="3">
                  <a:txBody>
                    <a:bodyPr/>
                    <a:lstStyle/>
                    <a:p>
                      <a:pPr marL="0" marR="0" indent="0" algn="ctr">
                        <a:spcBef>
                          <a:spcPts val="0"/>
                        </a:spcBef>
                        <a:spcAft>
                          <a:spcPts val="0"/>
                        </a:spcAft>
                      </a:pPr>
                      <a:r>
                        <a:rPr lang="en-US" sz="1400" b="1" dirty="0">
                          <a:effectLst/>
                          <a:latin typeface="Times New Roman"/>
                          <a:ea typeface="Times New Roman"/>
                        </a:rPr>
                        <a:t>Proposed Short-term CO's - Series 2012</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4665">
                <a:tc>
                  <a:txBody>
                    <a:bodyPr/>
                    <a:lstStyle/>
                    <a:p>
                      <a:pPr marL="0" marR="0" indent="0" algn="just">
                        <a:spcBef>
                          <a:spcPts val="0"/>
                        </a:spcBef>
                        <a:spcAft>
                          <a:spcPts val="0"/>
                        </a:spcAft>
                      </a:pPr>
                      <a:r>
                        <a:rPr lang="en-US" sz="1400" b="1" dirty="0">
                          <a:effectLst/>
                          <a:latin typeface="Times New Roman"/>
                          <a:ea typeface="Times New Roman"/>
                        </a:rPr>
                        <a:t>Amount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1400" b="1">
                          <a:effectLst/>
                          <a:latin typeface="Times New Roman"/>
                          <a:ea typeface="Times New Roman"/>
                        </a:rPr>
                        <a:t>Length</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b="1" dirty="0">
                          <a:effectLst/>
                          <a:latin typeface="Times New Roman"/>
                          <a:ea typeface="Times New Roman"/>
                        </a:rPr>
                        <a:t>Initiatives Funded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930">
                <a:tc>
                  <a:txBody>
                    <a:bodyPr/>
                    <a:lstStyle/>
                    <a:p>
                      <a:pPr marL="0" marR="0" indent="0" algn="r">
                        <a:spcBef>
                          <a:spcPts val="0"/>
                        </a:spcBef>
                        <a:spcAft>
                          <a:spcPts val="0"/>
                        </a:spcAft>
                      </a:pPr>
                      <a:r>
                        <a:rPr lang="en-US" sz="1400" dirty="0">
                          <a:effectLst/>
                          <a:latin typeface="Times New Roman"/>
                          <a:ea typeface="Times New Roman"/>
                        </a:rPr>
                        <a:t>$2,900,000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400">
                          <a:effectLst/>
                          <a:latin typeface="Times New Roman"/>
                          <a:ea typeface="Times New Roman"/>
                        </a:rPr>
                        <a:t>4-year</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effectLst/>
                          <a:latin typeface="Times New Roman"/>
                          <a:ea typeface="Times New Roman"/>
                        </a:rPr>
                        <a:t>Infrastructure maintenance, technology improvement, and miscellaneous equipment purchases and replacement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65">
                <a:tc>
                  <a:txBody>
                    <a:bodyPr/>
                    <a:lstStyle/>
                    <a:p>
                      <a:pPr marL="0" marR="0" indent="0" algn="r">
                        <a:spcBef>
                          <a:spcPts val="0"/>
                        </a:spcBef>
                        <a:spcAft>
                          <a:spcPts val="0"/>
                        </a:spcAft>
                      </a:pPr>
                      <a:r>
                        <a:rPr lang="en-US" sz="1400" dirty="0">
                          <a:solidFill>
                            <a:srgbClr val="000000"/>
                          </a:solidFill>
                          <a:effectLst/>
                          <a:latin typeface="Times New Roman"/>
                          <a:ea typeface="Times New Roman"/>
                        </a:rPr>
                        <a:t>$750,000</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pPr>
                      <a:r>
                        <a:rPr lang="en-US" sz="1400" dirty="0">
                          <a:solidFill>
                            <a:srgbClr val="000000"/>
                          </a:solidFill>
                          <a:effectLst/>
                          <a:latin typeface="Times New Roman"/>
                          <a:ea typeface="Times New Roman"/>
                        </a:rPr>
                        <a:t>8-year</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1400" dirty="0">
                          <a:solidFill>
                            <a:srgbClr val="000000"/>
                          </a:solidFill>
                          <a:effectLst/>
                          <a:latin typeface="Times New Roman"/>
                          <a:ea typeface="Times New Roman"/>
                        </a:rPr>
                        <a:t>Ambulance and </a:t>
                      </a:r>
                      <a:r>
                        <a:rPr lang="en-US" sz="1400" dirty="0" err="1">
                          <a:solidFill>
                            <a:srgbClr val="000000"/>
                          </a:solidFill>
                          <a:effectLst/>
                          <a:latin typeface="Times New Roman"/>
                          <a:ea typeface="Times New Roman"/>
                        </a:rPr>
                        <a:t>CAFS</a:t>
                      </a:r>
                      <a:r>
                        <a:rPr lang="en-US" sz="1400" dirty="0">
                          <a:solidFill>
                            <a:srgbClr val="000000"/>
                          </a:solidFill>
                          <a:effectLst/>
                          <a:latin typeface="Times New Roman"/>
                          <a:ea typeface="Times New Roman"/>
                        </a:rPr>
                        <a:t> Pumper Replacement</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b="1" smtClean="0"/>
              <a:t>Line Items Over $25,000 Change</a:t>
            </a:r>
          </a:p>
        </p:txBody>
      </p:sp>
      <p:graphicFrame>
        <p:nvGraphicFramePr>
          <p:cNvPr id="5" name="Content Placeholder 4"/>
          <p:cNvGraphicFramePr>
            <a:graphicFrameLocks noGrp="1"/>
          </p:cNvGraphicFramePr>
          <p:nvPr>
            <p:ph idx="1"/>
          </p:nvPr>
        </p:nvGraphicFramePr>
        <p:xfrm>
          <a:off x="1905000" y="1752600"/>
          <a:ext cx="4191000" cy="3821113"/>
        </p:xfrm>
        <a:graphic>
          <a:graphicData uri="http://schemas.openxmlformats.org/drawingml/2006/table">
            <a:tbl>
              <a:tblPr/>
              <a:tblGrid>
                <a:gridCol w="815126"/>
                <a:gridCol w="1333387"/>
                <a:gridCol w="558162"/>
                <a:gridCol w="1426414"/>
                <a:gridCol w="57911"/>
              </a:tblGrid>
              <a:tr h="736181">
                <a:tc gridSpan="5">
                  <a:txBody>
                    <a:bodyPr/>
                    <a:lstStyle/>
                    <a:p>
                      <a:pPr marL="0" marR="0" algn="ctr">
                        <a:lnSpc>
                          <a:spcPct val="115000"/>
                        </a:lnSpc>
                        <a:spcBef>
                          <a:spcPts val="0"/>
                        </a:spcBef>
                        <a:spcAft>
                          <a:spcPts val="0"/>
                        </a:spcAft>
                      </a:pPr>
                      <a:r>
                        <a:rPr lang="en-US" sz="800" b="1" dirty="0">
                          <a:effectLst/>
                          <a:latin typeface="Times New Roman"/>
                          <a:ea typeface="Calibri"/>
                          <a:cs typeface="Times New Roman"/>
                        </a:rPr>
                        <a:t/>
                      </a:r>
                      <a:br>
                        <a:rPr lang="en-US" sz="800" b="1" dirty="0">
                          <a:effectLst/>
                          <a:latin typeface="Times New Roman"/>
                          <a:ea typeface="Calibri"/>
                          <a:cs typeface="Times New Roman"/>
                        </a:rPr>
                      </a:br>
                      <a:r>
                        <a:rPr lang="en-US" sz="1000" b="1" dirty="0">
                          <a:effectLst/>
                          <a:latin typeface="Times New Roman"/>
                          <a:ea typeface="Calibri"/>
                          <a:cs typeface="Times New Roman"/>
                        </a:rPr>
                        <a:t>GENERAL FUND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Times New Roman"/>
                          <a:ea typeface="Calibri"/>
                          <a:cs typeface="Times New Roman"/>
                        </a:rPr>
                        <a:t>- </a:t>
                      </a:r>
                      <a:r>
                        <a:rPr lang="en-US" sz="800" dirty="0">
                          <a:effectLst/>
                          <a:latin typeface="Times New Roman"/>
                          <a:ea typeface="Calibri"/>
                          <a:cs typeface="Times New Roman"/>
                        </a:rPr>
                        <a:t>Operations Line Item Expenditures Excluding Transfers</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dirty="0">
                          <a:effectLst/>
                          <a:latin typeface="Times New Roman"/>
                          <a:ea typeface="Calibri"/>
                          <a:cs typeface="Times New Roman"/>
                        </a:rPr>
                        <a:t>(Variances in Excess of $25,000)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800" dirty="0">
                          <a:effectLst/>
                          <a:latin typeface="Times New Roman"/>
                          <a:ea typeface="Calibri"/>
                          <a:cs typeface="Times New Roman"/>
                        </a:rPr>
                        <a:t>2010-2011 Estimated – 2011-2012 Proposed</a:t>
                      </a:r>
                      <a:endParaRPr lang="en-US" sz="800" dirty="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224">
                <a:tc gridSpan="2">
                  <a:txBody>
                    <a:bodyPr/>
                    <a:lstStyle/>
                    <a:p>
                      <a:pPr marL="0" marR="0">
                        <a:lnSpc>
                          <a:spcPct val="115000"/>
                        </a:lnSpc>
                        <a:spcBef>
                          <a:spcPts val="0"/>
                        </a:spcBef>
                        <a:spcAft>
                          <a:spcPts val="0"/>
                        </a:spcAft>
                      </a:pPr>
                      <a:r>
                        <a:rPr lang="en-US" sz="800" b="1" dirty="0">
                          <a:effectLst/>
                          <a:latin typeface="Times New Roman"/>
                          <a:ea typeface="Calibri"/>
                          <a:cs typeface="Times New Roman"/>
                        </a:rPr>
                        <a:t>General Fund Line Item Expenditure Increase</a:t>
                      </a:r>
                      <a:endParaRPr lang="en-US" sz="800" dirty="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800" b="1">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$2,631,276</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24">
                <a:tc>
                  <a:txBody>
                    <a:bodyPr/>
                    <a:lstStyle/>
                    <a:p>
                      <a:pPr marL="0" marR="0">
                        <a:lnSpc>
                          <a:spcPct val="115000"/>
                        </a:lnSpc>
                        <a:spcBef>
                          <a:spcPts val="0"/>
                        </a:spcBef>
                        <a:spcAft>
                          <a:spcPts val="0"/>
                        </a:spcAft>
                      </a:pPr>
                      <a:r>
                        <a:rPr lang="en-US" sz="800" b="1">
                          <a:effectLst/>
                          <a:latin typeface="Times New Roman"/>
                          <a:ea typeface="Calibri"/>
                          <a:cs typeface="Times New Roman"/>
                        </a:rPr>
                        <a:t>1102-2999</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Times New Roman"/>
                          <a:ea typeface="Calibri"/>
                          <a:cs typeface="Times New Roman"/>
                        </a:rPr>
                        <a:t>Personal Services</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effectLst/>
                          <a:latin typeface="Times New Roman"/>
                          <a:ea typeface="Calibri"/>
                          <a:cs typeface="Times New Roman"/>
                        </a:rPr>
                        <a:t>$2,096,366</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1101- Supervision</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Times New Roman"/>
                          <a:ea typeface="Calibri"/>
                          <a:cs typeface="Times New Roman"/>
                        </a:rPr>
                        <a:t>$300,766</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1102 – Clerical</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Times New Roman"/>
                          <a:ea typeface="Calibri"/>
                          <a:cs typeface="Times New Roman"/>
                        </a:rPr>
                        <a:t>$154,707</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1103 - Operations Hourly</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Times New Roman"/>
                          <a:ea typeface="Calibri"/>
                          <a:cs typeface="Times New Roman"/>
                        </a:rPr>
                        <a:t>$992,363</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1201 – Part-Time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$136,420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1202 – Part-Time Seasonal</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($62,105)</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2101 --Insurance – Personnel</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$1,506,956</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2103 – Insurance - Retirees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$109,312</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2201 – FICA</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$197,583</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2202 - Medicare</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$42,567</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2301 – TMRS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($1,301,544)</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dirty="0">
                          <a:solidFill>
                            <a:srgbClr val="000000"/>
                          </a:solidFill>
                          <a:effectLst/>
                          <a:latin typeface="Times New Roman"/>
                          <a:ea typeface="Calibri"/>
                          <a:cs typeface="Times New Roman"/>
                        </a:rPr>
                        <a:t>2401 – Tuition Reimbursement</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($75,000)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2921 – Training</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$98,562</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0224">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3201-3499</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Professional Services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$419,344</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3312 – Legal – City Attorney</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($78,000)</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0449">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3399 – Contractual Services – Others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$420,902</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3402 - Consultant</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$48,000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140224">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3498 – Attorney Collection Fee</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($30,996)</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280449">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3499 – Other Professional Services</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$45,277</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19920" name="Slide Number Placeholder 3"/>
          <p:cNvSpPr>
            <a:spLocks noGrp="1"/>
          </p:cNvSpPr>
          <p:nvPr>
            <p:ph type="sldNum" sz="quarter" idx="12"/>
          </p:nvPr>
        </p:nvSpPr>
        <p:spPr>
          <a:noFill/>
        </p:spPr>
        <p:txBody>
          <a:bodyPr/>
          <a:lstStyle/>
          <a:p>
            <a:fld id="{5B33E842-354B-4476-8355-1357AF08A750}" type="slidenum">
              <a:rPr lang="en-US" smtClean="0"/>
              <a:pPr/>
              <a:t>96</a:t>
            </a:fld>
            <a:endParaRPr lang="en-US"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0" y="1752600"/>
          <a:ext cx="4191000" cy="4486656"/>
        </p:xfrm>
        <a:graphic>
          <a:graphicData uri="http://schemas.openxmlformats.org/drawingml/2006/table">
            <a:tbl>
              <a:tblPr/>
              <a:tblGrid>
                <a:gridCol w="815126"/>
                <a:gridCol w="1333387"/>
                <a:gridCol w="558162"/>
                <a:gridCol w="1426414"/>
                <a:gridCol w="57911"/>
              </a:tblGrid>
              <a:tr h="95133">
                <a:tc>
                  <a:txBody>
                    <a:bodyPr/>
                    <a:lstStyle/>
                    <a:p>
                      <a:pPr marL="0" marR="0">
                        <a:lnSpc>
                          <a:spcPct val="115000"/>
                        </a:lnSpc>
                        <a:spcBef>
                          <a:spcPts val="0"/>
                        </a:spcBef>
                        <a:spcAft>
                          <a:spcPts val="0"/>
                        </a:spcAft>
                      </a:pPr>
                      <a:r>
                        <a:rPr lang="en-US" sz="800" b="1" dirty="0">
                          <a:solidFill>
                            <a:srgbClr val="000000"/>
                          </a:solidFill>
                          <a:effectLst/>
                          <a:latin typeface="Times New Roman"/>
                          <a:ea typeface="Calibri"/>
                          <a:cs typeface="Times New Roman"/>
                        </a:rPr>
                        <a:t>4101-4599</a:t>
                      </a:r>
                      <a:endParaRPr lang="en-US" sz="800" dirty="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Maintenance</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$87,600</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dirty="0">
                          <a:solidFill>
                            <a:srgbClr val="000000"/>
                          </a:solidFill>
                          <a:effectLst/>
                          <a:latin typeface="Times New Roman"/>
                          <a:ea typeface="Calibri"/>
                          <a:cs typeface="Times New Roman"/>
                        </a:rPr>
                        <a:t>4303 - Radio</a:t>
                      </a:r>
                      <a:endParaRPr lang="en-US" sz="800" dirty="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$91,976</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dirty="0">
                          <a:solidFill>
                            <a:srgbClr val="000000"/>
                          </a:solidFill>
                          <a:effectLst/>
                          <a:latin typeface="Times New Roman"/>
                          <a:ea typeface="Calibri"/>
                          <a:cs typeface="Times New Roman"/>
                        </a:rPr>
                        <a:t>4323 – Computer Software</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$75,750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dirty="0">
                          <a:solidFill>
                            <a:srgbClr val="000000"/>
                          </a:solidFill>
                          <a:effectLst/>
                          <a:latin typeface="Times New Roman"/>
                          <a:ea typeface="Calibri"/>
                          <a:cs typeface="Times New Roman"/>
                        </a:rPr>
                        <a:t>4324 – Computer Hardware</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$30,802</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4333 – Markings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($25,000)</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95133">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4426 – Computer Equipment Rental</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($148,191)</a:t>
                      </a:r>
                      <a:endParaRPr lang="en-US" sz="800" dirty="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5133">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5201-5999</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Contracts</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$31,602</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33">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5211 – Equipment and Vehicle Premiums</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$30,205</a:t>
                      </a:r>
                      <a:endParaRPr lang="en-US" sz="800" dirty="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5299 – Other Premiums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$28,774</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95133">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5321 – 911 Emergency Service Charge</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$33,000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5901 – Judgments and Damages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($170,000)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5911 – Election Expenses$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($42,125)</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effectLst/>
                          <a:latin typeface="Times New Roman"/>
                          <a:ea typeface="Calibri"/>
                          <a:cs typeface="Times New Roman"/>
                        </a:rPr>
                        <a:t>5981 – Wildflower Festival</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Times New Roman"/>
                          <a:ea typeface="Calibri"/>
                          <a:cs typeface="Times New Roman"/>
                        </a:rPr>
                        <a:t>($25,000)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effectLst/>
                          <a:highlight>
                            <a:srgbClr val="FFFF00"/>
                          </a:highligh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5987 – Eco. Devo. Agreements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$33,350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5995 – Bank Charges</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($57,500)</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5133">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6101-6562</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Supplies</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$133,079</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6104 – Older Adult - Trips</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$51,400</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6111 - Uniforms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$36,528</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6171 – Botanical</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$55,000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6181 - Postage</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($33,907)</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6197 – EMS Supplies</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$37,543</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6198 – Other General Operating</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$25,769</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6211 - Light and Power</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$61,863</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6501 – Outside Repair</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($26,000)</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6531 – Fuel</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$31,087</a:t>
                      </a:r>
                      <a:endParaRPr lang="en-US" sz="80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a:noFill/>
                    </a:lnR>
                    <a:lnT>
                      <a:noFill/>
                    </a:lnT>
                    <a:lnB>
                      <a:noFill/>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a:noFill/>
                    </a:lnB>
                  </a:tcPr>
                </a:tc>
              </a:tr>
              <a:tr h="95133">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6999 - Prior Year Encumbrances</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Times New Roman"/>
                          <a:ea typeface="Calibri"/>
                          <a:cs typeface="Times New Roman"/>
                        </a:rPr>
                        <a:t>($213,590)</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5133">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7102-7499</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solidFill>
                            <a:srgbClr val="000000"/>
                          </a:solidFill>
                          <a:effectLst/>
                          <a:latin typeface="Times New Roman"/>
                          <a:ea typeface="Calibri"/>
                          <a:cs typeface="Times New Roman"/>
                        </a:rPr>
                        <a:t>Capital</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a:solidFill>
                            <a:srgbClr val="000000"/>
                          </a:solidFill>
                          <a:effectLst/>
                          <a:latin typeface="Times New Roman"/>
                          <a:ea typeface="Calibri"/>
                          <a:cs typeface="Times New Roman"/>
                        </a:rPr>
                        <a:t>($136,715)</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7">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imes New Roman"/>
                          <a:ea typeface="Calibri"/>
                          <a:cs typeface="Times New Roman"/>
                        </a:rPr>
                        <a:t>7452 – Computer Software</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Times New Roman"/>
                          <a:ea typeface="Calibri"/>
                          <a:cs typeface="Times New Roman"/>
                        </a:rPr>
                        <a:t>($109,168)</a:t>
                      </a:r>
                      <a:endParaRPr lang="en-US" sz="800" dirty="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solidFill>
                            <a:srgbClr val="000000"/>
                          </a:solidFill>
                          <a:effectLst/>
                          <a:latin typeface="Times New Roman"/>
                          <a:ea typeface="Calibri"/>
                          <a:cs typeface="Times New Roman"/>
                        </a:rPr>
                        <a:t> </a:t>
                      </a:r>
                      <a:endParaRPr lang="en-US" sz="800">
                        <a:effectLst/>
                        <a:latin typeface="Calibri"/>
                        <a:ea typeface="Calibri"/>
                        <a:cs typeface="Times New Roman"/>
                      </a:endParaRPr>
                    </a:p>
                  </a:txBody>
                  <a:tcPr marL="7060" marR="70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b="1" dirty="0">
                          <a:solidFill>
                            <a:srgbClr val="000000"/>
                          </a:solidFill>
                          <a:effectLst/>
                          <a:latin typeface="Times New Roman"/>
                          <a:ea typeface="Calibri"/>
                          <a:cs typeface="Times New Roman"/>
                        </a:rPr>
                        <a:t> </a:t>
                      </a:r>
                      <a:endParaRPr lang="en-US" sz="800" dirty="0">
                        <a:effectLst/>
                        <a:latin typeface="Calibri"/>
                        <a:ea typeface="Calibri"/>
                        <a:cs typeface="Times New Roman"/>
                      </a:endParaRPr>
                    </a:p>
                  </a:txBody>
                  <a:tcPr marL="7060" marR="70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0835" name="Slide Number Placeholder 3"/>
          <p:cNvSpPr>
            <a:spLocks noGrp="1"/>
          </p:cNvSpPr>
          <p:nvPr>
            <p:ph type="sldNum" sz="quarter" idx="12"/>
          </p:nvPr>
        </p:nvSpPr>
        <p:spPr>
          <a:noFill/>
        </p:spPr>
        <p:txBody>
          <a:bodyPr/>
          <a:lstStyle/>
          <a:p>
            <a:fld id="{EC58451A-2AEC-41AB-889D-DAE27D196E71}" type="slidenum">
              <a:rPr lang="en-US" smtClean="0"/>
              <a:pPr/>
              <a:t>97</a:t>
            </a:fld>
            <a:endParaRPr lang="en-US" smtClean="0"/>
          </a:p>
        </p:txBody>
      </p:sp>
      <p:sp>
        <p:nvSpPr>
          <p:cNvPr id="120836" name="Title 1"/>
          <p:cNvSpPr>
            <a:spLocks noGrp="1"/>
          </p:cNvSpPr>
          <p:nvPr>
            <p:ph type="title"/>
          </p:nvPr>
        </p:nvSpPr>
        <p:spPr/>
        <p:txBody>
          <a:bodyPr/>
          <a:lstStyle/>
          <a:p>
            <a:r>
              <a:rPr lang="en-US" b="1" smtClean="0"/>
              <a:t>Line Items Over $25,000 Change</a:t>
            </a:r>
          </a:p>
        </p:txBody>
      </p:sp>
      <p:sp>
        <p:nvSpPr>
          <p:cNvPr id="120837" name="AutoShape 7"/>
          <p:cNvSpPr>
            <a:spLocks noChangeArrowheads="1"/>
          </p:cNvSpPr>
          <p:nvPr/>
        </p:nvSpPr>
        <p:spPr bwMode="auto">
          <a:xfrm>
            <a:off x="685800" y="15240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0033CC"/>
          </a:solidFill>
          <a:ln w="9525">
            <a:solidFill>
              <a:srgbClr val="0033CC"/>
            </a:solidFill>
            <a:round/>
            <a:headEnd/>
            <a:tailEnd/>
          </a:ln>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b="1" smtClean="0"/>
              <a:t>City Of Richardson, Texas</a:t>
            </a:r>
            <a:endParaRPr lang="en-US" smtClean="0"/>
          </a:p>
        </p:txBody>
      </p:sp>
      <p:sp>
        <p:nvSpPr>
          <p:cNvPr id="121859" name="Content Placeholder 2"/>
          <p:cNvSpPr>
            <a:spLocks noGrp="1"/>
          </p:cNvSpPr>
          <p:nvPr>
            <p:ph idx="1"/>
          </p:nvPr>
        </p:nvSpPr>
        <p:spPr>
          <a:xfrm>
            <a:off x="609600" y="2819400"/>
            <a:ext cx="8001000" cy="1752600"/>
          </a:xfrm>
        </p:spPr>
        <p:txBody>
          <a:bodyPr/>
          <a:lstStyle/>
          <a:p>
            <a:pPr algn="ctr">
              <a:buFont typeface="Wingdings" pitchFamily="2" charset="2"/>
              <a:buNone/>
            </a:pPr>
            <a:r>
              <a:rPr lang="en-US" sz="4800" b="1" smtClean="0"/>
              <a:t>Capital Improvement Plan</a:t>
            </a:r>
          </a:p>
          <a:p>
            <a:pPr>
              <a:buFont typeface="Wingdings" pitchFamily="2" charset="2"/>
              <a:buNone/>
            </a:pPr>
            <a:endParaRPr lang="en-US" smtClean="0"/>
          </a:p>
        </p:txBody>
      </p:sp>
      <p:sp>
        <p:nvSpPr>
          <p:cNvPr id="121860" name="Slide Number Placeholder 3"/>
          <p:cNvSpPr>
            <a:spLocks noGrp="1"/>
          </p:cNvSpPr>
          <p:nvPr>
            <p:ph type="sldNum" sz="quarter" idx="12"/>
          </p:nvPr>
        </p:nvSpPr>
        <p:spPr>
          <a:noFill/>
        </p:spPr>
        <p:txBody>
          <a:bodyPr/>
          <a:lstStyle/>
          <a:p>
            <a:fld id="{12E2E544-4B7E-405A-A598-EE262381F043}" type="slidenum">
              <a:rPr lang="en-US" smtClean="0"/>
              <a:pPr/>
              <a:t>98</a:t>
            </a:fld>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z="4000" b="1" smtClean="0"/>
              <a:t>FY 2010-2011 </a:t>
            </a:r>
            <a:br>
              <a:rPr lang="en-US" sz="4000" b="1" smtClean="0"/>
            </a:br>
            <a:r>
              <a:rPr lang="en-US" sz="4000" b="1" smtClean="0"/>
              <a:t>Capital Improvement Plan</a:t>
            </a:r>
            <a:endParaRPr lang="en-US" smtClean="0"/>
          </a:p>
        </p:txBody>
      </p:sp>
      <p:sp>
        <p:nvSpPr>
          <p:cNvPr id="122883" name="Content Placeholder 2"/>
          <p:cNvSpPr>
            <a:spLocks noGrp="1"/>
          </p:cNvSpPr>
          <p:nvPr>
            <p:ph idx="1"/>
          </p:nvPr>
        </p:nvSpPr>
        <p:spPr>
          <a:xfrm>
            <a:off x="566738" y="1752600"/>
            <a:ext cx="8001000" cy="2209800"/>
          </a:xfrm>
        </p:spPr>
        <p:txBody>
          <a:bodyPr/>
          <a:lstStyle/>
          <a:p>
            <a:pPr algn="ctr">
              <a:lnSpc>
                <a:spcPct val="90000"/>
              </a:lnSpc>
              <a:spcBef>
                <a:spcPts val="300"/>
              </a:spcBef>
              <a:spcAft>
                <a:spcPts val="300"/>
              </a:spcAft>
              <a:buFont typeface="Wingdings" pitchFamily="2" charset="2"/>
              <a:buNone/>
            </a:pPr>
            <a:r>
              <a:rPr lang="en-US" sz="2000" b="1" smtClean="0">
                <a:latin typeface="Times New Roman" pitchFamily="18" charset="0"/>
              </a:rPr>
              <a:t>Series 2012: 2011-12 Debt Issuance Program </a:t>
            </a:r>
            <a:r>
              <a:rPr lang="en-US" sz="2000" b="1" u="sng" smtClean="0">
                <a:latin typeface="Times New Roman" pitchFamily="18" charset="0"/>
              </a:rPr>
              <a:t>Proposed</a:t>
            </a:r>
            <a:r>
              <a:rPr lang="en-US" sz="2000" b="1" smtClean="0">
                <a:latin typeface="Times New Roman" pitchFamily="18" charset="0"/>
              </a:rPr>
              <a:t> – All Funds</a:t>
            </a:r>
          </a:p>
          <a:p>
            <a:pPr>
              <a:lnSpc>
                <a:spcPct val="90000"/>
              </a:lnSpc>
              <a:spcBef>
                <a:spcPts val="300"/>
              </a:spcBef>
              <a:spcAft>
                <a:spcPts val="300"/>
              </a:spcAft>
            </a:pPr>
            <a:r>
              <a:rPr lang="en-US" sz="1600" b="1" smtClean="0">
                <a:latin typeface="Times New Roman" pitchFamily="18" charset="0"/>
              </a:rPr>
              <a:t>Amount	Bond Type	Purpose		Debt Service</a:t>
            </a:r>
            <a:r>
              <a:rPr lang="en-US" sz="2000" b="1" smtClean="0">
                <a:latin typeface="Times New Roman" pitchFamily="18" charset="0"/>
              </a:rPr>
              <a:t>	</a:t>
            </a:r>
          </a:p>
          <a:p>
            <a:pPr>
              <a:lnSpc>
                <a:spcPct val="90000"/>
              </a:lnSpc>
              <a:spcBef>
                <a:spcPts val="300"/>
              </a:spcBef>
              <a:spcAft>
                <a:spcPts val="300"/>
              </a:spcAft>
            </a:pPr>
            <a:r>
              <a:rPr lang="en-US" sz="1600" smtClean="0">
                <a:latin typeface="Times New Roman" pitchFamily="18" charset="0"/>
              </a:rPr>
              <a:t>$2.900 million	C.O.	Capital Equipment		4 yr. General Debt Service</a:t>
            </a:r>
          </a:p>
          <a:p>
            <a:pPr>
              <a:lnSpc>
                <a:spcPct val="90000"/>
              </a:lnSpc>
              <a:spcBef>
                <a:spcPts val="300"/>
              </a:spcBef>
              <a:spcAft>
                <a:spcPts val="300"/>
              </a:spcAft>
            </a:pPr>
            <a:r>
              <a:rPr lang="en-US" sz="1600" smtClean="0">
                <a:latin typeface="Times New Roman" pitchFamily="18" charset="0"/>
              </a:rPr>
              <a:t>$0.750 million	C.O.	Fire Equipment		8 yr. General Debt Service</a:t>
            </a:r>
          </a:p>
          <a:p>
            <a:pPr>
              <a:lnSpc>
                <a:spcPct val="90000"/>
              </a:lnSpc>
              <a:spcBef>
                <a:spcPts val="300"/>
              </a:spcBef>
              <a:spcAft>
                <a:spcPts val="300"/>
              </a:spcAft>
            </a:pPr>
            <a:r>
              <a:rPr lang="en-US" sz="1600" smtClean="0">
                <a:latin typeface="Times New Roman" pitchFamily="18" charset="0"/>
              </a:rPr>
              <a:t>$0.995 million	C.O.	Capital Equipment		8 yr. Solid Waste Debt Ser.</a:t>
            </a:r>
          </a:p>
          <a:p>
            <a:pPr>
              <a:lnSpc>
                <a:spcPct val="90000"/>
              </a:lnSpc>
              <a:spcBef>
                <a:spcPts val="300"/>
              </a:spcBef>
              <a:spcAft>
                <a:spcPts val="300"/>
              </a:spcAft>
            </a:pPr>
            <a:r>
              <a:rPr lang="en-US" sz="1600" smtClean="0">
                <a:latin typeface="Times New Roman" pitchFamily="18" charset="0"/>
              </a:rPr>
              <a:t>$3.000 million	C.O.	Water and Sewer C.I.P.	Utility Fund Debt Service</a:t>
            </a:r>
          </a:p>
          <a:p>
            <a:pPr>
              <a:lnSpc>
                <a:spcPct val="90000"/>
              </a:lnSpc>
              <a:spcBef>
                <a:spcPts val="300"/>
              </a:spcBef>
              <a:spcAft>
                <a:spcPts val="300"/>
              </a:spcAft>
            </a:pPr>
            <a:r>
              <a:rPr lang="en-US" sz="1600" b="1" smtClean="0">
                <a:latin typeface="Times New Roman" pitchFamily="18" charset="0"/>
              </a:rPr>
              <a:t>$7.645 million	Total</a:t>
            </a:r>
            <a:r>
              <a:rPr lang="en-US" sz="1600" smtClean="0">
                <a:latin typeface="Times New Roman" pitchFamily="18" charset="0"/>
              </a:rPr>
              <a:t>.</a:t>
            </a:r>
          </a:p>
          <a:p>
            <a:pPr>
              <a:lnSpc>
                <a:spcPct val="90000"/>
              </a:lnSpc>
              <a:spcBef>
                <a:spcPts val="300"/>
              </a:spcBef>
              <a:spcAft>
                <a:spcPts val="300"/>
              </a:spcAft>
            </a:pPr>
            <a:endParaRPr lang="en-US" sz="1600" smtClean="0">
              <a:latin typeface="Times New Roman" pitchFamily="18" charset="0"/>
            </a:endParaRPr>
          </a:p>
          <a:p>
            <a:pPr algn="ctr">
              <a:lnSpc>
                <a:spcPct val="90000"/>
              </a:lnSpc>
              <a:spcBef>
                <a:spcPts val="300"/>
              </a:spcBef>
              <a:spcAft>
                <a:spcPts val="300"/>
              </a:spcAft>
              <a:buFont typeface="Wingdings" pitchFamily="2" charset="2"/>
              <a:buNone/>
            </a:pPr>
            <a:endParaRPr lang="en-US" sz="1600" smtClean="0"/>
          </a:p>
          <a:p>
            <a:pPr algn="ctr">
              <a:buFont typeface="Wingdings" pitchFamily="2" charset="2"/>
              <a:buNone/>
            </a:pPr>
            <a:endParaRPr lang="en-US" sz="2000" smtClean="0"/>
          </a:p>
        </p:txBody>
      </p:sp>
      <p:sp>
        <p:nvSpPr>
          <p:cNvPr id="122884" name="Slide Number Placeholder 3"/>
          <p:cNvSpPr>
            <a:spLocks noGrp="1"/>
          </p:cNvSpPr>
          <p:nvPr>
            <p:ph type="sldNum" sz="quarter" idx="12"/>
          </p:nvPr>
        </p:nvSpPr>
        <p:spPr>
          <a:noFill/>
        </p:spPr>
        <p:txBody>
          <a:bodyPr/>
          <a:lstStyle/>
          <a:p>
            <a:fld id="{434E9204-AF58-4C99-ABEE-4FAE9F1DFCF2}" type="slidenum">
              <a:rPr lang="en-US" smtClean="0"/>
              <a:pPr/>
              <a:t>99</a:t>
            </a:fld>
            <a:endParaRPr lang="en-US" smtClean="0"/>
          </a:p>
        </p:txBody>
      </p:sp>
      <p:graphicFrame>
        <p:nvGraphicFramePr>
          <p:cNvPr id="6" name="Table 5"/>
          <p:cNvGraphicFramePr>
            <a:graphicFrameLocks noGrp="1"/>
          </p:cNvGraphicFramePr>
          <p:nvPr/>
        </p:nvGraphicFramePr>
        <p:xfrm>
          <a:off x="2438400" y="4343400"/>
          <a:ext cx="4876800" cy="1778000"/>
        </p:xfrm>
        <a:graphic>
          <a:graphicData uri="http://schemas.openxmlformats.org/drawingml/2006/table">
            <a:tbl>
              <a:tblPr/>
              <a:tblGrid>
                <a:gridCol w="1210992"/>
                <a:gridCol w="1107446"/>
                <a:gridCol w="1287925"/>
                <a:gridCol w="1270437"/>
              </a:tblGrid>
              <a:tr h="522940">
                <a:tc>
                  <a:txBody>
                    <a:bodyPr/>
                    <a:lstStyle/>
                    <a:p>
                      <a:pPr marL="0" marR="0" algn="ctr">
                        <a:spcBef>
                          <a:spcPts val="0"/>
                        </a:spcBef>
                        <a:spcAft>
                          <a:spcPts val="0"/>
                        </a:spcAft>
                      </a:pPr>
                      <a:r>
                        <a:rPr lang="en-US" sz="1600" b="1" dirty="0">
                          <a:latin typeface="Times New Roman"/>
                          <a:ea typeface="Times New Roman"/>
                          <a:cs typeface="Times New Roman"/>
                        </a:rPr>
                        <a:t>Year</a:t>
                      </a:r>
                      <a:endParaRPr lang="en-US" sz="1600" dirty="0">
                        <a:latin typeface="Century Gothic"/>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b="1" dirty="0">
                          <a:latin typeface="Calibri"/>
                          <a:ea typeface="Times New Roman"/>
                          <a:cs typeface="Times New Roman"/>
                        </a:rPr>
                        <a:t>Debt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b="1" dirty="0">
                          <a:latin typeface="Times New Roman"/>
                          <a:ea typeface="Times New Roman"/>
                          <a:cs typeface="Times New Roman"/>
                        </a:rPr>
                        <a:t>Operations Rate</a:t>
                      </a:r>
                      <a:endParaRPr lang="en-US" sz="1600" dirty="0">
                        <a:latin typeface="Century Gothic"/>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600" b="1" dirty="0">
                          <a:latin typeface="Times New Roman"/>
                          <a:ea typeface="Times New Roman"/>
                          <a:cs typeface="Times New Roman"/>
                        </a:rPr>
                        <a:t>TOTAL</a:t>
                      </a:r>
                      <a:endParaRPr lang="en-US" sz="1600" dirty="0">
                        <a:latin typeface="Century Gothic"/>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313765">
                <a:tc>
                  <a:txBody>
                    <a:bodyPr/>
                    <a:lstStyle/>
                    <a:p>
                      <a:pPr marL="0" marR="0" algn="r">
                        <a:spcBef>
                          <a:spcPts val="0"/>
                        </a:spcBef>
                        <a:spcAft>
                          <a:spcPts val="0"/>
                        </a:spcAft>
                      </a:pPr>
                      <a:r>
                        <a:rPr lang="en-US" sz="1600" b="1" dirty="0">
                          <a:latin typeface="Times New Roman"/>
                          <a:ea typeface="Times New Roman"/>
                          <a:cs typeface="Times New Roman"/>
                        </a:rPr>
                        <a:t>2008-09</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0" dirty="0">
                          <a:latin typeface="Times New Roman"/>
                          <a:ea typeface="Times New Roman"/>
                          <a:cs typeface="Times New Roman"/>
                        </a:rPr>
                        <a:t>$0.21235</a:t>
                      </a:r>
                      <a:endParaRPr lang="en-US" sz="1600" i="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$0.36281</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$0.57516</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r">
                        <a:spcBef>
                          <a:spcPts val="0"/>
                        </a:spcBef>
                        <a:spcAft>
                          <a:spcPts val="0"/>
                        </a:spcAft>
                      </a:pPr>
                      <a:r>
                        <a:rPr lang="en-US" sz="1600" b="1" dirty="0">
                          <a:latin typeface="Times New Roman"/>
                          <a:ea typeface="Times New Roman"/>
                          <a:cs typeface="Times New Roman"/>
                        </a:rPr>
                        <a:t>2009-10</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0" dirty="0">
                          <a:latin typeface="Times New Roman"/>
                          <a:ea typeface="Times New Roman"/>
                          <a:cs typeface="Times New Roman"/>
                        </a:rPr>
                        <a:t>$0.21235</a:t>
                      </a:r>
                      <a:endParaRPr lang="en-US" sz="1600" i="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$0.36281</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$0.57516</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r">
                        <a:spcBef>
                          <a:spcPts val="0"/>
                        </a:spcBef>
                        <a:spcAft>
                          <a:spcPts val="0"/>
                        </a:spcAft>
                      </a:pPr>
                      <a:r>
                        <a:rPr lang="en-US" sz="1600" b="1" dirty="0">
                          <a:latin typeface="Times New Roman"/>
                          <a:ea typeface="Times New Roman"/>
                          <a:cs typeface="Times New Roman"/>
                        </a:rPr>
                        <a:t>2010-11</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0" dirty="0" smtClean="0">
                          <a:latin typeface="Times New Roman"/>
                          <a:ea typeface="Times New Roman"/>
                          <a:cs typeface="Times New Roman"/>
                        </a:rPr>
                        <a:t>$</a:t>
                      </a:r>
                      <a:r>
                        <a:rPr lang="en-US" sz="1600" i="0" dirty="0">
                          <a:latin typeface="Times New Roman"/>
                          <a:ea typeface="Times New Roman"/>
                          <a:cs typeface="Times New Roman"/>
                        </a:rPr>
                        <a:t>0.27235</a:t>
                      </a:r>
                      <a:endParaRPr lang="en-US" sz="1600" i="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$0.36281</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$0.63516</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65">
                <a:tc>
                  <a:txBody>
                    <a:bodyPr/>
                    <a:lstStyle/>
                    <a:p>
                      <a:pPr marL="0" marR="0" algn="r">
                        <a:spcBef>
                          <a:spcPts val="0"/>
                        </a:spcBef>
                        <a:spcAft>
                          <a:spcPts val="0"/>
                        </a:spcAft>
                      </a:pPr>
                      <a:r>
                        <a:rPr lang="en-US" sz="1600" b="1" dirty="0" smtClean="0">
                          <a:latin typeface="Times New Roman"/>
                          <a:ea typeface="Times New Roman"/>
                          <a:cs typeface="Times New Roman"/>
                        </a:rPr>
                        <a:t>2011-12</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0" dirty="0" smtClean="0">
                          <a:latin typeface="Times New Roman"/>
                          <a:ea typeface="Times New Roman"/>
                          <a:cs typeface="Times New Roman"/>
                        </a:rPr>
                        <a:t>$</a:t>
                      </a:r>
                      <a:r>
                        <a:rPr lang="en-US" sz="1600" i="0" dirty="0">
                          <a:latin typeface="Times New Roman"/>
                          <a:ea typeface="Times New Roman"/>
                          <a:cs typeface="Times New Roman"/>
                        </a:rPr>
                        <a:t>0.27235</a:t>
                      </a:r>
                      <a:endParaRPr lang="en-US" sz="1600" i="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$0.36281</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latin typeface="Times New Roman"/>
                          <a:ea typeface="Times New Roman"/>
                          <a:cs typeface="Times New Roman"/>
                        </a:rPr>
                        <a:t>$0.63516</a:t>
                      </a:r>
                      <a:endParaRPr lang="en-US" sz="1600" dirty="0">
                        <a:latin typeface="Century Gothic"/>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Profile</Template>
  <TotalTime>8216</TotalTime>
  <Words>14075</Words>
  <Application>Microsoft Office PowerPoint</Application>
  <PresentationFormat>On-screen Show (4:3)</PresentationFormat>
  <Paragraphs>4307</Paragraphs>
  <Slides>149</Slides>
  <Notes>0</Notes>
  <HiddenSlides>0</HiddenSlides>
  <MMClips>0</MMClips>
  <ScaleCrop>false</ScaleCrop>
  <HeadingPairs>
    <vt:vector size="8" baseType="variant">
      <vt:variant>
        <vt:lpstr>Fonts Used</vt:lpstr>
      </vt:variant>
      <vt:variant>
        <vt:i4>9</vt:i4>
      </vt:variant>
      <vt:variant>
        <vt:lpstr>Theme</vt:lpstr>
      </vt:variant>
      <vt:variant>
        <vt:i4>13</vt:i4>
      </vt:variant>
      <vt:variant>
        <vt:lpstr>Embedded OLE Servers</vt:lpstr>
      </vt:variant>
      <vt:variant>
        <vt:i4>2</vt:i4>
      </vt:variant>
      <vt:variant>
        <vt:lpstr>Slide Titles</vt:lpstr>
      </vt:variant>
      <vt:variant>
        <vt:i4>149</vt:i4>
      </vt:variant>
    </vt:vector>
  </HeadingPairs>
  <TitlesOfParts>
    <vt:vector size="173" baseType="lpstr">
      <vt:lpstr>Verdana</vt:lpstr>
      <vt:lpstr>Arial</vt:lpstr>
      <vt:lpstr>Wingdings</vt:lpstr>
      <vt:lpstr>Times New Roman</vt:lpstr>
      <vt:lpstr>Calibri</vt:lpstr>
      <vt:lpstr>Arial Unicode MS</vt:lpstr>
      <vt:lpstr>+mj-lt</vt:lpstr>
      <vt:lpstr>Vrinda</vt:lpstr>
      <vt:lpstr>Century Gothic</vt:lpstr>
      <vt:lpstr>Profile</vt:lpstr>
      <vt:lpstr>2_Profile</vt:lpstr>
      <vt:lpstr>3_Profile</vt:lpstr>
      <vt:lpstr>4_Profile</vt:lpstr>
      <vt:lpstr>5_Profile</vt:lpstr>
      <vt:lpstr>6_Profile</vt:lpstr>
      <vt:lpstr>1_Profile</vt:lpstr>
      <vt:lpstr>7_Profile</vt:lpstr>
      <vt:lpstr>8_Profile</vt:lpstr>
      <vt:lpstr>9_Profile</vt:lpstr>
      <vt:lpstr>10_Profile</vt:lpstr>
      <vt:lpstr>11_Profile</vt:lpstr>
      <vt:lpstr>12_Profile</vt:lpstr>
      <vt:lpstr>Microsoft Excel Chart</vt:lpstr>
      <vt:lpstr>Microsoft Excel 97-2003 Worksheet</vt:lpstr>
      <vt:lpstr>City of Richardson, Texas 2011-2012 Proposed Budget  Keeping the Focus </vt:lpstr>
      <vt:lpstr>Keeping the Focus</vt:lpstr>
      <vt:lpstr>A Focus on….</vt:lpstr>
      <vt:lpstr>Keeping the Focus</vt:lpstr>
      <vt:lpstr>Keeping the Focus</vt:lpstr>
      <vt:lpstr>Slide 6</vt:lpstr>
      <vt:lpstr>Slide 7</vt:lpstr>
      <vt:lpstr>Slide 8</vt:lpstr>
      <vt:lpstr>Budget Development Objectives</vt:lpstr>
      <vt:lpstr>Budget Development Objectives</vt:lpstr>
      <vt:lpstr>Budget Development Objectives</vt:lpstr>
      <vt:lpstr>Budget Development Objectives</vt:lpstr>
      <vt:lpstr>Slide 13</vt:lpstr>
      <vt:lpstr>Key Budget Elements for FY2011-2012: Property Tax</vt:lpstr>
      <vt:lpstr>Key Budget Elements for FY 2011-2012: Sales Tax</vt:lpstr>
      <vt:lpstr>Key Budget Elements for FY 2011-2012: Rates &amp; Fees</vt:lpstr>
      <vt:lpstr>Key Budget Elements for FY 2011-2012: Rates &amp; Fees (more)</vt:lpstr>
      <vt:lpstr>Key Budget Elements for FY 2011-2012: Rates &amp; Fees (more)</vt:lpstr>
      <vt:lpstr>Key Budget Elements for FY 2011-2012: Rates &amp; Fees (more)</vt:lpstr>
      <vt:lpstr>Key Budget Elements for FY 2011-2012: New Neighborhood Enhancement</vt:lpstr>
      <vt:lpstr>Key Budget Elements for FY 2011-2012: Staffing &amp; Compensation</vt:lpstr>
      <vt:lpstr>Slide 22</vt:lpstr>
      <vt:lpstr>Key Budget Elements for FY 2011-2012: Staffing &amp; Compensation</vt:lpstr>
      <vt:lpstr>Slide 24</vt:lpstr>
      <vt:lpstr>Slide 25</vt:lpstr>
      <vt:lpstr>Slide 26</vt:lpstr>
      <vt:lpstr>Key Budget Elements for FY 2011-2012: Debt &amp; Capital Program</vt:lpstr>
      <vt:lpstr>Summary</vt:lpstr>
      <vt:lpstr>City of Richardson, Texas</vt:lpstr>
      <vt:lpstr>FY 2011-2012 Combined Budget</vt:lpstr>
      <vt:lpstr>FY 2011-2012 Combined Budget</vt:lpstr>
      <vt:lpstr>FY 2011-2012 Combined Budget</vt:lpstr>
      <vt:lpstr>FY 2011-2012 Combined Budget</vt:lpstr>
      <vt:lpstr>FY 2011-2012 Combined Budget</vt:lpstr>
      <vt:lpstr>FY 2011-2012 Combined Budget</vt:lpstr>
      <vt:lpstr>City of Richardson, Texas</vt:lpstr>
      <vt:lpstr>FY 2011-2012 General Fund</vt:lpstr>
      <vt:lpstr>FY 2011-2012 General Fund Expenditures</vt:lpstr>
      <vt:lpstr>FY 2011-2012 General Fund Revenue Overview</vt:lpstr>
      <vt:lpstr>Slide 40</vt:lpstr>
      <vt:lpstr>2011 Certified Tax Roll Comparison</vt:lpstr>
      <vt:lpstr>Tax Parcel Reappraisals</vt:lpstr>
      <vt:lpstr>Property Tax Revenue</vt:lpstr>
      <vt:lpstr>Assessed Valuation</vt:lpstr>
      <vt:lpstr>Tax Rate Calculations</vt:lpstr>
      <vt:lpstr>Tax Rates in Other Jurisdictions</vt:lpstr>
      <vt:lpstr>FY 2011-2012 Assessed Valuation</vt:lpstr>
      <vt:lpstr>FY 2011-2012 Assessed Valuation</vt:lpstr>
      <vt:lpstr>FY 2011-2012 Assessed Valuation</vt:lpstr>
      <vt:lpstr>Market Value Increase</vt:lpstr>
      <vt:lpstr>Tax Roll Increase</vt:lpstr>
      <vt:lpstr>Tax Roll Comparison</vt:lpstr>
      <vt:lpstr>Percent of Total Value</vt:lpstr>
      <vt:lpstr>Top Ten Taxpayers</vt:lpstr>
      <vt:lpstr>Change In Residential Valuations</vt:lpstr>
      <vt:lpstr>Change In Residential Valuations</vt:lpstr>
      <vt:lpstr>Tax Impact on a $100,000 Home</vt:lpstr>
      <vt:lpstr>Average Senior Home Value</vt:lpstr>
      <vt:lpstr>Current Tax Rate Metroplex Comparison</vt:lpstr>
      <vt:lpstr>Senior Exemption</vt:lpstr>
      <vt:lpstr>Slide 61</vt:lpstr>
      <vt:lpstr>Franchise Fees</vt:lpstr>
      <vt:lpstr>Sales and Other Business Taxes</vt:lpstr>
      <vt:lpstr>Sales and Other Business Taxes (cont.)</vt:lpstr>
      <vt:lpstr>License and Permits</vt:lpstr>
      <vt:lpstr>License and Permit Fee Increases</vt:lpstr>
      <vt:lpstr>Fines and Forfeits</vt:lpstr>
      <vt:lpstr>Revenue from Money and Property</vt:lpstr>
      <vt:lpstr>Recreation and Leisure</vt:lpstr>
      <vt:lpstr>Other Revenue</vt:lpstr>
      <vt:lpstr>Other Revenue (cont.)</vt:lpstr>
      <vt:lpstr>General and Administrative</vt:lpstr>
      <vt:lpstr>General and Administrative (cont.)</vt:lpstr>
      <vt:lpstr>General and Administrative (cont.)</vt:lpstr>
      <vt:lpstr>General Fund Revenues (Variances of $50,000 or greater – 2010-2011 Estimated to 2011-2012 Budgeted)</vt:lpstr>
      <vt:lpstr>FY 2011-2012 General Fund Expenditures</vt:lpstr>
      <vt:lpstr>FY 2011-2012 General Fund Expenditures</vt:lpstr>
      <vt:lpstr>FY 2011-2012 General Fund Expenditures</vt:lpstr>
      <vt:lpstr>FY 2011-2012 General Fund Expenditures</vt:lpstr>
      <vt:lpstr>FY 2011-2012 General Fund Expenditures</vt:lpstr>
      <vt:lpstr>FY 2011-2012 General Fund Expenditures</vt:lpstr>
      <vt:lpstr>FY 2011-2012 General Fund Expenditures</vt:lpstr>
      <vt:lpstr>FY 2011-2012 General Fund Expenditures (cont.)</vt:lpstr>
      <vt:lpstr>PARD</vt:lpstr>
      <vt:lpstr>PARD (cont.)</vt:lpstr>
      <vt:lpstr>PARD (cont.)</vt:lpstr>
      <vt:lpstr>PARD (cont.)</vt:lpstr>
      <vt:lpstr>PARD (cont.)</vt:lpstr>
      <vt:lpstr>Public Safety Enhancements</vt:lpstr>
      <vt:lpstr>Public Safety Enhancements</vt:lpstr>
      <vt:lpstr>Public Safety Enhancements</vt:lpstr>
      <vt:lpstr>Street Repair and Rehabilitation</vt:lpstr>
      <vt:lpstr>Traffic Safety Fund</vt:lpstr>
      <vt:lpstr>Traffic Safety Fund</vt:lpstr>
      <vt:lpstr>Capital Equipment Purchase</vt:lpstr>
      <vt:lpstr>Line Items Over $25,000 Change</vt:lpstr>
      <vt:lpstr>Line Items Over $25,000 Change</vt:lpstr>
      <vt:lpstr>City Of Richardson, Texas</vt:lpstr>
      <vt:lpstr>FY 2010-2011  Capital Improvement Plan</vt:lpstr>
      <vt:lpstr>City of Richardson, Texas</vt:lpstr>
      <vt:lpstr>FY 2011-2012 Water and Sewer Fund</vt:lpstr>
      <vt:lpstr>FY 2011-2012 Water and Sewer Fund Expenditures</vt:lpstr>
      <vt:lpstr>FY 2011-2012 Water and Sewer Fund Revenues</vt:lpstr>
      <vt:lpstr>FY 2011-2012 Water and Sewer Fund Revenues</vt:lpstr>
      <vt:lpstr>FY 2011-2012 Water and Sewer Fund Expenditures</vt:lpstr>
      <vt:lpstr>FY 2011-2012 Water and Sewer Fund Expenditures</vt:lpstr>
      <vt:lpstr>FY 2011-2012 Water and Sewer Fund</vt:lpstr>
      <vt:lpstr>FY 2011-2012 Water and Sewer Fund</vt:lpstr>
      <vt:lpstr>Water and Sewer Rates</vt:lpstr>
      <vt:lpstr>Capital Equipment</vt:lpstr>
      <vt:lpstr>Infrastructure Maintenance – CO Funded</vt:lpstr>
      <vt:lpstr>FY 2011-2012 Water and Sewer Fund CIP</vt:lpstr>
      <vt:lpstr>Line Items in Excess of $25,000</vt:lpstr>
      <vt:lpstr>City of Richardson, Texas</vt:lpstr>
      <vt:lpstr>FY 2011-2012 Solid Waste Fund</vt:lpstr>
      <vt:lpstr>FY 2011-2012 Solid Waste Fund Expenditures</vt:lpstr>
      <vt:lpstr>FY 2011-2012 Solid Waste Fund Revenues</vt:lpstr>
      <vt:lpstr>FY 2011-2012 Solid Waste Fund Revenues</vt:lpstr>
      <vt:lpstr>FY 2011-2012 Solid Waste Fund Revenues</vt:lpstr>
      <vt:lpstr>FY 2011-2012 Solid Waste Fund Expenditures</vt:lpstr>
      <vt:lpstr>FY 2011-2012 Solid Waste Fund Expenditures</vt:lpstr>
      <vt:lpstr>FY 2011-2012 Solid Waste Fund Expenditures</vt:lpstr>
      <vt:lpstr>Capital Equipment</vt:lpstr>
      <vt:lpstr> Solid Waste Fund Master Plan Update </vt:lpstr>
      <vt:lpstr>FY 2011-2012 Solid Waste Fund</vt:lpstr>
      <vt:lpstr>City of Richardson, Texas</vt:lpstr>
      <vt:lpstr>FY 2011-2012 Hotel/Motel Tax Fund</vt:lpstr>
      <vt:lpstr>FY 2011-2012 Hotel/Motel Tax Fund Expenditures</vt:lpstr>
      <vt:lpstr>FY 2011-2012 Hotel/Motel Tax Fund Revenues</vt:lpstr>
      <vt:lpstr>Hotel Occupancy</vt:lpstr>
      <vt:lpstr>FY 2011-2012 Hotel/Motel Fund Revenues</vt:lpstr>
      <vt:lpstr>FY 2011-2012 Hotel/Motel Fund Revenues </vt:lpstr>
      <vt:lpstr>FY 2011-2012 Hotel/Motel Fund Expenditures</vt:lpstr>
      <vt:lpstr>FY 2011-2012 Hotel/Motel Fund Expenditures</vt:lpstr>
      <vt:lpstr>FY 2011-2012 Hotel/Motel Fund Expenditures</vt:lpstr>
      <vt:lpstr>City of Richardson, Texas</vt:lpstr>
      <vt:lpstr>FY 2011-2012 Golf Fund</vt:lpstr>
      <vt:lpstr>FY 2011-2012 Golf Fund</vt:lpstr>
      <vt:lpstr>FY 2011-2012 Golf Fund Revenue</vt:lpstr>
      <vt:lpstr>FY 2011-2012 Golf Fund Revenue</vt:lpstr>
      <vt:lpstr>FY 2011-2012 Golf Fund Revenue</vt:lpstr>
      <vt:lpstr>FY 2011-2012 Golf Fund Revenue</vt:lpstr>
      <vt:lpstr>FY 2011-2012 Golf Fund Revenue</vt:lpstr>
      <vt:lpstr>FY 2011-2012 Golf Fund Expenditures</vt:lpstr>
      <vt:lpstr>Sherrill Park Rankings</vt:lpstr>
      <vt:lpstr>History of DMN Rankings</vt:lpstr>
      <vt:lpstr>2011-2012 Budget</vt:lpstr>
      <vt:lpstr>Closing Comments</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Richardson, Texas</dc:title>
  <dc:creator>Gary Beane</dc:creator>
  <cp:lastModifiedBy>Ed Snavely</cp:lastModifiedBy>
  <cp:revision>305</cp:revision>
  <cp:lastPrinted>2011-08-15T20:28:41Z</cp:lastPrinted>
  <dcterms:created xsi:type="dcterms:W3CDTF">2008-08-11T14:02:21Z</dcterms:created>
  <dcterms:modified xsi:type="dcterms:W3CDTF">2011-08-15T23:43:43Z</dcterms:modified>
</cp:coreProperties>
</file>