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31"/>
  </p:notesMasterIdLst>
  <p:handoutMasterIdLst>
    <p:handoutMasterId r:id="rId132"/>
  </p:handoutMasterIdLst>
  <p:sldIdLst>
    <p:sldId id="313" r:id="rId2"/>
    <p:sldId id="305" r:id="rId3"/>
    <p:sldId id="306" r:id="rId4"/>
    <p:sldId id="265" r:id="rId5"/>
    <p:sldId id="266" r:id="rId6"/>
    <p:sldId id="267" r:id="rId7"/>
    <p:sldId id="268" r:id="rId8"/>
    <p:sldId id="270" r:id="rId9"/>
    <p:sldId id="271"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92" r:id="rId23"/>
    <p:sldId id="293" r:id="rId24"/>
    <p:sldId id="295" r:id="rId25"/>
    <p:sldId id="285" r:id="rId26"/>
    <p:sldId id="286" r:id="rId27"/>
    <p:sldId id="287" r:id="rId28"/>
    <p:sldId id="288" r:id="rId29"/>
    <p:sldId id="289" r:id="rId30"/>
    <p:sldId id="290" r:id="rId31"/>
    <p:sldId id="291" r:id="rId32"/>
    <p:sldId id="508" r:id="rId33"/>
    <p:sldId id="509" r:id="rId34"/>
    <p:sldId id="510" r:id="rId35"/>
    <p:sldId id="397" r:id="rId36"/>
    <p:sldId id="398" r:id="rId37"/>
    <p:sldId id="399" r:id="rId38"/>
    <p:sldId id="400" r:id="rId39"/>
    <p:sldId id="401" r:id="rId40"/>
    <p:sldId id="402" r:id="rId41"/>
    <p:sldId id="403" r:id="rId42"/>
    <p:sldId id="520" r:id="rId43"/>
    <p:sldId id="404" r:id="rId44"/>
    <p:sldId id="405" r:id="rId45"/>
    <p:sldId id="406" r:id="rId46"/>
    <p:sldId id="407" r:id="rId47"/>
    <p:sldId id="408" r:id="rId48"/>
    <p:sldId id="409" r:id="rId49"/>
    <p:sldId id="410" r:id="rId50"/>
    <p:sldId id="411" r:id="rId51"/>
    <p:sldId id="412" r:id="rId52"/>
    <p:sldId id="413" r:id="rId53"/>
    <p:sldId id="414" r:id="rId54"/>
    <p:sldId id="368" r:id="rId55"/>
    <p:sldId id="369" r:id="rId56"/>
    <p:sldId id="370" r:id="rId57"/>
    <p:sldId id="371" r:id="rId58"/>
    <p:sldId id="372" r:id="rId59"/>
    <p:sldId id="373" r:id="rId60"/>
    <p:sldId id="374" r:id="rId61"/>
    <p:sldId id="375" r:id="rId62"/>
    <p:sldId id="377" r:id="rId63"/>
    <p:sldId id="378" r:id="rId64"/>
    <p:sldId id="379" r:id="rId65"/>
    <p:sldId id="380" r:id="rId66"/>
    <p:sldId id="381" r:id="rId67"/>
    <p:sldId id="382" r:id="rId68"/>
    <p:sldId id="383" r:id="rId69"/>
    <p:sldId id="384" r:id="rId70"/>
    <p:sldId id="386" r:id="rId71"/>
    <p:sldId id="387" r:id="rId72"/>
    <p:sldId id="388" r:id="rId73"/>
    <p:sldId id="389" r:id="rId74"/>
    <p:sldId id="513" r:id="rId75"/>
    <p:sldId id="511" r:id="rId76"/>
    <p:sldId id="519" r:id="rId77"/>
    <p:sldId id="415" r:id="rId78"/>
    <p:sldId id="390" r:id="rId79"/>
    <p:sldId id="391" r:id="rId80"/>
    <p:sldId id="392" r:id="rId81"/>
    <p:sldId id="514" r:id="rId82"/>
    <p:sldId id="394" r:id="rId83"/>
    <p:sldId id="395" r:id="rId84"/>
    <p:sldId id="396" r:id="rId85"/>
    <p:sldId id="256" r:id="rId86"/>
    <p:sldId id="349" r:id="rId87"/>
    <p:sldId id="350" r:id="rId88"/>
    <p:sldId id="351" r:id="rId89"/>
    <p:sldId id="352" r:id="rId90"/>
    <p:sldId id="353" r:id="rId91"/>
    <p:sldId id="357" r:id="rId92"/>
    <p:sldId id="358" r:id="rId93"/>
    <p:sldId id="359" r:id="rId94"/>
    <p:sldId id="310" r:id="rId95"/>
    <p:sldId id="361" r:id="rId96"/>
    <p:sldId id="362" r:id="rId97"/>
    <p:sldId id="363" r:id="rId98"/>
    <p:sldId id="364" r:id="rId99"/>
    <p:sldId id="365" r:id="rId100"/>
    <p:sldId id="366" r:id="rId101"/>
    <p:sldId id="367" r:id="rId102"/>
    <p:sldId id="341" r:id="rId103"/>
    <p:sldId id="342" r:id="rId104"/>
    <p:sldId id="343" r:id="rId105"/>
    <p:sldId id="344" r:id="rId106"/>
    <p:sldId id="345" r:id="rId107"/>
    <p:sldId id="346" r:id="rId108"/>
    <p:sldId id="347" r:id="rId109"/>
    <p:sldId id="348" r:id="rId110"/>
    <p:sldId id="336" r:id="rId111"/>
    <p:sldId id="337" r:id="rId112"/>
    <p:sldId id="338" r:id="rId113"/>
    <p:sldId id="339" r:id="rId114"/>
    <p:sldId id="340" r:id="rId115"/>
    <p:sldId id="321" r:id="rId116"/>
    <p:sldId id="322" r:id="rId117"/>
    <p:sldId id="323" r:id="rId118"/>
    <p:sldId id="324" r:id="rId119"/>
    <p:sldId id="325" r:id="rId120"/>
    <p:sldId id="326" r:id="rId121"/>
    <p:sldId id="327" r:id="rId122"/>
    <p:sldId id="328" r:id="rId123"/>
    <p:sldId id="329" r:id="rId124"/>
    <p:sldId id="330" r:id="rId125"/>
    <p:sldId id="331" r:id="rId126"/>
    <p:sldId id="332" r:id="rId127"/>
    <p:sldId id="333" r:id="rId128"/>
    <p:sldId id="334" r:id="rId129"/>
    <p:sldId id="335" r:id="rId1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22" autoAdjust="0"/>
  </p:normalViewPr>
  <p:slideViewPr>
    <p:cSldViewPr>
      <p:cViewPr varScale="1">
        <p:scale>
          <a:sx n="82" d="100"/>
          <a:sy n="82" d="100"/>
        </p:scale>
        <p:origin x="1392"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cat>
            <c:strRef>
              <c:f>'Water Rates'!$A$21:$A$30</c:f>
              <c:strCache>
                <c:ptCount val="10"/>
                <c:pt idx="0">
                  <c:v>FY18</c:v>
                </c:pt>
                <c:pt idx="1">
                  <c:v>FY19</c:v>
                </c:pt>
                <c:pt idx="2">
                  <c:v>FY20</c:v>
                </c:pt>
                <c:pt idx="3">
                  <c:v>FY21</c:v>
                </c:pt>
                <c:pt idx="4">
                  <c:v>FY22</c:v>
                </c:pt>
                <c:pt idx="5">
                  <c:v>FY23</c:v>
                </c:pt>
                <c:pt idx="6">
                  <c:v>FY24</c:v>
                </c:pt>
                <c:pt idx="7">
                  <c:v>FY25</c:v>
                </c:pt>
                <c:pt idx="8">
                  <c:v>FY26</c:v>
                </c:pt>
                <c:pt idx="9">
                  <c:v>FY27</c:v>
                </c:pt>
              </c:strCache>
            </c:strRef>
          </c:cat>
          <c:val>
            <c:numRef>
              <c:f>'Water Rates'!$B$21:$B$30</c:f>
            </c:numRef>
          </c:val>
          <c:extLst>
            <c:ext xmlns:c16="http://schemas.microsoft.com/office/drawing/2014/chart" uri="{C3380CC4-5D6E-409C-BE32-E72D297353CC}">
              <c16:uniqueId val="{00000000-EC19-41A4-B0D0-F2E8A90E1C9B}"/>
            </c:ext>
          </c:extLst>
        </c:ser>
        <c:ser>
          <c:idx val="1"/>
          <c:order val="1"/>
          <c:spPr>
            <a:solidFill>
              <a:schemeClr val="tx2">
                <a:lumMod val="75000"/>
              </a:schemeClr>
            </a:solidFill>
          </c:spPr>
          <c:invertIfNegative val="0"/>
          <c:dPt>
            <c:idx val="1"/>
            <c:invertIfNegative val="0"/>
            <c:bubble3D val="0"/>
            <c:spPr>
              <a:solidFill>
                <a:schemeClr val="tx2">
                  <a:lumMod val="20000"/>
                  <a:lumOff val="80000"/>
                </a:schemeClr>
              </a:solidFill>
            </c:spPr>
            <c:extLst>
              <c:ext xmlns:c16="http://schemas.microsoft.com/office/drawing/2014/chart" uri="{C3380CC4-5D6E-409C-BE32-E72D297353CC}">
                <c16:uniqueId val="{00000002-EC19-41A4-B0D0-F2E8A90E1C9B}"/>
              </c:ext>
            </c:extLst>
          </c:dPt>
          <c:dLbls>
            <c:numFmt formatCode="&quot;$&quot;#,##0.00" sourceLinked="0"/>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 Rates'!$A$21:$A$30</c:f>
              <c:strCache>
                <c:ptCount val="10"/>
                <c:pt idx="0">
                  <c:v>FY18</c:v>
                </c:pt>
                <c:pt idx="1">
                  <c:v>FY19</c:v>
                </c:pt>
                <c:pt idx="2">
                  <c:v>FY20</c:v>
                </c:pt>
                <c:pt idx="3">
                  <c:v>FY21</c:v>
                </c:pt>
                <c:pt idx="4">
                  <c:v>FY22</c:v>
                </c:pt>
                <c:pt idx="5">
                  <c:v>FY23</c:v>
                </c:pt>
                <c:pt idx="6">
                  <c:v>FY24</c:v>
                </c:pt>
                <c:pt idx="7">
                  <c:v>FY25</c:v>
                </c:pt>
                <c:pt idx="8">
                  <c:v>FY26</c:v>
                </c:pt>
                <c:pt idx="9">
                  <c:v>FY27</c:v>
                </c:pt>
              </c:strCache>
            </c:strRef>
          </c:cat>
          <c:val>
            <c:numRef>
              <c:f>'Water Rates'!$C$21:$C$30</c:f>
              <c:numCache>
                <c:formatCode>General</c:formatCode>
                <c:ptCount val="10"/>
                <c:pt idx="0">
                  <c:v>2.78</c:v>
                </c:pt>
                <c:pt idx="1">
                  <c:v>3.06</c:v>
                </c:pt>
                <c:pt idx="2">
                  <c:v>3.36</c:v>
                </c:pt>
                <c:pt idx="3">
                  <c:v>3.6</c:v>
                </c:pt>
                <c:pt idx="4">
                  <c:v>3.79</c:v>
                </c:pt>
                <c:pt idx="5">
                  <c:v>3.89</c:v>
                </c:pt>
                <c:pt idx="6">
                  <c:v>3.96</c:v>
                </c:pt>
                <c:pt idx="7">
                  <c:v>4.03</c:v>
                </c:pt>
                <c:pt idx="8">
                  <c:v>4.0999999999999996</c:v>
                </c:pt>
                <c:pt idx="9">
                  <c:v>4.17</c:v>
                </c:pt>
              </c:numCache>
            </c:numRef>
          </c:val>
          <c:extLst>
            <c:ext xmlns:c16="http://schemas.microsoft.com/office/drawing/2014/chart" uri="{C3380CC4-5D6E-409C-BE32-E72D297353CC}">
              <c16:uniqueId val="{00000003-EC19-41A4-B0D0-F2E8A90E1C9B}"/>
            </c:ext>
          </c:extLst>
        </c:ser>
        <c:dLbls>
          <c:showLegendKey val="0"/>
          <c:showVal val="0"/>
          <c:showCatName val="0"/>
          <c:showSerName val="0"/>
          <c:showPercent val="0"/>
          <c:showBubbleSize val="0"/>
        </c:dLbls>
        <c:gapWidth val="300"/>
        <c:axId val="186835328"/>
        <c:axId val="186836864"/>
      </c:barChart>
      <c:catAx>
        <c:axId val="186835328"/>
        <c:scaling>
          <c:orientation val="minMax"/>
        </c:scaling>
        <c:delete val="0"/>
        <c:axPos val="b"/>
        <c:numFmt formatCode="General" sourceLinked="0"/>
        <c:majorTickMark val="none"/>
        <c:minorTickMark val="none"/>
        <c:tickLblPos val="nextTo"/>
        <c:crossAx val="186836864"/>
        <c:crosses val="autoZero"/>
        <c:auto val="1"/>
        <c:lblAlgn val="ctr"/>
        <c:lblOffset val="100"/>
        <c:noMultiLvlLbl val="0"/>
      </c:catAx>
      <c:valAx>
        <c:axId val="186836864"/>
        <c:scaling>
          <c:orientation val="minMax"/>
          <c:max val="4.5"/>
          <c:min val="2.5"/>
        </c:scaling>
        <c:delete val="0"/>
        <c:axPos val="l"/>
        <c:majorGridlines/>
        <c:minorGridlines/>
        <c:title>
          <c:tx>
            <c:rich>
              <a:bodyPr/>
              <a:lstStyle/>
              <a:p>
                <a:pPr>
                  <a:defRPr sz="1800">
                    <a:solidFill>
                      <a:schemeClr val="bg1"/>
                    </a:solidFill>
                  </a:defRPr>
                </a:pPr>
                <a:r>
                  <a:rPr lang="en-US" sz="1800" dirty="0">
                    <a:solidFill>
                      <a:schemeClr val="bg1"/>
                    </a:solidFill>
                  </a:rPr>
                  <a:t>Rate per 1000Ggallons</a:t>
                </a:r>
              </a:p>
            </c:rich>
          </c:tx>
          <c:layout>
            <c:manualLayout>
              <c:xMode val="edge"/>
              <c:yMode val="edge"/>
              <c:x val="2.3419203747072601E-2"/>
              <c:y val="0.27528924790689696"/>
            </c:manualLayout>
          </c:layout>
          <c:overlay val="0"/>
        </c:title>
        <c:numFmt formatCode="General" sourceLinked="1"/>
        <c:majorTickMark val="out"/>
        <c:minorTickMark val="none"/>
        <c:tickLblPos val="nextTo"/>
        <c:crossAx val="186835328"/>
        <c:crosses val="autoZero"/>
        <c:crossBetween val="between"/>
        <c:majorUnit val="1"/>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F2294-2AC2-4D37-BC95-9D5C091FCC53}"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113F1CE5-12AA-41C2-8599-15A615566863}">
      <dgm:prSet phldrT="[Text]"/>
      <dgm:spPr/>
      <dgm:t>
        <a:bodyPr/>
        <a:lstStyle/>
        <a:p>
          <a:r>
            <a:rPr lang="en-US" i="1" dirty="0"/>
            <a:t>Our Sustainable Budget Attentions</a:t>
          </a:r>
        </a:p>
      </dgm:t>
    </dgm:pt>
    <dgm:pt modelId="{B00C5E2E-6222-47DD-897B-03BE5DDFB5F0}" type="parTrans" cxnId="{62F1D331-8742-487F-94DA-4CEE1B043FEA}">
      <dgm:prSet/>
      <dgm:spPr/>
      <dgm:t>
        <a:bodyPr/>
        <a:lstStyle/>
        <a:p>
          <a:endParaRPr lang="en-US"/>
        </a:p>
      </dgm:t>
    </dgm:pt>
    <dgm:pt modelId="{A3579DF3-706F-4CDF-97B9-E1029B785F84}" type="sibTrans" cxnId="{62F1D331-8742-487F-94DA-4CEE1B043FEA}">
      <dgm:prSet/>
      <dgm:spPr/>
      <dgm:t>
        <a:bodyPr/>
        <a:lstStyle/>
        <a:p>
          <a:endParaRPr lang="en-US"/>
        </a:p>
      </dgm:t>
    </dgm:pt>
    <dgm:pt modelId="{3C48CAD7-7C36-46B2-9E4E-4F217336B7B2}">
      <dgm:prSet phldrT="[Text]"/>
      <dgm:spPr/>
      <dgm:t>
        <a:bodyPr/>
        <a:lstStyle/>
        <a:p>
          <a:r>
            <a:rPr lang="en-US" dirty="0"/>
            <a:t>Enhanced Infrastructure Maintenance</a:t>
          </a:r>
        </a:p>
      </dgm:t>
    </dgm:pt>
    <dgm:pt modelId="{04303F77-1000-4CEC-9970-E21DBDED4004}" type="parTrans" cxnId="{A75A9163-A425-4082-B972-D3E62BA0C0F4}">
      <dgm:prSet/>
      <dgm:spPr/>
      <dgm:t>
        <a:bodyPr/>
        <a:lstStyle/>
        <a:p>
          <a:endParaRPr lang="en-US"/>
        </a:p>
      </dgm:t>
    </dgm:pt>
    <dgm:pt modelId="{3912261C-301D-455F-9776-612CF2995BF1}" type="sibTrans" cxnId="{A75A9163-A425-4082-B972-D3E62BA0C0F4}">
      <dgm:prSet/>
      <dgm:spPr/>
      <dgm:t>
        <a:bodyPr/>
        <a:lstStyle/>
        <a:p>
          <a:endParaRPr lang="en-US"/>
        </a:p>
      </dgm:t>
    </dgm:pt>
    <dgm:pt modelId="{B008D359-44CB-4985-B0D3-4ABCDA90C5E8}">
      <dgm:prSet phldrT="[Text]"/>
      <dgm:spPr/>
      <dgm:t>
        <a:bodyPr/>
        <a:lstStyle/>
        <a:p>
          <a:r>
            <a:rPr lang="en-US" dirty="0"/>
            <a:t>Enhanced Customer &amp; City Experience</a:t>
          </a:r>
        </a:p>
      </dgm:t>
    </dgm:pt>
    <dgm:pt modelId="{04BB713B-93FB-4258-BD4E-722368B7D78C}" type="parTrans" cxnId="{BE8D02BA-72A4-4022-9161-E1AE15129989}">
      <dgm:prSet/>
      <dgm:spPr/>
      <dgm:t>
        <a:bodyPr/>
        <a:lstStyle/>
        <a:p>
          <a:endParaRPr lang="en-US"/>
        </a:p>
      </dgm:t>
    </dgm:pt>
    <dgm:pt modelId="{C2147210-67F6-4C44-96A2-AC7D95D0A7B8}" type="sibTrans" cxnId="{BE8D02BA-72A4-4022-9161-E1AE15129989}">
      <dgm:prSet/>
      <dgm:spPr/>
      <dgm:t>
        <a:bodyPr/>
        <a:lstStyle/>
        <a:p>
          <a:endParaRPr lang="en-US"/>
        </a:p>
      </dgm:t>
    </dgm:pt>
    <dgm:pt modelId="{A8A37DD0-126A-4683-B065-473819F75A82}">
      <dgm:prSet phldrT="[Text]"/>
      <dgm:spPr/>
      <dgm:t>
        <a:bodyPr/>
        <a:lstStyle/>
        <a:p>
          <a:r>
            <a:rPr lang="en-US" dirty="0"/>
            <a:t>Public Safety Resources</a:t>
          </a:r>
        </a:p>
      </dgm:t>
    </dgm:pt>
    <dgm:pt modelId="{45E03372-1119-407F-94D8-97D0901E6C3B}" type="parTrans" cxnId="{36FAA834-51E2-4552-8AF9-48B9A2DE0A83}">
      <dgm:prSet/>
      <dgm:spPr/>
      <dgm:t>
        <a:bodyPr/>
        <a:lstStyle/>
        <a:p>
          <a:endParaRPr lang="en-US"/>
        </a:p>
      </dgm:t>
    </dgm:pt>
    <dgm:pt modelId="{347D0405-9580-4797-90E5-288A56096C35}" type="sibTrans" cxnId="{36FAA834-51E2-4552-8AF9-48B9A2DE0A83}">
      <dgm:prSet/>
      <dgm:spPr/>
      <dgm:t>
        <a:bodyPr/>
        <a:lstStyle/>
        <a:p>
          <a:endParaRPr lang="en-US"/>
        </a:p>
      </dgm:t>
    </dgm:pt>
    <dgm:pt modelId="{B2DE501C-59DD-42AD-AC73-920DD5A82BD6}">
      <dgm:prSet phldrT="[Text]"/>
      <dgm:spPr/>
      <dgm:t>
        <a:bodyPr/>
        <a:lstStyle/>
        <a:p>
          <a:r>
            <a:rPr lang="en-US" dirty="0"/>
            <a:t>Economic Development and Renewal</a:t>
          </a:r>
        </a:p>
      </dgm:t>
    </dgm:pt>
    <dgm:pt modelId="{FCD24D54-8774-4343-A0EF-534B506B54A1}" type="parTrans" cxnId="{EE45BD36-F19D-4103-8F04-282F9CF09229}">
      <dgm:prSet/>
      <dgm:spPr/>
      <dgm:t>
        <a:bodyPr/>
        <a:lstStyle/>
        <a:p>
          <a:endParaRPr lang="en-US"/>
        </a:p>
      </dgm:t>
    </dgm:pt>
    <dgm:pt modelId="{57AEC6E5-9AD3-4E9C-8EA4-6283C688D9F9}" type="sibTrans" cxnId="{EE45BD36-F19D-4103-8F04-282F9CF09229}">
      <dgm:prSet/>
      <dgm:spPr/>
      <dgm:t>
        <a:bodyPr/>
        <a:lstStyle/>
        <a:p>
          <a:endParaRPr lang="en-US"/>
        </a:p>
      </dgm:t>
    </dgm:pt>
    <dgm:pt modelId="{5BA8E159-8DC8-4E13-B25F-CCC5943B94BE}" type="pres">
      <dgm:prSet presAssocID="{7AAF2294-2AC2-4D37-BC95-9D5C091FCC53}" presName="Name0" presStyleCnt="0">
        <dgm:presLayoutVars>
          <dgm:chPref val="1"/>
          <dgm:dir/>
          <dgm:animOne val="branch"/>
          <dgm:animLvl val="lvl"/>
          <dgm:resizeHandles/>
        </dgm:presLayoutVars>
      </dgm:prSet>
      <dgm:spPr/>
    </dgm:pt>
    <dgm:pt modelId="{996A116D-5912-4109-8126-B0CFB31029C2}" type="pres">
      <dgm:prSet presAssocID="{113F1CE5-12AA-41C2-8599-15A615566863}" presName="vertOne" presStyleCnt="0"/>
      <dgm:spPr/>
    </dgm:pt>
    <dgm:pt modelId="{DB7F473C-292C-4A96-BBE8-C38FD0B98975}" type="pres">
      <dgm:prSet presAssocID="{113F1CE5-12AA-41C2-8599-15A615566863}" presName="txOne" presStyleLbl="node0" presStyleIdx="0" presStyleCnt="1">
        <dgm:presLayoutVars>
          <dgm:chPref val="3"/>
        </dgm:presLayoutVars>
      </dgm:prSet>
      <dgm:spPr/>
    </dgm:pt>
    <dgm:pt modelId="{46D444C8-4F10-405E-A588-87C91230587C}" type="pres">
      <dgm:prSet presAssocID="{113F1CE5-12AA-41C2-8599-15A615566863}" presName="parTransOne" presStyleCnt="0"/>
      <dgm:spPr/>
    </dgm:pt>
    <dgm:pt modelId="{06E0482E-CCAC-461E-8415-82B622778E1F}" type="pres">
      <dgm:prSet presAssocID="{113F1CE5-12AA-41C2-8599-15A615566863}" presName="horzOne" presStyleCnt="0"/>
      <dgm:spPr/>
    </dgm:pt>
    <dgm:pt modelId="{D01CDB6F-38FE-4617-80E4-629C539FC0E8}" type="pres">
      <dgm:prSet presAssocID="{3C48CAD7-7C36-46B2-9E4E-4F217336B7B2}" presName="vertTwo" presStyleCnt="0"/>
      <dgm:spPr/>
    </dgm:pt>
    <dgm:pt modelId="{64C6C8FF-5F3A-4556-9057-2871EBFE3D9D}" type="pres">
      <dgm:prSet presAssocID="{3C48CAD7-7C36-46B2-9E4E-4F217336B7B2}" presName="txTwo" presStyleLbl="node2" presStyleIdx="0" presStyleCnt="4">
        <dgm:presLayoutVars>
          <dgm:chPref val="3"/>
        </dgm:presLayoutVars>
      </dgm:prSet>
      <dgm:spPr/>
    </dgm:pt>
    <dgm:pt modelId="{A9C97940-7E2A-4E17-83B7-1D78574E18E9}" type="pres">
      <dgm:prSet presAssocID="{3C48CAD7-7C36-46B2-9E4E-4F217336B7B2}" presName="horzTwo" presStyleCnt="0"/>
      <dgm:spPr/>
    </dgm:pt>
    <dgm:pt modelId="{0B3260DC-D8B0-43C3-8B7A-3CE11F29C08A}" type="pres">
      <dgm:prSet presAssocID="{3912261C-301D-455F-9776-612CF2995BF1}" presName="sibSpaceTwo" presStyleCnt="0"/>
      <dgm:spPr/>
    </dgm:pt>
    <dgm:pt modelId="{A02400BE-64DF-4904-9C64-A62188D6A4B1}" type="pres">
      <dgm:prSet presAssocID="{A8A37DD0-126A-4683-B065-473819F75A82}" presName="vertTwo" presStyleCnt="0"/>
      <dgm:spPr/>
    </dgm:pt>
    <dgm:pt modelId="{72E7A6E6-37E6-4946-B06C-461E1E8D10E7}" type="pres">
      <dgm:prSet presAssocID="{A8A37DD0-126A-4683-B065-473819F75A82}" presName="txTwo" presStyleLbl="node2" presStyleIdx="1" presStyleCnt="4">
        <dgm:presLayoutVars>
          <dgm:chPref val="3"/>
        </dgm:presLayoutVars>
      </dgm:prSet>
      <dgm:spPr/>
    </dgm:pt>
    <dgm:pt modelId="{BF3A7BEA-1AB6-475D-8AE4-C419BF4EDA0E}" type="pres">
      <dgm:prSet presAssocID="{A8A37DD0-126A-4683-B065-473819F75A82}" presName="horzTwo" presStyleCnt="0"/>
      <dgm:spPr/>
    </dgm:pt>
    <dgm:pt modelId="{2D9F400F-2451-412B-8416-E860B74F76C5}" type="pres">
      <dgm:prSet presAssocID="{347D0405-9580-4797-90E5-288A56096C35}" presName="sibSpaceTwo" presStyleCnt="0"/>
      <dgm:spPr/>
    </dgm:pt>
    <dgm:pt modelId="{80288A85-977A-4B52-9F64-2596EB2BE597}" type="pres">
      <dgm:prSet presAssocID="{B2DE501C-59DD-42AD-AC73-920DD5A82BD6}" presName="vertTwo" presStyleCnt="0"/>
      <dgm:spPr/>
    </dgm:pt>
    <dgm:pt modelId="{F8BD5975-F84E-44FD-925C-4741B0CEBC00}" type="pres">
      <dgm:prSet presAssocID="{B2DE501C-59DD-42AD-AC73-920DD5A82BD6}" presName="txTwo" presStyleLbl="node2" presStyleIdx="2" presStyleCnt="4">
        <dgm:presLayoutVars>
          <dgm:chPref val="3"/>
        </dgm:presLayoutVars>
      </dgm:prSet>
      <dgm:spPr/>
    </dgm:pt>
    <dgm:pt modelId="{58667376-AEB2-48A6-BC30-E284C96BD3F0}" type="pres">
      <dgm:prSet presAssocID="{B2DE501C-59DD-42AD-AC73-920DD5A82BD6}" presName="horzTwo" presStyleCnt="0"/>
      <dgm:spPr/>
    </dgm:pt>
    <dgm:pt modelId="{98494CD5-9D2C-4C82-851D-12F9BA61FDCA}" type="pres">
      <dgm:prSet presAssocID="{57AEC6E5-9AD3-4E9C-8EA4-6283C688D9F9}" presName="sibSpaceTwo" presStyleCnt="0"/>
      <dgm:spPr/>
    </dgm:pt>
    <dgm:pt modelId="{145C2D43-7425-4EB1-96AC-C7D5A1B65A21}" type="pres">
      <dgm:prSet presAssocID="{B008D359-44CB-4985-B0D3-4ABCDA90C5E8}" presName="vertTwo" presStyleCnt="0"/>
      <dgm:spPr/>
    </dgm:pt>
    <dgm:pt modelId="{3592A9BF-ECF0-4580-B894-E4C5C6C45E04}" type="pres">
      <dgm:prSet presAssocID="{B008D359-44CB-4985-B0D3-4ABCDA90C5E8}" presName="txTwo" presStyleLbl="node2" presStyleIdx="3" presStyleCnt="4">
        <dgm:presLayoutVars>
          <dgm:chPref val="3"/>
        </dgm:presLayoutVars>
      </dgm:prSet>
      <dgm:spPr/>
    </dgm:pt>
    <dgm:pt modelId="{D8F024B9-58BA-4368-8FB2-EB8EF65D9DF0}" type="pres">
      <dgm:prSet presAssocID="{B008D359-44CB-4985-B0D3-4ABCDA90C5E8}" presName="horzTwo" presStyleCnt="0"/>
      <dgm:spPr/>
    </dgm:pt>
  </dgm:ptLst>
  <dgm:cxnLst>
    <dgm:cxn modelId="{62F1D331-8742-487F-94DA-4CEE1B043FEA}" srcId="{7AAF2294-2AC2-4D37-BC95-9D5C091FCC53}" destId="{113F1CE5-12AA-41C2-8599-15A615566863}" srcOrd="0" destOrd="0" parTransId="{B00C5E2E-6222-47DD-897B-03BE5DDFB5F0}" sibTransId="{A3579DF3-706F-4CDF-97B9-E1029B785F84}"/>
    <dgm:cxn modelId="{36FAA834-51E2-4552-8AF9-48B9A2DE0A83}" srcId="{113F1CE5-12AA-41C2-8599-15A615566863}" destId="{A8A37DD0-126A-4683-B065-473819F75A82}" srcOrd="1" destOrd="0" parTransId="{45E03372-1119-407F-94D8-97D0901E6C3B}" sibTransId="{347D0405-9580-4797-90E5-288A56096C35}"/>
    <dgm:cxn modelId="{EE45BD36-F19D-4103-8F04-282F9CF09229}" srcId="{113F1CE5-12AA-41C2-8599-15A615566863}" destId="{B2DE501C-59DD-42AD-AC73-920DD5A82BD6}" srcOrd="2" destOrd="0" parTransId="{FCD24D54-8774-4343-A0EF-534B506B54A1}" sibTransId="{57AEC6E5-9AD3-4E9C-8EA4-6283C688D9F9}"/>
    <dgm:cxn modelId="{A75A9163-A425-4082-B972-D3E62BA0C0F4}" srcId="{113F1CE5-12AA-41C2-8599-15A615566863}" destId="{3C48CAD7-7C36-46B2-9E4E-4F217336B7B2}" srcOrd="0" destOrd="0" parTransId="{04303F77-1000-4CEC-9970-E21DBDED4004}" sibTransId="{3912261C-301D-455F-9776-612CF2995BF1}"/>
    <dgm:cxn modelId="{46FB0676-72C1-455F-A425-F6874F023D40}" type="presOf" srcId="{B2DE501C-59DD-42AD-AC73-920DD5A82BD6}" destId="{F8BD5975-F84E-44FD-925C-4741B0CEBC00}" srcOrd="0" destOrd="0" presId="urn:microsoft.com/office/officeart/2005/8/layout/hierarchy4"/>
    <dgm:cxn modelId="{CB0336B2-9A5E-48D0-8933-30325DBD3C8D}" type="presOf" srcId="{113F1CE5-12AA-41C2-8599-15A615566863}" destId="{DB7F473C-292C-4A96-BBE8-C38FD0B98975}" srcOrd="0" destOrd="0" presId="urn:microsoft.com/office/officeart/2005/8/layout/hierarchy4"/>
    <dgm:cxn modelId="{AE8B85B3-D472-4FE3-A8D7-575A14BA8859}" type="presOf" srcId="{A8A37DD0-126A-4683-B065-473819F75A82}" destId="{72E7A6E6-37E6-4946-B06C-461E1E8D10E7}" srcOrd="0" destOrd="0" presId="urn:microsoft.com/office/officeart/2005/8/layout/hierarchy4"/>
    <dgm:cxn modelId="{A98D64B7-C544-430B-A9BE-0B0BA3DEDB46}" type="presOf" srcId="{7AAF2294-2AC2-4D37-BC95-9D5C091FCC53}" destId="{5BA8E159-8DC8-4E13-B25F-CCC5943B94BE}" srcOrd="0" destOrd="0" presId="urn:microsoft.com/office/officeart/2005/8/layout/hierarchy4"/>
    <dgm:cxn modelId="{BE8D02BA-72A4-4022-9161-E1AE15129989}" srcId="{113F1CE5-12AA-41C2-8599-15A615566863}" destId="{B008D359-44CB-4985-B0D3-4ABCDA90C5E8}" srcOrd="3" destOrd="0" parTransId="{04BB713B-93FB-4258-BD4E-722368B7D78C}" sibTransId="{C2147210-67F6-4C44-96A2-AC7D95D0A7B8}"/>
    <dgm:cxn modelId="{A22536BA-5E62-44E6-8BA0-F4CA157FC990}" type="presOf" srcId="{3C48CAD7-7C36-46B2-9E4E-4F217336B7B2}" destId="{64C6C8FF-5F3A-4556-9057-2871EBFE3D9D}" srcOrd="0" destOrd="0" presId="urn:microsoft.com/office/officeart/2005/8/layout/hierarchy4"/>
    <dgm:cxn modelId="{0884D6CA-F472-475A-8454-B5DC7F786D6F}" type="presOf" srcId="{B008D359-44CB-4985-B0D3-4ABCDA90C5E8}" destId="{3592A9BF-ECF0-4580-B894-E4C5C6C45E04}" srcOrd="0" destOrd="0" presId="urn:microsoft.com/office/officeart/2005/8/layout/hierarchy4"/>
    <dgm:cxn modelId="{18E382A6-5D24-4325-9F92-0A5ACE6A23F1}" type="presParOf" srcId="{5BA8E159-8DC8-4E13-B25F-CCC5943B94BE}" destId="{996A116D-5912-4109-8126-B0CFB31029C2}" srcOrd="0" destOrd="0" presId="urn:microsoft.com/office/officeart/2005/8/layout/hierarchy4"/>
    <dgm:cxn modelId="{2ECF4C7A-608B-48C0-BB83-D3B66F5EE2A7}" type="presParOf" srcId="{996A116D-5912-4109-8126-B0CFB31029C2}" destId="{DB7F473C-292C-4A96-BBE8-C38FD0B98975}" srcOrd="0" destOrd="0" presId="urn:microsoft.com/office/officeart/2005/8/layout/hierarchy4"/>
    <dgm:cxn modelId="{4BAE5711-EA0D-4290-A9B8-71F3A626E239}" type="presParOf" srcId="{996A116D-5912-4109-8126-B0CFB31029C2}" destId="{46D444C8-4F10-405E-A588-87C91230587C}" srcOrd="1" destOrd="0" presId="urn:microsoft.com/office/officeart/2005/8/layout/hierarchy4"/>
    <dgm:cxn modelId="{F81EDDE0-3ECC-4106-84FC-B9AF4E6687C1}" type="presParOf" srcId="{996A116D-5912-4109-8126-B0CFB31029C2}" destId="{06E0482E-CCAC-461E-8415-82B622778E1F}" srcOrd="2" destOrd="0" presId="urn:microsoft.com/office/officeart/2005/8/layout/hierarchy4"/>
    <dgm:cxn modelId="{414A45D5-A170-4860-AA25-43E996540908}" type="presParOf" srcId="{06E0482E-CCAC-461E-8415-82B622778E1F}" destId="{D01CDB6F-38FE-4617-80E4-629C539FC0E8}" srcOrd="0" destOrd="0" presId="urn:microsoft.com/office/officeart/2005/8/layout/hierarchy4"/>
    <dgm:cxn modelId="{39416242-989C-494E-B1C4-043D47D809A9}" type="presParOf" srcId="{D01CDB6F-38FE-4617-80E4-629C539FC0E8}" destId="{64C6C8FF-5F3A-4556-9057-2871EBFE3D9D}" srcOrd="0" destOrd="0" presId="urn:microsoft.com/office/officeart/2005/8/layout/hierarchy4"/>
    <dgm:cxn modelId="{05C4D362-0310-462E-B8CE-82B5913239E1}" type="presParOf" srcId="{D01CDB6F-38FE-4617-80E4-629C539FC0E8}" destId="{A9C97940-7E2A-4E17-83B7-1D78574E18E9}" srcOrd="1" destOrd="0" presId="urn:microsoft.com/office/officeart/2005/8/layout/hierarchy4"/>
    <dgm:cxn modelId="{317C0817-FBD6-4344-9184-46001EC4DB23}" type="presParOf" srcId="{06E0482E-CCAC-461E-8415-82B622778E1F}" destId="{0B3260DC-D8B0-43C3-8B7A-3CE11F29C08A}" srcOrd="1" destOrd="0" presId="urn:microsoft.com/office/officeart/2005/8/layout/hierarchy4"/>
    <dgm:cxn modelId="{4EA52B0D-BD0E-4C03-BA6C-48B1A0746983}" type="presParOf" srcId="{06E0482E-CCAC-461E-8415-82B622778E1F}" destId="{A02400BE-64DF-4904-9C64-A62188D6A4B1}" srcOrd="2" destOrd="0" presId="urn:microsoft.com/office/officeart/2005/8/layout/hierarchy4"/>
    <dgm:cxn modelId="{496EB768-7741-4F1E-AE6C-F80E08C454D4}" type="presParOf" srcId="{A02400BE-64DF-4904-9C64-A62188D6A4B1}" destId="{72E7A6E6-37E6-4946-B06C-461E1E8D10E7}" srcOrd="0" destOrd="0" presId="urn:microsoft.com/office/officeart/2005/8/layout/hierarchy4"/>
    <dgm:cxn modelId="{A1B460A8-C5D7-4232-912C-A6C989746FEB}" type="presParOf" srcId="{A02400BE-64DF-4904-9C64-A62188D6A4B1}" destId="{BF3A7BEA-1AB6-475D-8AE4-C419BF4EDA0E}" srcOrd="1" destOrd="0" presId="urn:microsoft.com/office/officeart/2005/8/layout/hierarchy4"/>
    <dgm:cxn modelId="{376E86C2-A3E6-453C-BE9A-35F8D6021442}" type="presParOf" srcId="{06E0482E-CCAC-461E-8415-82B622778E1F}" destId="{2D9F400F-2451-412B-8416-E860B74F76C5}" srcOrd="3" destOrd="0" presId="urn:microsoft.com/office/officeart/2005/8/layout/hierarchy4"/>
    <dgm:cxn modelId="{D808FC54-20DA-4B11-8CEB-3C3ECD31F31A}" type="presParOf" srcId="{06E0482E-CCAC-461E-8415-82B622778E1F}" destId="{80288A85-977A-4B52-9F64-2596EB2BE597}" srcOrd="4" destOrd="0" presId="urn:microsoft.com/office/officeart/2005/8/layout/hierarchy4"/>
    <dgm:cxn modelId="{1A4A098C-C84E-4F79-8509-4BC364834AA4}" type="presParOf" srcId="{80288A85-977A-4B52-9F64-2596EB2BE597}" destId="{F8BD5975-F84E-44FD-925C-4741B0CEBC00}" srcOrd="0" destOrd="0" presId="urn:microsoft.com/office/officeart/2005/8/layout/hierarchy4"/>
    <dgm:cxn modelId="{4FFE563D-071A-4CBC-BE47-829E000D1B24}" type="presParOf" srcId="{80288A85-977A-4B52-9F64-2596EB2BE597}" destId="{58667376-AEB2-48A6-BC30-E284C96BD3F0}" srcOrd="1" destOrd="0" presId="urn:microsoft.com/office/officeart/2005/8/layout/hierarchy4"/>
    <dgm:cxn modelId="{1F00F906-B83C-4644-91D8-054D499CC974}" type="presParOf" srcId="{06E0482E-CCAC-461E-8415-82B622778E1F}" destId="{98494CD5-9D2C-4C82-851D-12F9BA61FDCA}" srcOrd="5" destOrd="0" presId="urn:microsoft.com/office/officeart/2005/8/layout/hierarchy4"/>
    <dgm:cxn modelId="{BC6C52F8-4030-41BD-9D3E-5868B04D77CE}" type="presParOf" srcId="{06E0482E-CCAC-461E-8415-82B622778E1F}" destId="{145C2D43-7425-4EB1-96AC-C7D5A1B65A21}" srcOrd="6" destOrd="0" presId="urn:microsoft.com/office/officeart/2005/8/layout/hierarchy4"/>
    <dgm:cxn modelId="{B5C04975-581F-4FC0-B63C-9EB465947F38}" type="presParOf" srcId="{145C2D43-7425-4EB1-96AC-C7D5A1B65A21}" destId="{3592A9BF-ECF0-4580-B894-E4C5C6C45E04}" srcOrd="0" destOrd="0" presId="urn:microsoft.com/office/officeart/2005/8/layout/hierarchy4"/>
    <dgm:cxn modelId="{CC1A1C16-5E84-4A35-9FF6-24044CF51D07}" type="presParOf" srcId="{145C2D43-7425-4EB1-96AC-C7D5A1B65A21}" destId="{D8F024B9-58BA-4368-8FB2-EB8EF65D9DF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F473C-292C-4A96-BBE8-C38FD0B98975}">
      <dsp:nvSpPr>
        <dsp:cNvPr id="0" name=""/>
        <dsp:cNvSpPr/>
      </dsp:nvSpPr>
      <dsp:spPr>
        <a:xfrm>
          <a:off x="1231" y="1384"/>
          <a:ext cx="7617536" cy="1878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i="1" kern="1200" dirty="0"/>
            <a:t>Our Sustainable Budget Attentions</a:t>
          </a:r>
        </a:p>
      </dsp:txBody>
      <dsp:txXfrm>
        <a:off x="56255" y="56408"/>
        <a:ext cx="7507488" cy="1768609"/>
      </dsp:txXfrm>
    </dsp:sp>
    <dsp:sp modelId="{64C6C8FF-5F3A-4556-9057-2871EBFE3D9D}">
      <dsp:nvSpPr>
        <dsp:cNvPr id="0" name=""/>
        <dsp:cNvSpPr/>
      </dsp:nvSpPr>
      <dsp:spPr>
        <a:xfrm>
          <a:off x="1231" y="2082358"/>
          <a:ext cx="1791518" cy="1878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Enhanced Infrastructure Maintenance</a:t>
          </a:r>
        </a:p>
      </dsp:txBody>
      <dsp:txXfrm>
        <a:off x="53703" y="2134830"/>
        <a:ext cx="1686574" cy="1773713"/>
      </dsp:txXfrm>
    </dsp:sp>
    <dsp:sp modelId="{72E7A6E6-37E6-4946-B06C-461E1E8D10E7}">
      <dsp:nvSpPr>
        <dsp:cNvPr id="0" name=""/>
        <dsp:cNvSpPr/>
      </dsp:nvSpPr>
      <dsp:spPr>
        <a:xfrm>
          <a:off x="1943237" y="2082358"/>
          <a:ext cx="1791518" cy="1878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Public Safety Resources</a:t>
          </a:r>
        </a:p>
      </dsp:txBody>
      <dsp:txXfrm>
        <a:off x="1995709" y="2134830"/>
        <a:ext cx="1686574" cy="1773713"/>
      </dsp:txXfrm>
    </dsp:sp>
    <dsp:sp modelId="{F8BD5975-F84E-44FD-925C-4741B0CEBC00}">
      <dsp:nvSpPr>
        <dsp:cNvPr id="0" name=""/>
        <dsp:cNvSpPr/>
      </dsp:nvSpPr>
      <dsp:spPr>
        <a:xfrm>
          <a:off x="3885243" y="2082358"/>
          <a:ext cx="1791518" cy="1878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Economic Development and Renewal</a:t>
          </a:r>
        </a:p>
      </dsp:txBody>
      <dsp:txXfrm>
        <a:off x="3937715" y="2134830"/>
        <a:ext cx="1686574" cy="1773713"/>
      </dsp:txXfrm>
    </dsp:sp>
    <dsp:sp modelId="{3592A9BF-ECF0-4580-B894-E4C5C6C45E04}">
      <dsp:nvSpPr>
        <dsp:cNvPr id="0" name=""/>
        <dsp:cNvSpPr/>
      </dsp:nvSpPr>
      <dsp:spPr>
        <a:xfrm>
          <a:off x="5827249" y="2082358"/>
          <a:ext cx="1791518" cy="1878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Enhanced Customer &amp; City Experience</a:t>
          </a:r>
        </a:p>
      </dsp:txBody>
      <dsp:txXfrm>
        <a:off x="5879721" y="2134830"/>
        <a:ext cx="1686574" cy="17737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627" cy="464980"/>
          </a:xfrm>
          <a:prstGeom prst="rect">
            <a:avLst/>
          </a:prstGeom>
        </p:spPr>
        <p:txBody>
          <a:bodyPr vert="horz" lIns="92104" tIns="46051" rIns="92104" bIns="46051" rtlCol="0"/>
          <a:lstStyle>
            <a:lvl1pPr algn="l">
              <a:defRPr sz="1200"/>
            </a:lvl1pPr>
          </a:lstStyle>
          <a:p>
            <a:endParaRPr lang="en-US" dirty="0"/>
          </a:p>
        </p:txBody>
      </p:sp>
      <p:sp>
        <p:nvSpPr>
          <p:cNvPr id="3" name="Date Placeholder 2"/>
          <p:cNvSpPr>
            <a:spLocks noGrp="1"/>
          </p:cNvSpPr>
          <p:nvPr>
            <p:ph type="dt" sz="quarter" idx="1"/>
          </p:nvPr>
        </p:nvSpPr>
        <p:spPr>
          <a:xfrm>
            <a:off x="3971173" y="2"/>
            <a:ext cx="3037627" cy="464980"/>
          </a:xfrm>
          <a:prstGeom prst="rect">
            <a:avLst/>
          </a:prstGeom>
        </p:spPr>
        <p:txBody>
          <a:bodyPr vert="horz" lIns="92104" tIns="46051" rIns="92104" bIns="46051" rtlCol="0"/>
          <a:lstStyle>
            <a:lvl1pPr algn="r">
              <a:defRPr sz="1200"/>
            </a:lvl1pPr>
          </a:lstStyle>
          <a:p>
            <a:fld id="{4412D18A-CA39-4413-ACD2-6F99DAD4FF93}" type="datetimeFigureOut">
              <a:rPr lang="en-US" smtClean="0"/>
              <a:t>8/14/2018</a:t>
            </a:fld>
            <a:endParaRPr lang="en-US" dirty="0"/>
          </a:p>
        </p:txBody>
      </p:sp>
      <p:sp>
        <p:nvSpPr>
          <p:cNvPr id="4" name="Footer Placeholder 3"/>
          <p:cNvSpPr>
            <a:spLocks noGrp="1"/>
          </p:cNvSpPr>
          <p:nvPr>
            <p:ph type="ftr" sz="quarter" idx="2"/>
          </p:nvPr>
        </p:nvSpPr>
        <p:spPr>
          <a:xfrm>
            <a:off x="0" y="8829824"/>
            <a:ext cx="3037627" cy="464980"/>
          </a:xfrm>
          <a:prstGeom prst="rect">
            <a:avLst/>
          </a:prstGeom>
        </p:spPr>
        <p:txBody>
          <a:bodyPr vert="horz" lIns="92104" tIns="46051" rIns="92104" bIns="4605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73" y="8829824"/>
            <a:ext cx="3037627" cy="464980"/>
          </a:xfrm>
          <a:prstGeom prst="rect">
            <a:avLst/>
          </a:prstGeom>
        </p:spPr>
        <p:txBody>
          <a:bodyPr vert="horz" lIns="92104" tIns="46051" rIns="92104" bIns="46051" rtlCol="0" anchor="b"/>
          <a:lstStyle>
            <a:lvl1pPr algn="r">
              <a:defRPr sz="1200"/>
            </a:lvl1pPr>
          </a:lstStyle>
          <a:p>
            <a:fld id="{D8C84EA6-B099-42AF-8210-256D75A46EB0}" type="slidenum">
              <a:rPr lang="en-US" smtClean="0"/>
              <a:t>‹#›</a:t>
            </a:fld>
            <a:endParaRPr lang="en-US" dirty="0"/>
          </a:p>
        </p:txBody>
      </p:sp>
    </p:spTree>
    <p:extLst>
      <p:ext uri="{BB962C8B-B14F-4D97-AF65-F5344CB8AC3E}">
        <p14:creationId xmlns:p14="http://schemas.microsoft.com/office/powerpoint/2010/main" val="1867650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3" tIns="46581" rIns="93163" bIns="46581"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63" tIns="46581" rIns="93163" bIns="46581" rtlCol="0"/>
          <a:lstStyle>
            <a:lvl1pPr algn="r">
              <a:defRPr sz="1200"/>
            </a:lvl1pPr>
          </a:lstStyle>
          <a:p>
            <a:fld id="{3CE83D91-BBED-44BF-A0DF-F536837BEC40}" type="datetimeFigureOut">
              <a:rPr lang="en-US" smtClean="0"/>
              <a:t>8/14/2018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3" tIns="46581" rIns="93163" bIns="46581"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3" tIns="46581" rIns="93163"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3" tIns="46581" rIns="93163"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63" tIns="46581" rIns="93163" bIns="46581" rtlCol="0" anchor="b"/>
          <a:lstStyle>
            <a:lvl1pPr algn="r">
              <a:defRPr sz="1200"/>
            </a:lvl1pPr>
          </a:lstStyle>
          <a:p>
            <a:fld id="{53EEC1B0-E68B-43A8-BB7E-28E622780458}" type="slidenum">
              <a:rPr lang="en-US" smtClean="0"/>
              <a:t>‹#›</a:t>
            </a:fld>
            <a:endParaRPr lang="en-US" dirty="0"/>
          </a:p>
        </p:txBody>
      </p:sp>
    </p:spTree>
    <p:extLst>
      <p:ext uri="{BB962C8B-B14F-4D97-AF65-F5344CB8AC3E}">
        <p14:creationId xmlns:p14="http://schemas.microsoft.com/office/powerpoint/2010/main" val="413025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a:t>
            </a:fld>
            <a:endParaRPr lang="en-US" dirty="0"/>
          </a:p>
        </p:txBody>
      </p:sp>
    </p:spTree>
    <p:extLst>
      <p:ext uri="{BB962C8B-B14F-4D97-AF65-F5344CB8AC3E}">
        <p14:creationId xmlns:p14="http://schemas.microsoft.com/office/powerpoint/2010/main" val="409655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10</a:t>
            </a:fld>
            <a:endParaRPr lang="en-US" dirty="0"/>
          </a:p>
        </p:txBody>
      </p:sp>
    </p:spTree>
    <p:extLst>
      <p:ext uri="{BB962C8B-B14F-4D97-AF65-F5344CB8AC3E}">
        <p14:creationId xmlns:p14="http://schemas.microsoft.com/office/powerpoint/2010/main" val="22621908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102</a:t>
            </a:fld>
            <a:endParaRPr lang="en-US" dirty="0"/>
          </a:p>
        </p:txBody>
      </p:sp>
    </p:spTree>
    <p:extLst>
      <p:ext uri="{BB962C8B-B14F-4D97-AF65-F5344CB8AC3E}">
        <p14:creationId xmlns:p14="http://schemas.microsoft.com/office/powerpoint/2010/main" val="26061965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103</a:t>
            </a:fld>
            <a:endParaRPr lang="en-US" dirty="0"/>
          </a:p>
        </p:txBody>
      </p:sp>
    </p:spTree>
    <p:extLst>
      <p:ext uri="{BB962C8B-B14F-4D97-AF65-F5344CB8AC3E}">
        <p14:creationId xmlns:p14="http://schemas.microsoft.com/office/powerpoint/2010/main" val="18368415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104</a:t>
            </a:fld>
            <a:endParaRPr lang="en-US" dirty="0"/>
          </a:p>
        </p:txBody>
      </p:sp>
    </p:spTree>
    <p:extLst>
      <p:ext uri="{BB962C8B-B14F-4D97-AF65-F5344CB8AC3E}">
        <p14:creationId xmlns:p14="http://schemas.microsoft.com/office/powerpoint/2010/main" val="275290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105</a:t>
            </a:fld>
            <a:endParaRPr lang="en-US" dirty="0"/>
          </a:p>
        </p:txBody>
      </p:sp>
    </p:spTree>
    <p:extLst>
      <p:ext uri="{BB962C8B-B14F-4D97-AF65-F5344CB8AC3E}">
        <p14:creationId xmlns:p14="http://schemas.microsoft.com/office/powerpoint/2010/main" val="42107628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106</a:t>
            </a:fld>
            <a:endParaRPr lang="en-US" dirty="0"/>
          </a:p>
        </p:txBody>
      </p:sp>
    </p:spTree>
    <p:extLst>
      <p:ext uri="{BB962C8B-B14F-4D97-AF65-F5344CB8AC3E}">
        <p14:creationId xmlns:p14="http://schemas.microsoft.com/office/powerpoint/2010/main" val="41035685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107</a:t>
            </a:fld>
            <a:endParaRPr lang="en-US" dirty="0"/>
          </a:p>
        </p:txBody>
      </p:sp>
    </p:spTree>
    <p:extLst>
      <p:ext uri="{BB962C8B-B14F-4D97-AF65-F5344CB8AC3E}">
        <p14:creationId xmlns:p14="http://schemas.microsoft.com/office/powerpoint/2010/main" val="18083684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108</a:t>
            </a:fld>
            <a:endParaRPr lang="en-US" dirty="0"/>
          </a:p>
        </p:txBody>
      </p:sp>
    </p:spTree>
    <p:extLst>
      <p:ext uri="{BB962C8B-B14F-4D97-AF65-F5344CB8AC3E}">
        <p14:creationId xmlns:p14="http://schemas.microsoft.com/office/powerpoint/2010/main" val="37455338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109</a:t>
            </a:fld>
            <a:endParaRPr lang="en-US" dirty="0"/>
          </a:p>
        </p:txBody>
      </p:sp>
    </p:spTree>
    <p:extLst>
      <p:ext uri="{BB962C8B-B14F-4D97-AF65-F5344CB8AC3E}">
        <p14:creationId xmlns:p14="http://schemas.microsoft.com/office/powerpoint/2010/main" val="20313577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110</a:t>
            </a:fld>
            <a:endParaRPr lang="en-US" dirty="0"/>
          </a:p>
        </p:txBody>
      </p:sp>
    </p:spTree>
    <p:extLst>
      <p:ext uri="{BB962C8B-B14F-4D97-AF65-F5344CB8AC3E}">
        <p14:creationId xmlns:p14="http://schemas.microsoft.com/office/powerpoint/2010/main" val="12518921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111</a:t>
            </a:fld>
            <a:endParaRPr lang="en-US" dirty="0"/>
          </a:p>
        </p:txBody>
      </p:sp>
    </p:spTree>
    <p:extLst>
      <p:ext uri="{BB962C8B-B14F-4D97-AF65-F5344CB8AC3E}">
        <p14:creationId xmlns:p14="http://schemas.microsoft.com/office/powerpoint/2010/main" val="15505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11</a:t>
            </a:fld>
            <a:endParaRPr lang="en-US" dirty="0"/>
          </a:p>
        </p:txBody>
      </p:sp>
    </p:spTree>
    <p:extLst>
      <p:ext uri="{BB962C8B-B14F-4D97-AF65-F5344CB8AC3E}">
        <p14:creationId xmlns:p14="http://schemas.microsoft.com/office/powerpoint/2010/main" val="2715743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112</a:t>
            </a:fld>
            <a:endParaRPr lang="en-US" dirty="0"/>
          </a:p>
        </p:txBody>
      </p:sp>
    </p:spTree>
    <p:extLst>
      <p:ext uri="{BB962C8B-B14F-4D97-AF65-F5344CB8AC3E}">
        <p14:creationId xmlns:p14="http://schemas.microsoft.com/office/powerpoint/2010/main" val="76303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113</a:t>
            </a:fld>
            <a:endParaRPr lang="en-US" dirty="0"/>
          </a:p>
        </p:txBody>
      </p:sp>
    </p:spTree>
    <p:extLst>
      <p:ext uri="{BB962C8B-B14F-4D97-AF65-F5344CB8AC3E}">
        <p14:creationId xmlns:p14="http://schemas.microsoft.com/office/powerpoint/2010/main" val="8977377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114</a:t>
            </a:fld>
            <a:endParaRPr lang="en-US" dirty="0"/>
          </a:p>
        </p:txBody>
      </p:sp>
    </p:spTree>
    <p:extLst>
      <p:ext uri="{BB962C8B-B14F-4D97-AF65-F5344CB8AC3E}">
        <p14:creationId xmlns:p14="http://schemas.microsoft.com/office/powerpoint/2010/main" val="6410991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115</a:t>
            </a:fld>
            <a:endParaRPr lang="en-US" dirty="0"/>
          </a:p>
        </p:txBody>
      </p:sp>
    </p:spTree>
    <p:extLst>
      <p:ext uri="{BB962C8B-B14F-4D97-AF65-F5344CB8AC3E}">
        <p14:creationId xmlns:p14="http://schemas.microsoft.com/office/powerpoint/2010/main" val="6435205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116</a:t>
            </a:fld>
            <a:endParaRPr lang="en-US" dirty="0"/>
          </a:p>
        </p:txBody>
      </p:sp>
    </p:spTree>
    <p:extLst>
      <p:ext uri="{BB962C8B-B14F-4D97-AF65-F5344CB8AC3E}">
        <p14:creationId xmlns:p14="http://schemas.microsoft.com/office/powerpoint/2010/main" val="23417496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117</a:t>
            </a:fld>
            <a:endParaRPr lang="en-US" dirty="0"/>
          </a:p>
        </p:txBody>
      </p:sp>
    </p:spTree>
    <p:extLst>
      <p:ext uri="{BB962C8B-B14F-4D97-AF65-F5344CB8AC3E}">
        <p14:creationId xmlns:p14="http://schemas.microsoft.com/office/powerpoint/2010/main" val="36372920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118</a:t>
            </a:fld>
            <a:endParaRPr lang="en-US" dirty="0"/>
          </a:p>
        </p:txBody>
      </p:sp>
    </p:spTree>
    <p:extLst>
      <p:ext uri="{BB962C8B-B14F-4D97-AF65-F5344CB8AC3E}">
        <p14:creationId xmlns:p14="http://schemas.microsoft.com/office/powerpoint/2010/main" val="24332114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119</a:t>
            </a:fld>
            <a:endParaRPr lang="en-US" dirty="0"/>
          </a:p>
        </p:txBody>
      </p:sp>
    </p:spTree>
    <p:extLst>
      <p:ext uri="{BB962C8B-B14F-4D97-AF65-F5344CB8AC3E}">
        <p14:creationId xmlns:p14="http://schemas.microsoft.com/office/powerpoint/2010/main" val="23209470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120</a:t>
            </a:fld>
            <a:endParaRPr lang="en-US" dirty="0"/>
          </a:p>
        </p:txBody>
      </p:sp>
    </p:spTree>
    <p:extLst>
      <p:ext uri="{BB962C8B-B14F-4D97-AF65-F5344CB8AC3E}">
        <p14:creationId xmlns:p14="http://schemas.microsoft.com/office/powerpoint/2010/main" val="18804518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121</a:t>
            </a:fld>
            <a:endParaRPr lang="en-US" dirty="0"/>
          </a:p>
        </p:txBody>
      </p:sp>
    </p:spTree>
    <p:extLst>
      <p:ext uri="{BB962C8B-B14F-4D97-AF65-F5344CB8AC3E}">
        <p14:creationId xmlns:p14="http://schemas.microsoft.com/office/powerpoint/2010/main" val="155206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12</a:t>
            </a:fld>
            <a:endParaRPr lang="en-US" dirty="0"/>
          </a:p>
        </p:txBody>
      </p:sp>
    </p:spTree>
    <p:extLst>
      <p:ext uri="{BB962C8B-B14F-4D97-AF65-F5344CB8AC3E}">
        <p14:creationId xmlns:p14="http://schemas.microsoft.com/office/powerpoint/2010/main" val="29876819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122</a:t>
            </a:fld>
            <a:endParaRPr lang="en-US" dirty="0"/>
          </a:p>
        </p:txBody>
      </p:sp>
    </p:spTree>
    <p:extLst>
      <p:ext uri="{BB962C8B-B14F-4D97-AF65-F5344CB8AC3E}">
        <p14:creationId xmlns:p14="http://schemas.microsoft.com/office/powerpoint/2010/main" val="166015836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123</a:t>
            </a:fld>
            <a:endParaRPr lang="en-US" dirty="0"/>
          </a:p>
        </p:txBody>
      </p:sp>
    </p:spTree>
    <p:extLst>
      <p:ext uri="{BB962C8B-B14F-4D97-AF65-F5344CB8AC3E}">
        <p14:creationId xmlns:p14="http://schemas.microsoft.com/office/powerpoint/2010/main" val="40288447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124</a:t>
            </a:fld>
            <a:endParaRPr lang="en-US" dirty="0"/>
          </a:p>
        </p:txBody>
      </p:sp>
    </p:spTree>
    <p:extLst>
      <p:ext uri="{BB962C8B-B14F-4D97-AF65-F5344CB8AC3E}">
        <p14:creationId xmlns:p14="http://schemas.microsoft.com/office/powerpoint/2010/main" val="24273068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125</a:t>
            </a:fld>
            <a:endParaRPr lang="en-US" dirty="0"/>
          </a:p>
        </p:txBody>
      </p:sp>
    </p:spTree>
    <p:extLst>
      <p:ext uri="{BB962C8B-B14F-4D97-AF65-F5344CB8AC3E}">
        <p14:creationId xmlns:p14="http://schemas.microsoft.com/office/powerpoint/2010/main" val="15363796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126</a:t>
            </a:fld>
            <a:endParaRPr lang="en-US" dirty="0"/>
          </a:p>
        </p:txBody>
      </p:sp>
    </p:spTree>
    <p:extLst>
      <p:ext uri="{BB962C8B-B14F-4D97-AF65-F5344CB8AC3E}">
        <p14:creationId xmlns:p14="http://schemas.microsoft.com/office/powerpoint/2010/main" val="29614487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127</a:t>
            </a:fld>
            <a:endParaRPr lang="en-US" dirty="0"/>
          </a:p>
        </p:txBody>
      </p:sp>
    </p:spTree>
    <p:extLst>
      <p:ext uri="{BB962C8B-B14F-4D97-AF65-F5344CB8AC3E}">
        <p14:creationId xmlns:p14="http://schemas.microsoft.com/office/powerpoint/2010/main" val="3927205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128</a:t>
            </a:fld>
            <a:endParaRPr lang="en-US" dirty="0"/>
          </a:p>
        </p:txBody>
      </p:sp>
    </p:spTree>
    <p:extLst>
      <p:ext uri="{BB962C8B-B14F-4D97-AF65-F5344CB8AC3E}">
        <p14:creationId xmlns:p14="http://schemas.microsoft.com/office/powerpoint/2010/main" val="5260846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129</a:t>
            </a:fld>
            <a:endParaRPr lang="en-US" dirty="0"/>
          </a:p>
        </p:txBody>
      </p:sp>
    </p:spTree>
    <p:extLst>
      <p:ext uri="{BB962C8B-B14F-4D97-AF65-F5344CB8AC3E}">
        <p14:creationId xmlns:p14="http://schemas.microsoft.com/office/powerpoint/2010/main" val="238317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13</a:t>
            </a:fld>
            <a:endParaRPr lang="en-US" dirty="0"/>
          </a:p>
        </p:txBody>
      </p:sp>
    </p:spTree>
    <p:extLst>
      <p:ext uri="{BB962C8B-B14F-4D97-AF65-F5344CB8AC3E}">
        <p14:creationId xmlns:p14="http://schemas.microsoft.com/office/powerpoint/2010/main" val="3330870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14</a:t>
            </a:fld>
            <a:endParaRPr lang="en-US" dirty="0"/>
          </a:p>
        </p:txBody>
      </p:sp>
    </p:spTree>
    <p:extLst>
      <p:ext uri="{BB962C8B-B14F-4D97-AF65-F5344CB8AC3E}">
        <p14:creationId xmlns:p14="http://schemas.microsoft.com/office/powerpoint/2010/main" val="3496097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15</a:t>
            </a:fld>
            <a:endParaRPr lang="en-US" dirty="0"/>
          </a:p>
        </p:txBody>
      </p:sp>
    </p:spTree>
    <p:extLst>
      <p:ext uri="{BB962C8B-B14F-4D97-AF65-F5344CB8AC3E}">
        <p14:creationId xmlns:p14="http://schemas.microsoft.com/office/powerpoint/2010/main" val="25248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16</a:t>
            </a:fld>
            <a:endParaRPr lang="en-US" dirty="0"/>
          </a:p>
        </p:txBody>
      </p:sp>
    </p:spTree>
    <p:extLst>
      <p:ext uri="{BB962C8B-B14F-4D97-AF65-F5344CB8AC3E}">
        <p14:creationId xmlns:p14="http://schemas.microsoft.com/office/powerpoint/2010/main" val="79495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17</a:t>
            </a:fld>
            <a:endParaRPr lang="en-US" dirty="0"/>
          </a:p>
        </p:txBody>
      </p:sp>
    </p:spTree>
    <p:extLst>
      <p:ext uri="{BB962C8B-B14F-4D97-AF65-F5344CB8AC3E}">
        <p14:creationId xmlns:p14="http://schemas.microsoft.com/office/powerpoint/2010/main" val="409333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18</a:t>
            </a:fld>
            <a:endParaRPr lang="en-US" dirty="0"/>
          </a:p>
        </p:txBody>
      </p:sp>
    </p:spTree>
    <p:extLst>
      <p:ext uri="{BB962C8B-B14F-4D97-AF65-F5344CB8AC3E}">
        <p14:creationId xmlns:p14="http://schemas.microsoft.com/office/powerpoint/2010/main" val="79495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19</a:t>
            </a:fld>
            <a:endParaRPr lang="en-US" dirty="0"/>
          </a:p>
        </p:txBody>
      </p:sp>
    </p:spTree>
    <p:extLst>
      <p:ext uri="{BB962C8B-B14F-4D97-AF65-F5344CB8AC3E}">
        <p14:creationId xmlns:p14="http://schemas.microsoft.com/office/powerpoint/2010/main" val="409333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2</a:t>
            </a:fld>
            <a:endParaRPr lang="en-US" dirty="0"/>
          </a:p>
        </p:txBody>
      </p:sp>
    </p:spTree>
    <p:extLst>
      <p:ext uri="{BB962C8B-B14F-4D97-AF65-F5344CB8AC3E}">
        <p14:creationId xmlns:p14="http://schemas.microsoft.com/office/powerpoint/2010/main" val="1112691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20</a:t>
            </a:fld>
            <a:endParaRPr lang="en-US" dirty="0"/>
          </a:p>
        </p:txBody>
      </p:sp>
    </p:spTree>
    <p:extLst>
      <p:ext uri="{BB962C8B-B14F-4D97-AF65-F5344CB8AC3E}">
        <p14:creationId xmlns:p14="http://schemas.microsoft.com/office/powerpoint/2010/main" val="335420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21</a:t>
            </a:fld>
            <a:endParaRPr lang="en-US" dirty="0"/>
          </a:p>
        </p:txBody>
      </p:sp>
    </p:spTree>
    <p:extLst>
      <p:ext uri="{BB962C8B-B14F-4D97-AF65-F5344CB8AC3E}">
        <p14:creationId xmlns:p14="http://schemas.microsoft.com/office/powerpoint/2010/main" val="217243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22</a:t>
            </a:fld>
            <a:endParaRPr lang="en-US" dirty="0"/>
          </a:p>
        </p:txBody>
      </p:sp>
    </p:spTree>
    <p:extLst>
      <p:ext uri="{BB962C8B-B14F-4D97-AF65-F5344CB8AC3E}">
        <p14:creationId xmlns:p14="http://schemas.microsoft.com/office/powerpoint/2010/main" val="1834247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23</a:t>
            </a:fld>
            <a:endParaRPr lang="en-US" dirty="0"/>
          </a:p>
        </p:txBody>
      </p:sp>
    </p:spTree>
    <p:extLst>
      <p:ext uri="{BB962C8B-B14F-4D97-AF65-F5344CB8AC3E}">
        <p14:creationId xmlns:p14="http://schemas.microsoft.com/office/powerpoint/2010/main" val="362593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24</a:t>
            </a:fld>
            <a:endParaRPr lang="en-US" dirty="0"/>
          </a:p>
        </p:txBody>
      </p:sp>
    </p:spTree>
    <p:extLst>
      <p:ext uri="{BB962C8B-B14F-4D97-AF65-F5344CB8AC3E}">
        <p14:creationId xmlns:p14="http://schemas.microsoft.com/office/powerpoint/2010/main" val="223476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25</a:t>
            </a:fld>
            <a:endParaRPr lang="en-US" dirty="0"/>
          </a:p>
        </p:txBody>
      </p:sp>
    </p:spTree>
    <p:extLst>
      <p:ext uri="{BB962C8B-B14F-4D97-AF65-F5344CB8AC3E}">
        <p14:creationId xmlns:p14="http://schemas.microsoft.com/office/powerpoint/2010/main" val="1423598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26</a:t>
            </a:fld>
            <a:endParaRPr lang="en-US" dirty="0"/>
          </a:p>
        </p:txBody>
      </p:sp>
    </p:spTree>
    <p:extLst>
      <p:ext uri="{BB962C8B-B14F-4D97-AF65-F5344CB8AC3E}">
        <p14:creationId xmlns:p14="http://schemas.microsoft.com/office/powerpoint/2010/main" val="1423598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27</a:t>
            </a:fld>
            <a:endParaRPr lang="en-US" dirty="0"/>
          </a:p>
        </p:txBody>
      </p:sp>
    </p:spTree>
    <p:extLst>
      <p:ext uri="{BB962C8B-B14F-4D97-AF65-F5344CB8AC3E}">
        <p14:creationId xmlns:p14="http://schemas.microsoft.com/office/powerpoint/2010/main" val="973375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28</a:t>
            </a:fld>
            <a:endParaRPr lang="en-US" dirty="0"/>
          </a:p>
        </p:txBody>
      </p:sp>
    </p:spTree>
    <p:extLst>
      <p:ext uri="{BB962C8B-B14F-4D97-AF65-F5344CB8AC3E}">
        <p14:creationId xmlns:p14="http://schemas.microsoft.com/office/powerpoint/2010/main" val="1758979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29</a:t>
            </a:fld>
            <a:endParaRPr lang="en-US" dirty="0"/>
          </a:p>
        </p:txBody>
      </p:sp>
    </p:spTree>
    <p:extLst>
      <p:ext uri="{BB962C8B-B14F-4D97-AF65-F5344CB8AC3E}">
        <p14:creationId xmlns:p14="http://schemas.microsoft.com/office/powerpoint/2010/main" val="96618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a:t>
            </a:fld>
            <a:endParaRPr lang="en-US" dirty="0"/>
          </a:p>
        </p:txBody>
      </p:sp>
    </p:spTree>
    <p:extLst>
      <p:ext uri="{BB962C8B-B14F-4D97-AF65-F5344CB8AC3E}">
        <p14:creationId xmlns:p14="http://schemas.microsoft.com/office/powerpoint/2010/main" val="34108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30</a:t>
            </a:fld>
            <a:endParaRPr lang="en-US" dirty="0"/>
          </a:p>
        </p:txBody>
      </p:sp>
    </p:spTree>
    <p:extLst>
      <p:ext uri="{BB962C8B-B14F-4D97-AF65-F5344CB8AC3E}">
        <p14:creationId xmlns:p14="http://schemas.microsoft.com/office/powerpoint/2010/main" val="1739385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31</a:t>
            </a:fld>
            <a:endParaRPr lang="en-US" dirty="0"/>
          </a:p>
        </p:txBody>
      </p:sp>
    </p:spTree>
    <p:extLst>
      <p:ext uri="{BB962C8B-B14F-4D97-AF65-F5344CB8AC3E}">
        <p14:creationId xmlns:p14="http://schemas.microsoft.com/office/powerpoint/2010/main" val="376403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32</a:t>
            </a:fld>
            <a:endParaRPr lang="en-US" dirty="0"/>
          </a:p>
        </p:txBody>
      </p:sp>
    </p:spTree>
    <p:extLst>
      <p:ext uri="{BB962C8B-B14F-4D97-AF65-F5344CB8AC3E}">
        <p14:creationId xmlns:p14="http://schemas.microsoft.com/office/powerpoint/2010/main" val="2021440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33</a:t>
            </a:fld>
            <a:endParaRPr lang="en-US" dirty="0"/>
          </a:p>
        </p:txBody>
      </p:sp>
    </p:spTree>
    <p:extLst>
      <p:ext uri="{BB962C8B-B14F-4D97-AF65-F5344CB8AC3E}">
        <p14:creationId xmlns:p14="http://schemas.microsoft.com/office/powerpoint/2010/main" val="1331805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34</a:t>
            </a:fld>
            <a:endParaRPr lang="en-US" dirty="0"/>
          </a:p>
        </p:txBody>
      </p:sp>
    </p:spTree>
    <p:extLst>
      <p:ext uri="{BB962C8B-B14F-4D97-AF65-F5344CB8AC3E}">
        <p14:creationId xmlns:p14="http://schemas.microsoft.com/office/powerpoint/2010/main" val="3933349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35</a:t>
            </a:fld>
            <a:endParaRPr lang="en-US" dirty="0"/>
          </a:p>
        </p:txBody>
      </p:sp>
    </p:spTree>
    <p:extLst>
      <p:ext uri="{BB962C8B-B14F-4D97-AF65-F5344CB8AC3E}">
        <p14:creationId xmlns:p14="http://schemas.microsoft.com/office/powerpoint/2010/main" val="1570628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36</a:t>
            </a:fld>
            <a:endParaRPr lang="en-US" dirty="0"/>
          </a:p>
        </p:txBody>
      </p:sp>
    </p:spTree>
    <p:extLst>
      <p:ext uri="{BB962C8B-B14F-4D97-AF65-F5344CB8AC3E}">
        <p14:creationId xmlns:p14="http://schemas.microsoft.com/office/powerpoint/2010/main" val="3575928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37</a:t>
            </a:fld>
            <a:endParaRPr lang="en-US" dirty="0"/>
          </a:p>
        </p:txBody>
      </p:sp>
    </p:spTree>
    <p:extLst>
      <p:ext uri="{BB962C8B-B14F-4D97-AF65-F5344CB8AC3E}">
        <p14:creationId xmlns:p14="http://schemas.microsoft.com/office/powerpoint/2010/main" val="1476673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38</a:t>
            </a:fld>
            <a:endParaRPr lang="en-US" dirty="0"/>
          </a:p>
        </p:txBody>
      </p:sp>
    </p:spTree>
    <p:extLst>
      <p:ext uri="{BB962C8B-B14F-4D97-AF65-F5344CB8AC3E}">
        <p14:creationId xmlns:p14="http://schemas.microsoft.com/office/powerpoint/2010/main" val="2002177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39</a:t>
            </a:fld>
            <a:endParaRPr lang="en-US" dirty="0"/>
          </a:p>
        </p:txBody>
      </p:sp>
    </p:spTree>
    <p:extLst>
      <p:ext uri="{BB962C8B-B14F-4D97-AF65-F5344CB8AC3E}">
        <p14:creationId xmlns:p14="http://schemas.microsoft.com/office/powerpoint/2010/main" val="125576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a:t>
            </a:fld>
            <a:endParaRPr lang="en-US" dirty="0"/>
          </a:p>
        </p:txBody>
      </p:sp>
    </p:spTree>
    <p:extLst>
      <p:ext uri="{BB962C8B-B14F-4D97-AF65-F5344CB8AC3E}">
        <p14:creationId xmlns:p14="http://schemas.microsoft.com/office/powerpoint/2010/main" val="2579271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40</a:t>
            </a:fld>
            <a:endParaRPr lang="en-US" dirty="0"/>
          </a:p>
        </p:txBody>
      </p:sp>
    </p:spTree>
    <p:extLst>
      <p:ext uri="{BB962C8B-B14F-4D97-AF65-F5344CB8AC3E}">
        <p14:creationId xmlns:p14="http://schemas.microsoft.com/office/powerpoint/2010/main" val="2613249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41</a:t>
            </a:fld>
            <a:endParaRPr lang="en-US" dirty="0"/>
          </a:p>
        </p:txBody>
      </p:sp>
    </p:spTree>
    <p:extLst>
      <p:ext uri="{BB962C8B-B14F-4D97-AF65-F5344CB8AC3E}">
        <p14:creationId xmlns:p14="http://schemas.microsoft.com/office/powerpoint/2010/main" val="1454203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42</a:t>
            </a:fld>
            <a:endParaRPr lang="en-US" dirty="0"/>
          </a:p>
        </p:txBody>
      </p:sp>
    </p:spTree>
    <p:extLst>
      <p:ext uri="{BB962C8B-B14F-4D97-AF65-F5344CB8AC3E}">
        <p14:creationId xmlns:p14="http://schemas.microsoft.com/office/powerpoint/2010/main" val="934033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43</a:t>
            </a:fld>
            <a:endParaRPr lang="en-US" dirty="0"/>
          </a:p>
        </p:txBody>
      </p:sp>
    </p:spTree>
    <p:extLst>
      <p:ext uri="{BB962C8B-B14F-4D97-AF65-F5344CB8AC3E}">
        <p14:creationId xmlns:p14="http://schemas.microsoft.com/office/powerpoint/2010/main" val="3004066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44</a:t>
            </a:fld>
            <a:endParaRPr lang="en-US" dirty="0"/>
          </a:p>
        </p:txBody>
      </p:sp>
    </p:spTree>
    <p:extLst>
      <p:ext uri="{BB962C8B-B14F-4D97-AF65-F5344CB8AC3E}">
        <p14:creationId xmlns:p14="http://schemas.microsoft.com/office/powerpoint/2010/main" val="1777917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45</a:t>
            </a:fld>
            <a:endParaRPr lang="en-US" dirty="0"/>
          </a:p>
        </p:txBody>
      </p:sp>
    </p:spTree>
    <p:extLst>
      <p:ext uri="{BB962C8B-B14F-4D97-AF65-F5344CB8AC3E}">
        <p14:creationId xmlns:p14="http://schemas.microsoft.com/office/powerpoint/2010/main" val="2485315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46</a:t>
            </a:fld>
            <a:endParaRPr lang="en-US" dirty="0"/>
          </a:p>
        </p:txBody>
      </p:sp>
    </p:spTree>
    <p:extLst>
      <p:ext uri="{BB962C8B-B14F-4D97-AF65-F5344CB8AC3E}">
        <p14:creationId xmlns:p14="http://schemas.microsoft.com/office/powerpoint/2010/main" val="2203166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47</a:t>
            </a:fld>
            <a:endParaRPr lang="en-US" dirty="0"/>
          </a:p>
        </p:txBody>
      </p:sp>
    </p:spTree>
    <p:extLst>
      <p:ext uri="{BB962C8B-B14F-4D97-AF65-F5344CB8AC3E}">
        <p14:creationId xmlns:p14="http://schemas.microsoft.com/office/powerpoint/2010/main" val="2012170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48</a:t>
            </a:fld>
            <a:endParaRPr lang="en-US" dirty="0"/>
          </a:p>
        </p:txBody>
      </p:sp>
    </p:spTree>
    <p:extLst>
      <p:ext uri="{BB962C8B-B14F-4D97-AF65-F5344CB8AC3E}">
        <p14:creationId xmlns:p14="http://schemas.microsoft.com/office/powerpoint/2010/main" val="3626609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49</a:t>
            </a:fld>
            <a:endParaRPr lang="en-US" dirty="0"/>
          </a:p>
        </p:txBody>
      </p:sp>
    </p:spTree>
    <p:extLst>
      <p:ext uri="{BB962C8B-B14F-4D97-AF65-F5344CB8AC3E}">
        <p14:creationId xmlns:p14="http://schemas.microsoft.com/office/powerpoint/2010/main" val="208066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5</a:t>
            </a:fld>
            <a:endParaRPr lang="en-US" dirty="0"/>
          </a:p>
        </p:txBody>
      </p:sp>
    </p:spTree>
    <p:extLst>
      <p:ext uri="{BB962C8B-B14F-4D97-AF65-F5344CB8AC3E}">
        <p14:creationId xmlns:p14="http://schemas.microsoft.com/office/powerpoint/2010/main" val="1368422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50</a:t>
            </a:fld>
            <a:endParaRPr lang="en-US" dirty="0"/>
          </a:p>
        </p:txBody>
      </p:sp>
    </p:spTree>
    <p:extLst>
      <p:ext uri="{BB962C8B-B14F-4D97-AF65-F5344CB8AC3E}">
        <p14:creationId xmlns:p14="http://schemas.microsoft.com/office/powerpoint/2010/main" val="3826309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51</a:t>
            </a:fld>
            <a:endParaRPr lang="en-US" dirty="0"/>
          </a:p>
        </p:txBody>
      </p:sp>
    </p:spTree>
    <p:extLst>
      <p:ext uri="{BB962C8B-B14F-4D97-AF65-F5344CB8AC3E}">
        <p14:creationId xmlns:p14="http://schemas.microsoft.com/office/powerpoint/2010/main" val="1749693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52</a:t>
            </a:fld>
            <a:endParaRPr lang="en-US" dirty="0"/>
          </a:p>
        </p:txBody>
      </p:sp>
    </p:spTree>
    <p:extLst>
      <p:ext uri="{BB962C8B-B14F-4D97-AF65-F5344CB8AC3E}">
        <p14:creationId xmlns:p14="http://schemas.microsoft.com/office/powerpoint/2010/main" val="3897567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53</a:t>
            </a:fld>
            <a:endParaRPr lang="en-US" dirty="0"/>
          </a:p>
        </p:txBody>
      </p:sp>
    </p:spTree>
    <p:extLst>
      <p:ext uri="{BB962C8B-B14F-4D97-AF65-F5344CB8AC3E}">
        <p14:creationId xmlns:p14="http://schemas.microsoft.com/office/powerpoint/2010/main" val="2449878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54</a:t>
            </a:fld>
            <a:endParaRPr lang="en-US" dirty="0"/>
          </a:p>
        </p:txBody>
      </p:sp>
    </p:spTree>
    <p:extLst>
      <p:ext uri="{BB962C8B-B14F-4D97-AF65-F5344CB8AC3E}">
        <p14:creationId xmlns:p14="http://schemas.microsoft.com/office/powerpoint/2010/main" val="35823817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55</a:t>
            </a:fld>
            <a:endParaRPr lang="en-US" dirty="0"/>
          </a:p>
        </p:txBody>
      </p:sp>
    </p:spTree>
    <p:extLst>
      <p:ext uri="{BB962C8B-B14F-4D97-AF65-F5344CB8AC3E}">
        <p14:creationId xmlns:p14="http://schemas.microsoft.com/office/powerpoint/2010/main" val="2779251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56</a:t>
            </a:fld>
            <a:endParaRPr lang="en-US" dirty="0"/>
          </a:p>
        </p:txBody>
      </p:sp>
    </p:spTree>
    <p:extLst>
      <p:ext uri="{BB962C8B-B14F-4D97-AF65-F5344CB8AC3E}">
        <p14:creationId xmlns:p14="http://schemas.microsoft.com/office/powerpoint/2010/main" val="4160122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57</a:t>
            </a:fld>
            <a:endParaRPr lang="en-US" dirty="0"/>
          </a:p>
        </p:txBody>
      </p:sp>
    </p:spTree>
    <p:extLst>
      <p:ext uri="{BB962C8B-B14F-4D97-AF65-F5344CB8AC3E}">
        <p14:creationId xmlns:p14="http://schemas.microsoft.com/office/powerpoint/2010/main" val="1983238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58</a:t>
            </a:fld>
            <a:endParaRPr lang="en-US" dirty="0"/>
          </a:p>
        </p:txBody>
      </p:sp>
    </p:spTree>
    <p:extLst>
      <p:ext uri="{BB962C8B-B14F-4D97-AF65-F5344CB8AC3E}">
        <p14:creationId xmlns:p14="http://schemas.microsoft.com/office/powerpoint/2010/main" val="894051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59</a:t>
            </a:fld>
            <a:endParaRPr lang="en-US" dirty="0"/>
          </a:p>
        </p:txBody>
      </p:sp>
    </p:spTree>
    <p:extLst>
      <p:ext uri="{BB962C8B-B14F-4D97-AF65-F5344CB8AC3E}">
        <p14:creationId xmlns:p14="http://schemas.microsoft.com/office/powerpoint/2010/main" val="342984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6</a:t>
            </a:fld>
            <a:endParaRPr lang="en-US" dirty="0"/>
          </a:p>
        </p:txBody>
      </p:sp>
    </p:spTree>
    <p:extLst>
      <p:ext uri="{BB962C8B-B14F-4D97-AF65-F5344CB8AC3E}">
        <p14:creationId xmlns:p14="http://schemas.microsoft.com/office/powerpoint/2010/main" val="786357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60</a:t>
            </a:fld>
            <a:endParaRPr lang="en-US" dirty="0"/>
          </a:p>
        </p:txBody>
      </p:sp>
    </p:spTree>
    <p:extLst>
      <p:ext uri="{BB962C8B-B14F-4D97-AF65-F5344CB8AC3E}">
        <p14:creationId xmlns:p14="http://schemas.microsoft.com/office/powerpoint/2010/main" val="4140125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61</a:t>
            </a:fld>
            <a:endParaRPr lang="en-US" dirty="0"/>
          </a:p>
        </p:txBody>
      </p:sp>
    </p:spTree>
    <p:extLst>
      <p:ext uri="{BB962C8B-B14F-4D97-AF65-F5344CB8AC3E}">
        <p14:creationId xmlns:p14="http://schemas.microsoft.com/office/powerpoint/2010/main" val="2107467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62</a:t>
            </a:fld>
            <a:endParaRPr lang="en-US" dirty="0"/>
          </a:p>
        </p:txBody>
      </p:sp>
    </p:spTree>
    <p:extLst>
      <p:ext uri="{BB962C8B-B14F-4D97-AF65-F5344CB8AC3E}">
        <p14:creationId xmlns:p14="http://schemas.microsoft.com/office/powerpoint/2010/main" val="2747709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63</a:t>
            </a:fld>
            <a:endParaRPr lang="en-US" dirty="0"/>
          </a:p>
        </p:txBody>
      </p:sp>
    </p:spTree>
    <p:extLst>
      <p:ext uri="{BB962C8B-B14F-4D97-AF65-F5344CB8AC3E}">
        <p14:creationId xmlns:p14="http://schemas.microsoft.com/office/powerpoint/2010/main" val="2907394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64</a:t>
            </a:fld>
            <a:endParaRPr lang="en-US" dirty="0"/>
          </a:p>
        </p:txBody>
      </p:sp>
    </p:spTree>
    <p:extLst>
      <p:ext uri="{BB962C8B-B14F-4D97-AF65-F5344CB8AC3E}">
        <p14:creationId xmlns:p14="http://schemas.microsoft.com/office/powerpoint/2010/main" val="3981596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65</a:t>
            </a:fld>
            <a:endParaRPr lang="en-US" dirty="0"/>
          </a:p>
        </p:txBody>
      </p:sp>
    </p:spTree>
    <p:extLst>
      <p:ext uri="{BB962C8B-B14F-4D97-AF65-F5344CB8AC3E}">
        <p14:creationId xmlns:p14="http://schemas.microsoft.com/office/powerpoint/2010/main" val="1796316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66</a:t>
            </a:fld>
            <a:endParaRPr lang="en-US" dirty="0"/>
          </a:p>
        </p:txBody>
      </p:sp>
    </p:spTree>
    <p:extLst>
      <p:ext uri="{BB962C8B-B14F-4D97-AF65-F5344CB8AC3E}">
        <p14:creationId xmlns:p14="http://schemas.microsoft.com/office/powerpoint/2010/main" val="3274035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67</a:t>
            </a:fld>
            <a:endParaRPr lang="en-US" dirty="0"/>
          </a:p>
        </p:txBody>
      </p:sp>
    </p:spTree>
    <p:extLst>
      <p:ext uri="{BB962C8B-B14F-4D97-AF65-F5344CB8AC3E}">
        <p14:creationId xmlns:p14="http://schemas.microsoft.com/office/powerpoint/2010/main" val="39133844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68</a:t>
            </a:fld>
            <a:endParaRPr lang="en-US" dirty="0"/>
          </a:p>
        </p:txBody>
      </p:sp>
    </p:spTree>
    <p:extLst>
      <p:ext uri="{BB962C8B-B14F-4D97-AF65-F5344CB8AC3E}">
        <p14:creationId xmlns:p14="http://schemas.microsoft.com/office/powerpoint/2010/main" val="3250538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69</a:t>
            </a:fld>
            <a:endParaRPr lang="en-US" dirty="0"/>
          </a:p>
        </p:txBody>
      </p:sp>
    </p:spTree>
    <p:extLst>
      <p:ext uri="{BB962C8B-B14F-4D97-AF65-F5344CB8AC3E}">
        <p14:creationId xmlns:p14="http://schemas.microsoft.com/office/powerpoint/2010/main" val="108830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a:t>
            </a:fld>
            <a:endParaRPr lang="en-US" dirty="0"/>
          </a:p>
        </p:txBody>
      </p:sp>
    </p:spTree>
    <p:extLst>
      <p:ext uri="{BB962C8B-B14F-4D97-AF65-F5344CB8AC3E}">
        <p14:creationId xmlns:p14="http://schemas.microsoft.com/office/powerpoint/2010/main" val="2238301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70</a:t>
            </a:fld>
            <a:endParaRPr lang="en-US" dirty="0"/>
          </a:p>
        </p:txBody>
      </p:sp>
    </p:spTree>
    <p:extLst>
      <p:ext uri="{BB962C8B-B14F-4D97-AF65-F5344CB8AC3E}">
        <p14:creationId xmlns:p14="http://schemas.microsoft.com/office/powerpoint/2010/main" val="36545166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71</a:t>
            </a:fld>
            <a:endParaRPr lang="en-US" dirty="0"/>
          </a:p>
        </p:txBody>
      </p:sp>
    </p:spTree>
    <p:extLst>
      <p:ext uri="{BB962C8B-B14F-4D97-AF65-F5344CB8AC3E}">
        <p14:creationId xmlns:p14="http://schemas.microsoft.com/office/powerpoint/2010/main" val="2861189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72</a:t>
            </a:fld>
            <a:endParaRPr lang="en-US" dirty="0"/>
          </a:p>
        </p:txBody>
      </p:sp>
    </p:spTree>
    <p:extLst>
      <p:ext uri="{BB962C8B-B14F-4D97-AF65-F5344CB8AC3E}">
        <p14:creationId xmlns:p14="http://schemas.microsoft.com/office/powerpoint/2010/main" val="28443813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73</a:t>
            </a:fld>
            <a:endParaRPr lang="en-US" dirty="0"/>
          </a:p>
        </p:txBody>
      </p:sp>
    </p:spTree>
    <p:extLst>
      <p:ext uri="{BB962C8B-B14F-4D97-AF65-F5344CB8AC3E}">
        <p14:creationId xmlns:p14="http://schemas.microsoft.com/office/powerpoint/2010/main" val="3179592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74</a:t>
            </a:fld>
            <a:endParaRPr lang="en-US" dirty="0"/>
          </a:p>
        </p:txBody>
      </p:sp>
    </p:spTree>
    <p:extLst>
      <p:ext uri="{BB962C8B-B14F-4D97-AF65-F5344CB8AC3E}">
        <p14:creationId xmlns:p14="http://schemas.microsoft.com/office/powerpoint/2010/main" val="1489526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75</a:t>
            </a:fld>
            <a:endParaRPr lang="en-US" dirty="0"/>
          </a:p>
        </p:txBody>
      </p:sp>
    </p:spTree>
    <p:extLst>
      <p:ext uri="{BB962C8B-B14F-4D97-AF65-F5344CB8AC3E}">
        <p14:creationId xmlns:p14="http://schemas.microsoft.com/office/powerpoint/2010/main" val="1176777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77</a:t>
            </a:fld>
            <a:endParaRPr lang="en-US" dirty="0"/>
          </a:p>
        </p:txBody>
      </p:sp>
    </p:spTree>
    <p:extLst>
      <p:ext uri="{BB962C8B-B14F-4D97-AF65-F5344CB8AC3E}">
        <p14:creationId xmlns:p14="http://schemas.microsoft.com/office/powerpoint/2010/main" val="4235868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78</a:t>
            </a:fld>
            <a:endParaRPr lang="en-US" dirty="0"/>
          </a:p>
        </p:txBody>
      </p:sp>
    </p:spTree>
    <p:extLst>
      <p:ext uri="{BB962C8B-B14F-4D97-AF65-F5344CB8AC3E}">
        <p14:creationId xmlns:p14="http://schemas.microsoft.com/office/powerpoint/2010/main" val="11769954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79</a:t>
            </a:fld>
            <a:endParaRPr lang="en-US" dirty="0"/>
          </a:p>
        </p:txBody>
      </p:sp>
    </p:spTree>
    <p:extLst>
      <p:ext uri="{BB962C8B-B14F-4D97-AF65-F5344CB8AC3E}">
        <p14:creationId xmlns:p14="http://schemas.microsoft.com/office/powerpoint/2010/main" val="902287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80</a:t>
            </a:fld>
            <a:endParaRPr lang="en-US" dirty="0"/>
          </a:p>
        </p:txBody>
      </p:sp>
    </p:spTree>
    <p:extLst>
      <p:ext uri="{BB962C8B-B14F-4D97-AF65-F5344CB8AC3E}">
        <p14:creationId xmlns:p14="http://schemas.microsoft.com/office/powerpoint/2010/main" val="249024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8</a:t>
            </a:fld>
            <a:endParaRPr lang="en-US" dirty="0"/>
          </a:p>
        </p:txBody>
      </p:sp>
    </p:spTree>
    <p:extLst>
      <p:ext uri="{BB962C8B-B14F-4D97-AF65-F5344CB8AC3E}">
        <p14:creationId xmlns:p14="http://schemas.microsoft.com/office/powerpoint/2010/main" val="687414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81</a:t>
            </a:fld>
            <a:endParaRPr lang="en-US" dirty="0"/>
          </a:p>
        </p:txBody>
      </p:sp>
    </p:spTree>
    <p:extLst>
      <p:ext uri="{BB962C8B-B14F-4D97-AF65-F5344CB8AC3E}">
        <p14:creationId xmlns:p14="http://schemas.microsoft.com/office/powerpoint/2010/main" val="981496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82</a:t>
            </a:fld>
            <a:endParaRPr lang="en-US" dirty="0"/>
          </a:p>
        </p:txBody>
      </p:sp>
    </p:spTree>
    <p:extLst>
      <p:ext uri="{BB962C8B-B14F-4D97-AF65-F5344CB8AC3E}">
        <p14:creationId xmlns:p14="http://schemas.microsoft.com/office/powerpoint/2010/main" val="1332159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83</a:t>
            </a:fld>
            <a:endParaRPr lang="en-US" dirty="0"/>
          </a:p>
        </p:txBody>
      </p:sp>
    </p:spTree>
    <p:extLst>
      <p:ext uri="{BB962C8B-B14F-4D97-AF65-F5344CB8AC3E}">
        <p14:creationId xmlns:p14="http://schemas.microsoft.com/office/powerpoint/2010/main" val="31777795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84</a:t>
            </a:fld>
            <a:endParaRPr lang="en-US" dirty="0"/>
          </a:p>
        </p:txBody>
      </p:sp>
    </p:spTree>
    <p:extLst>
      <p:ext uri="{BB962C8B-B14F-4D97-AF65-F5344CB8AC3E}">
        <p14:creationId xmlns:p14="http://schemas.microsoft.com/office/powerpoint/2010/main" val="23472075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86</a:t>
            </a:fld>
            <a:endParaRPr lang="en-US" dirty="0"/>
          </a:p>
        </p:txBody>
      </p:sp>
    </p:spTree>
    <p:extLst>
      <p:ext uri="{BB962C8B-B14F-4D97-AF65-F5344CB8AC3E}">
        <p14:creationId xmlns:p14="http://schemas.microsoft.com/office/powerpoint/2010/main" val="6233728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87</a:t>
            </a:fld>
            <a:endParaRPr lang="en-US" dirty="0"/>
          </a:p>
        </p:txBody>
      </p:sp>
    </p:spTree>
    <p:extLst>
      <p:ext uri="{BB962C8B-B14F-4D97-AF65-F5344CB8AC3E}">
        <p14:creationId xmlns:p14="http://schemas.microsoft.com/office/powerpoint/2010/main" val="17484117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88</a:t>
            </a:fld>
            <a:endParaRPr lang="en-US" dirty="0"/>
          </a:p>
        </p:txBody>
      </p:sp>
    </p:spTree>
    <p:extLst>
      <p:ext uri="{BB962C8B-B14F-4D97-AF65-F5344CB8AC3E}">
        <p14:creationId xmlns:p14="http://schemas.microsoft.com/office/powerpoint/2010/main" val="36061656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89</a:t>
            </a:fld>
            <a:endParaRPr lang="en-US" dirty="0"/>
          </a:p>
        </p:txBody>
      </p:sp>
    </p:spTree>
    <p:extLst>
      <p:ext uri="{BB962C8B-B14F-4D97-AF65-F5344CB8AC3E}">
        <p14:creationId xmlns:p14="http://schemas.microsoft.com/office/powerpoint/2010/main" val="4009630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90</a:t>
            </a:fld>
            <a:endParaRPr lang="en-US" dirty="0"/>
          </a:p>
        </p:txBody>
      </p:sp>
    </p:spTree>
    <p:extLst>
      <p:ext uri="{BB962C8B-B14F-4D97-AF65-F5344CB8AC3E}">
        <p14:creationId xmlns:p14="http://schemas.microsoft.com/office/powerpoint/2010/main" val="22996157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91</a:t>
            </a:fld>
            <a:endParaRPr lang="en-US" dirty="0"/>
          </a:p>
        </p:txBody>
      </p:sp>
    </p:spTree>
    <p:extLst>
      <p:ext uri="{BB962C8B-B14F-4D97-AF65-F5344CB8AC3E}">
        <p14:creationId xmlns:p14="http://schemas.microsoft.com/office/powerpoint/2010/main" val="384986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EE51-8F33-4D5B-BB1E-DD5DF55711A7}" type="slidenum">
              <a:rPr lang="en-US" smtClean="0"/>
              <a:t>9</a:t>
            </a:fld>
            <a:endParaRPr lang="en-US" dirty="0"/>
          </a:p>
        </p:txBody>
      </p:sp>
    </p:spTree>
    <p:extLst>
      <p:ext uri="{BB962C8B-B14F-4D97-AF65-F5344CB8AC3E}">
        <p14:creationId xmlns:p14="http://schemas.microsoft.com/office/powerpoint/2010/main" val="781505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92</a:t>
            </a:fld>
            <a:endParaRPr lang="en-US" dirty="0"/>
          </a:p>
        </p:txBody>
      </p:sp>
    </p:spTree>
    <p:extLst>
      <p:ext uri="{BB962C8B-B14F-4D97-AF65-F5344CB8AC3E}">
        <p14:creationId xmlns:p14="http://schemas.microsoft.com/office/powerpoint/2010/main" val="19466127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93</a:t>
            </a:fld>
            <a:endParaRPr lang="en-US" dirty="0"/>
          </a:p>
        </p:txBody>
      </p:sp>
    </p:spTree>
    <p:extLst>
      <p:ext uri="{BB962C8B-B14F-4D97-AF65-F5344CB8AC3E}">
        <p14:creationId xmlns:p14="http://schemas.microsoft.com/office/powerpoint/2010/main" val="3834957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94</a:t>
            </a:fld>
            <a:endParaRPr lang="en-US" dirty="0"/>
          </a:p>
        </p:txBody>
      </p:sp>
    </p:spTree>
    <p:extLst>
      <p:ext uri="{BB962C8B-B14F-4D97-AF65-F5344CB8AC3E}">
        <p14:creationId xmlns:p14="http://schemas.microsoft.com/office/powerpoint/2010/main" val="24816964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95</a:t>
            </a:fld>
            <a:endParaRPr lang="en-US" dirty="0"/>
          </a:p>
        </p:txBody>
      </p:sp>
    </p:spTree>
    <p:extLst>
      <p:ext uri="{BB962C8B-B14F-4D97-AF65-F5344CB8AC3E}">
        <p14:creationId xmlns:p14="http://schemas.microsoft.com/office/powerpoint/2010/main" val="30023323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96</a:t>
            </a:fld>
            <a:endParaRPr lang="en-US" dirty="0"/>
          </a:p>
        </p:txBody>
      </p:sp>
    </p:spTree>
    <p:extLst>
      <p:ext uri="{BB962C8B-B14F-4D97-AF65-F5344CB8AC3E}">
        <p14:creationId xmlns:p14="http://schemas.microsoft.com/office/powerpoint/2010/main" val="22096003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97</a:t>
            </a:fld>
            <a:endParaRPr lang="en-US" dirty="0"/>
          </a:p>
        </p:txBody>
      </p:sp>
    </p:spTree>
    <p:extLst>
      <p:ext uri="{BB962C8B-B14F-4D97-AF65-F5344CB8AC3E}">
        <p14:creationId xmlns:p14="http://schemas.microsoft.com/office/powerpoint/2010/main" val="842326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98</a:t>
            </a:fld>
            <a:endParaRPr lang="en-US" dirty="0"/>
          </a:p>
        </p:txBody>
      </p:sp>
    </p:spTree>
    <p:extLst>
      <p:ext uri="{BB962C8B-B14F-4D97-AF65-F5344CB8AC3E}">
        <p14:creationId xmlns:p14="http://schemas.microsoft.com/office/powerpoint/2010/main" val="10877637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99</a:t>
            </a:fld>
            <a:endParaRPr lang="en-US" dirty="0"/>
          </a:p>
        </p:txBody>
      </p:sp>
    </p:spTree>
    <p:extLst>
      <p:ext uri="{BB962C8B-B14F-4D97-AF65-F5344CB8AC3E}">
        <p14:creationId xmlns:p14="http://schemas.microsoft.com/office/powerpoint/2010/main" val="3967989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100</a:t>
            </a:fld>
            <a:endParaRPr lang="en-US" dirty="0"/>
          </a:p>
        </p:txBody>
      </p:sp>
    </p:spTree>
    <p:extLst>
      <p:ext uri="{BB962C8B-B14F-4D97-AF65-F5344CB8AC3E}">
        <p14:creationId xmlns:p14="http://schemas.microsoft.com/office/powerpoint/2010/main" val="1665209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EC1B0-E68B-43A8-BB7E-28E622780458}" type="slidenum">
              <a:rPr lang="en-US" smtClean="0"/>
              <a:t>101</a:t>
            </a:fld>
            <a:endParaRPr lang="en-US" dirty="0"/>
          </a:p>
        </p:txBody>
      </p:sp>
    </p:spTree>
    <p:extLst>
      <p:ext uri="{BB962C8B-B14F-4D97-AF65-F5344CB8AC3E}">
        <p14:creationId xmlns:p14="http://schemas.microsoft.com/office/powerpoint/2010/main" val="122189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D64B0B-0949-4465-86F9-7CC4FD25B44B}"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329665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54EE8E-A102-44EC-BDEE-C5F31B09B55F}"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87900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08434-EAF6-4E42-9D76-F91420D17BC5}"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319116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70816-E834-43D5-99FE-2CC139C4D274}"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47951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C7702D-DC51-4357-AC00-5445B35677DE}" type="datetime1">
              <a:rPr lang="en-US" smtClean="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361486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A2C0BD-58C3-4700-91CB-E82F867EEA9F}"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87678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C5D37-4DAE-47EE-B124-26C319D8C46D}" type="datetime1">
              <a:rPr lang="en-US" smtClean="0"/>
              <a:t>8/14/2018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293766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4D9008-110C-4A0C-8F7D-4B5267C4A6FE}" type="datetime1">
              <a:rPr lang="en-US" smtClean="0"/>
              <a:t>8/14/2018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134139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CA1C3-CD06-4DF4-8F98-1662C4021588}" type="datetime1">
              <a:rPr lang="en-US" smtClean="0"/>
              <a:t>8/14/2018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376448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33EAD-D079-4EB3-9555-FF92BA618301}"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151876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F4F4-40FE-4AC8-8FFD-9FE6697D1BE9}" type="datetime1">
              <a:rPr lang="en-US" smtClean="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B9FC3-2351-4164-B751-4A496B933C07}" type="slidenum">
              <a:rPr lang="en-US" smtClean="0"/>
              <a:t>‹#›</a:t>
            </a:fld>
            <a:endParaRPr lang="en-US" dirty="0"/>
          </a:p>
        </p:txBody>
      </p:sp>
    </p:spTree>
    <p:extLst>
      <p:ext uri="{BB962C8B-B14F-4D97-AF65-F5344CB8AC3E}">
        <p14:creationId xmlns:p14="http://schemas.microsoft.com/office/powerpoint/2010/main" val="206293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670A3-EA2F-4B5A-A713-F5809DEC9B6D}" type="datetime1">
              <a:rPr lang="en-US" smtClean="0"/>
              <a:t>8/14/2018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B9FC3-2351-4164-B751-4A496B933C07}" type="slidenum">
              <a:rPr lang="en-US" smtClean="0"/>
              <a:t>‹#›</a:t>
            </a:fld>
            <a:endParaRPr lang="en-US" dirty="0"/>
          </a:p>
        </p:txBody>
      </p:sp>
    </p:spTree>
    <p:extLst>
      <p:ext uri="{BB962C8B-B14F-4D97-AF65-F5344CB8AC3E}">
        <p14:creationId xmlns:p14="http://schemas.microsoft.com/office/powerpoint/2010/main" val="155616437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package" Target="../embeddings/Microsoft_Excel_Worksheet1.xlsx"/></Relationships>
</file>

<file path=ppt/slides/_rels/slide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sherrillparkgolf.com/Golf/Course01Hole01.htm"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0.jpe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img.groundspeak.com/waymarking/0a51dd81-a668-4440-b8eb-87b4c034b6eb.jpg"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package" Target="../embeddings/Microsoft_Word_Document.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pPr algn="l"/>
            <a:r>
              <a:rPr lang="en-US" b="1" dirty="0">
                <a:solidFill>
                  <a:schemeClr val="bg1"/>
                </a:solidFill>
              </a:rPr>
              <a:t>Path Taking &amp; Path Making 2018-19:</a:t>
            </a:r>
            <a:br>
              <a:rPr lang="en-US" b="1" dirty="0">
                <a:solidFill>
                  <a:schemeClr val="bg1"/>
                </a:solidFill>
              </a:rPr>
            </a:br>
            <a:r>
              <a:rPr lang="en-US" sz="3600" b="1" dirty="0">
                <a:solidFill>
                  <a:schemeClr val="bg1"/>
                </a:solidFill>
              </a:rPr>
              <a:t>Strengthening</a:t>
            </a:r>
            <a:r>
              <a:rPr lang="en-US" sz="3600" dirty="0">
                <a:solidFill>
                  <a:schemeClr val="bg1"/>
                </a:solidFill>
              </a:rPr>
              <a:t> </a:t>
            </a:r>
            <a:r>
              <a:rPr lang="en-US" sz="3100" b="1" dirty="0">
                <a:solidFill>
                  <a:schemeClr val="bg1"/>
                </a:solidFill>
              </a:rPr>
              <a:t>the Municipal Services Value Proposition</a:t>
            </a:r>
            <a:br>
              <a:rPr lang="en-US" sz="3200" dirty="0"/>
            </a:br>
            <a:endParaRPr lang="en-US" sz="2000" b="1" dirty="0">
              <a:solidFill>
                <a:schemeClr val="accent1"/>
              </a:solidFill>
            </a:endParaRPr>
          </a:p>
        </p:txBody>
      </p:sp>
      <p:sp>
        <p:nvSpPr>
          <p:cNvPr id="7" name="Content Placeholder 6"/>
          <p:cNvSpPr>
            <a:spLocks noGrp="1"/>
          </p:cNvSpPr>
          <p:nvPr>
            <p:ph sz="half" idx="2"/>
          </p:nvPr>
        </p:nvSpPr>
        <p:spPr>
          <a:xfrm>
            <a:off x="152400" y="2743200"/>
            <a:ext cx="4040188" cy="3352800"/>
          </a:xfrm>
        </p:spPr>
        <p:txBody>
          <a:bodyPr>
            <a:normAutofit fontScale="85000" lnSpcReduction="10000"/>
          </a:bodyPr>
          <a:lstStyle/>
          <a:p>
            <a:pPr marL="0" indent="0">
              <a:buNone/>
            </a:pPr>
            <a:r>
              <a:rPr lang="en-US" sz="3500" dirty="0">
                <a:solidFill>
                  <a:schemeClr val="bg1"/>
                </a:solidFill>
              </a:rPr>
              <a:t>2018-2019 Fiscal Year</a:t>
            </a:r>
          </a:p>
          <a:p>
            <a:pPr marL="0" indent="0">
              <a:buNone/>
            </a:pPr>
            <a:r>
              <a:rPr lang="en-US" sz="3500" dirty="0">
                <a:solidFill>
                  <a:schemeClr val="bg1"/>
                </a:solidFill>
              </a:rPr>
              <a:t>City of Richardson, Texas</a:t>
            </a:r>
          </a:p>
          <a:p>
            <a:pPr marL="0" indent="0">
              <a:buNone/>
            </a:pPr>
            <a:r>
              <a:rPr lang="en-US" sz="2800" dirty="0">
                <a:solidFill>
                  <a:schemeClr val="bg1"/>
                </a:solidFill>
              </a:rPr>
              <a:t>Municipal Budget Presentation</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City Council Presentation</a:t>
            </a:r>
          </a:p>
          <a:p>
            <a:pPr marL="0" indent="0">
              <a:buNone/>
            </a:pPr>
            <a:r>
              <a:rPr lang="en-US" dirty="0">
                <a:solidFill>
                  <a:schemeClr val="bg1"/>
                </a:solidFill>
              </a:rPr>
              <a:t>August 13, 2018</a:t>
            </a:r>
          </a:p>
        </p:txBody>
      </p:sp>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0696" b="18583"/>
          <a:stretch/>
        </p:blipFill>
        <p:spPr bwMode="auto">
          <a:xfrm>
            <a:off x="4333240" y="1828800"/>
            <a:ext cx="4734560" cy="3921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36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81"/>
            <a:ext cx="8229600" cy="1143000"/>
          </a:xfrm>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Property Tax</a:t>
            </a:r>
          </a:p>
        </p:txBody>
      </p:sp>
      <p:sp>
        <p:nvSpPr>
          <p:cNvPr id="3" name="Content Placeholder 2"/>
          <p:cNvSpPr>
            <a:spLocks noGrp="1"/>
          </p:cNvSpPr>
          <p:nvPr>
            <p:ph idx="1"/>
          </p:nvPr>
        </p:nvSpPr>
        <p:spPr>
          <a:xfrm>
            <a:off x="228600" y="1232916"/>
            <a:ext cx="5103540" cy="4939284"/>
          </a:xfrm>
        </p:spPr>
        <p:txBody>
          <a:bodyPr>
            <a:noAutofit/>
          </a:bodyPr>
          <a:lstStyle/>
          <a:p>
            <a:r>
              <a:rPr lang="en-US" sz="2000" dirty="0">
                <a:solidFill>
                  <a:schemeClr val="bg1"/>
                </a:solidFill>
              </a:rPr>
              <a:t>Maintaining the current $0.62516 tax rate was used in budget development.  </a:t>
            </a:r>
          </a:p>
          <a:p>
            <a:pPr lvl="1">
              <a:buFont typeface="Arial" panose="020B0604020202020204" pitchFamily="34" charset="0"/>
              <a:buChar char="•"/>
            </a:pPr>
            <a:r>
              <a:rPr lang="en-US" sz="2000" dirty="0">
                <a:solidFill>
                  <a:schemeClr val="bg1"/>
                </a:solidFill>
              </a:rPr>
              <a:t>Operations:  $0.37413</a:t>
            </a:r>
          </a:p>
          <a:p>
            <a:pPr lvl="1">
              <a:buFont typeface="Arial" panose="020B0604020202020204" pitchFamily="34" charset="0"/>
              <a:buChar char="•"/>
            </a:pPr>
            <a:r>
              <a:rPr lang="en-US" sz="2000" dirty="0">
                <a:solidFill>
                  <a:schemeClr val="bg1"/>
                </a:solidFill>
              </a:rPr>
              <a:t>Debt:  $0.25103</a:t>
            </a:r>
          </a:p>
          <a:p>
            <a:pPr lvl="1">
              <a:buFont typeface="Arial" panose="020B0604020202020204" pitchFamily="34" charset="0"/>
              <a:buChar char="•"/>
            </a:pPr>
            <a:r>
              <a:rPr lang="en-US" sz="2000" dirty="0">
                <a:solidFill>
                  <a:schemeClr val="bg1"/>
                </a:solidFill>
              </a:rPr>
              <a:t>Total:  $0.62516</a:t>
            </a:r>
          </a:p>
          <a:p>
            <a:pPr marL="0" indent="0">
              <a:buNone/>
            </a:pPr>
            <a:r>
              <a:rPr lang="en-US" sz="2000" dirty="0">
                <a:solidFill>
                  <a:schemeClr val="bg1"/>
                </a:solidFill>
              </a:rPr>
              <a:t>     The tax rate was lowered by one cent in </a:t>
            </a:r>
          </a:p>
          <a:p>
            <a:pPr marL="0" indent="0">
              <a:buNone/>
            </a:pPr>
            <a:r>
              <a:rPr lang="en-US" sz="2000" dirty="0">
                <a:solidFill>
                  <a:schemeClr val="bg1"/>
                </a:solidFill>
              </a:rPr>
              <a:t>     the development of the FY 2016-2017</a:t>
            </a:r>
          </a:p>
          <a:p>
            <a:pPr marL="0" indent="0">
              <a:buNone/>
            </a:pPr>
            <a:r>
              <a:rPr lang="en-US" sz="2000" dirty="0">
                <a:solidFill>
                  <a:schemeClr val="bg1"/>
                </a:solidFill>
              </a:rPr>
              <a:t>     Budget.  </a:t>
            </a:r>
          </a:p>
          <a:p>
            <a:r>
              <a:rPr lang="en-US" sz="2000" dirty="0">
                <a:solidFill>
                  <a:schemeClr val="bg1"/>
                </a:solidFill>
              </a:rPr>
              <a:t>The Senior Exemption has increased from $80,000 to $85,000 for 2018-2019.  The estimated cost of this increase in the exemption is $352,000.</a:t>
            </a:r>
          </a:p>
          <a:p>
            <a:r>
              <a:rPr lang="en-US" sz="2000" dirty="0">
                <a:solidFill>
                  <a:schemeClr val="bg1"/>
                </a:solidFill>
              </a:rPr>
              <a:t>Property taxes provide about 42.1% of the entire General Fund resources.</a:t>
            </a:r>
          </a:p>
          <a:p>
            <a:pPr marL="114300" indent="0">
              <a:buNone/>
            </a:pPr>
            <a:endParaRPr lang="en-US" sz="21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a:t>
            </a:fld>
            <a:endParaRPr lang="en-US"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140" y="2590800"/>
            <a:ext cx="3688724" cy="2465832"/>
          </a:xfrm>
          <a:prstGeom prst="rect">
            <a:avLst/>
          </a:prstGeom>
        </p:spPr>
      </p:pic>
    </p:spTree>
    <p:extLst>
      <p:ext uri="{BB962C8B-B14F-4D97-AF65-F5344CB8AC3E}">
        <p14:creationId xmlns:p14="http://schemas.microsoft.com/office/powerpoint/2010/main" val="908646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Capital Equipment</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100</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56543931"/>
              </p:ext>
            </p:extLst>
          </p:nvPr>
        </p:nvGraphicFramePr>
        <p:xfrm>
          <a:off x="1676400" y="1828800"/>
          <a:ext cx="5943600" cy="1975662"/>
        </p:xfrm>
        <a:graphic>
          <a:graphicData uri="http://schemas.openxmlformats.org/drawingml/2006/table">
            <a:tbl>
              <a:tblPr/>
              <a:tblGrid>
                <a:gridCol w="4284023">
                  <a:extLst>
                    <a:ext uri="{9D8B030D-6E8A-4147-A177-3AD203B41FA5}">
                      <a16:colId xmlns:a16="http://schemas.microsoft.com/office/drawing/2014/main" val="20000"/>
                    </a:ext>
                  </a:extLst>
                </a:gridCol>
                <a:gridCol w="91084">
                  <a:extLst>
                    <a:ext uri="{9D8B030D-6E8A-4147-A177-3AD203B41FA5}">
                      <a16:colId xmlns:a16="http://schemas.microsoft.com/office/drawing/2014/main" val="20001"/>
                    </a:ext>
                  </a:extLst>
                </a:gridCol>
                <a:gridCol w="1375519">
                  <a:extLst>
                    <a:ext uri="{9D8B030D-6E8A-4147-A177-3AD203B41FA5}">
                      <a16:colId xmlns:a16="http://schemas.microsoft.com/office/drawing/2014/main" val="20002"/>
                    </a:ext>
                  </a:extLst>
                </a:gridCol>
                <a:gridCol w="192974">
                  <a:extLst>
                    <a:ext uri="{9D8B030D-6E8A-4147-A177-3AD203B41FA5}">
                      <a16:colId xmlns:a16="http://schemas.microsoft.com/office/drawing/2014/main" val="20003"/>
                    </a:ext>
                  </a:extLst>
                </a:gridCol>
              </a:tblGrid>
              <a:tr h="281751">
                <a:tc>
                  <a:txBody>
                    <a:bodyPr/>
                    <a:lstStyle/>
                    <a:p>
                      <a:pPr algn="ctr" fontAlgn="b"/>
                      <a:r>
                        <a:rPr lang="en-US" sz="1800" b="0" i="0" u="none" strike="noStrike" dirty="0">
                          <a:solidFill>
                            <a:schemeClr val="tx1"/>
                          </a:solidFill>
                          <a:effectLst/>
                          <a:latin typeface="Times New Roman"/>
                        </a:rPr>
                        <a:t>Item Description</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en-US" sz="1800" b="0" i="0" u="none" strike="noStrike" dirty="0">
                          <a:solidFill>
                            <a:schemeClr val="tx1"/>
                          </a:solidFill>
                          <a:effectLst/>
                          <a:latin typeface="Times New Roman"/>
                        </a:rPr>
                        <a:t> Operations </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0"/>
                  </a:ext>
                </a:extLst>
              </a:tr>
              <a:tr h="281751">
                <a:tc>
                  <a:txBody>
                    <a:bodyPr/>
                    <a:lstStyle/>
                    <a:p>
                      <a:pPr algn="l" fontAlgn="b"/>
                      <a:r>
                        <a:rPr lang="en-US" sz="1800" b="0" i="0" u="none" strike="noStrike" dirty="0">
                          <a:solidFill>
                            <a:schemeClr val="tx1"/>
                          </a:solidFill>
                          <a:effectLst/>
                          <a:latin typeface="Times New Roman"/>
                        </a:rPr>
                        <a:t>1 Ton Truck w/Service Body (4) Replacement</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n-US" sz="1800" b="0" i="0" u="none" strike="noStrike" dirty="0">
                          <a:solidFill>
                            <a:schemeClr val="tx1"/>
                          </a:solidFill>
                          <a:effectLst/>
                          <a:latin typeface="Times New Roman"/>
                        </a:rPr>
                        <a:t> $       202,000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r h="281751">
                <a:tc>
                  <a:txBody>
                    <a:bodyPr/>
                    <a:lstStyle/>
                    <a:p>
                      <a:pPr algn="l" fontAlgn="b"/>
                      <a:r>
                        <a:rPr lang="en-US" sz="1800" b="0" i="0" u="none" strike="noStrike" dirty="0">
                          <a:solidFill>
                            <a:schemeClr val="tx1"/>
                          </a:solidFill>
                          <a:effectLst/>
                          <a:latin typeface="Times New Roman"/>
                        </a:rPr>
                        <a:t>Creek Annual Repair Program</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n-US" sz="1800" b="0" i="0" u="none" strike="noStrike" dirty="0">
                          <a:solidFill>
                            <a:schemeClr val="tx1"/>
                          </a:solidFill>
                          <a:effectLst/>
                          <a:latin typeface="Times New Roman"/>
                        </a:rPr>
                        <a:t>            50,000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2"/>
                  </a:ext>
                </a:extLst>
              </a:tr>
              <a:tr h="281751">
                <a:tc>
                  <a:txBody>
                    <a:bodyPr/>
                    <a:lstStyle/>
                    <a:p>
                      <a:pPr algn="l" fontAlgn="b"/>
                      <a:r>
                        <a:rPr lang="en-US" sz="1800" b="0" i="0" u="none" strike="noStrike" dirty="0">
                          <a:solidFill>
                            <a:schemeClr val="tx1"/>
                          </a:solidFill>
                          <a:effectLst/>
                          <a:latin typeface="Times New Roman"/>
                        </a:rPr>
                        <a:t>Compact Pickup Truck (1) - Replacement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n-US" sz="1800" b="0" i="0" u="none" strike="noStrike" dirty="0">
                          <a:solidFill>
                            <a:schemeClr val="tx1"/>
                          </a:solidFill>
                          <a:effectLst/>
                          <a:latin typeface="Times New Roman"/>
                        </a:rPr>
                        <a:t>            25,000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3"/>
                  </a:ext>
                </a:extLst>
              </a:tr>
              <a:tr h="281751">
                <a:tc>
                  <a:txBody>
                    <a:bodyPr/>
                    <a:lstStyle/>
                    <a:p>
                      <a:pPr algn="l" fontAlgn="b"/>
                      <a:r>
                        <a:rPr lang="en-US" sz="1800" b="0" i="0" u="none" strike="noStrike" dirty="0">
                          <a:solidFill>
                            <a:schemeClr val="tx1"/>
                          </a:solidFill>
                          <a:effectLst/>
                          <a:latin typeface="Times New Roman"/>
                        </a:rPr>
                        <a:t>Compact SUV (1) - Replacement</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n-US" sz="1800" b="0" i="0" u="none" strike="noStrike" dirty="0">
                          <a:solidFill>
                            <a:schemeClr val="tx1"/>
                          </a:solidFill>
                          <a:effectLst/>
                          <a:latin typeface="Times New Roman"/>
                        </a:rPr>
                        <a:t>            24,000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67645">
                <a:tc>
                  <a:txBody>
                    <a:bodyPr/>
                    <a:lstStyle/>
                    <a:p>
                      <a:pPr algn="l" fontAlgn="b"/>
                      <a:r>
                        <a:rPr lang="en-US" sz="1800" b="0" i="0" u="none" strike="noStrike" dirty="0">
                          <a:solidFill>
                            <a:schemeClr val="tx1"/>
                          </a:solidFill>
                          <a:effectLst/>
                          <a:latin typeface="Times New Roman"/>
                        </a:rPr>
                        <a:t>Two-Way Clean Out Material</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n-US" sz="1800" b="0" i="0" u="none" strike="noStrike" dirty="0">
                          <a:solidFill>
                            <a:schemeClr val="tx1"/>
                          </a:solidFill>
                          <a:effectLst/>
                          <a:latin typeface="Times New Roman"/>
                        </a:rPr>
                        <a:t>      </a:t>
                      </a:r>
                      <a:r>
                        <a:rPr lang="en-US" sz="1800" b="0" i="0" u="sng" strike="noStrike" dirty="0">
                          <a:solidFill>
                            <a:schemeClr val="tx1"/>
                          </a:solidFill>
                          <a:effectLst/>
                          <a:latin typeface="Times New Roman"/>
                        </a:rPr>
                        <a:t>      12,000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92587">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pPr algn="r" fontAlgn="b"/>
                      <a:r>
                        <a:rPr lang="en-US" sz="1800" b="0" i="0" u="none" strike="noStrike" dirty="0">
                          <a:solidFill>
                            <a:schemeClr val="tx1"/>
                          </a:solidFill>
                          <a:effectLst/>
                          <a:latin typeface="Times New Roman"/>
                        </a:rPr>
                        <a:t> </a:t>
                      </a:r>
                      <a:r>
                        <a:rPr lang="en-US" sz="1800" b="1" i="0" u="none" strike="noStrike" dirty="0">
                          <a:solidFill>
                            <a:schemeClr val="tx1"/>
                          </a:solidFill>
                          <a:effectLst/>
                          <a:latin typeface="Times New Roman"/>
                        </a:rPr>
                        <a:t>$313,000 </a:t>
                      </a:r>
                    </a:p>
                  </a:txBody>
                  <a:tcPr marL="0" marR="0" marT="0" marB="0" anchor="b">
                    <a:lnL>
                      <a:noFill/>
                    </a:lnL>
                    <a:lnR>
                      <a:noFill/>
                    </a:lnR>
                    <a:lnT w="6350" cap="flat" cmpd="sng" algn="ctr">
                      <a:no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18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82058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normAutofit/>
          </a:bodyPr>
          <a:lstStyle/>
          <a:p>
            <a:r>
              <a:rPr lang="en-US" sz="3600" b="1" dirty="0">
                <a:solidFill>
                  <a:schemeClr val="bg1"/>
                </a:solidFill>
              </a:rPr>
              <a:t>Infrastructure Maintenance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101</a:t>
            </a:fld>
            <a:endParaRPr lang="en-US" dirty="0">
              <a:solidFill>
                <a:schemeClr val="bg1"/>
              </a:solidFill>
            </a:endParaRPr>
          </a:p>
        </p:txBody>
      </p:sp>
      <p:graphicFrame>
        <p:nvGraphicFramePr>
          <p:cNvPr id="7" name="Object 6">
            <a:extLst>
              <a:ext uri="{FF2B5EF4-FFF2-40B4-BE49-F238E27FC236}">
                <a16:creationId xmlns:a16="http://schemas.microsoft.com/office/drawing/2014/main" id="{DE6D2616-C4A5-4A7B-AB77-A6AD5A5C9754}"/>
              </a:ext>
            </a:extLst>
          </p:cNvPr>
          <p:cNvGraphicFramePr>
            <a:graphicFrameLocks noChangeAspect="1"/>
          </p:cNvGraphicFramePr>
          <p:nvPr>
            <p:extLst>
              <p:ext uri="{D42A27DB-BD31-4B8C-83A1-F6EECF244321}">
                <p14:modId xmlns:p14="http://schemas.microsoft.com/office/powerpoint/2010/main" val="3186690573"/>
              </p:ext>
            </p:extLst>
          </p:nvPr>
        </p:nvGraphicFramePr>
        <p:xfrm>
          <a:off x="723900" y="1463675"/>
          <a:ext cx="7688263" cy="3887788"/>
        </p:xfrm>
        <a:graphic>
          <a:graphicData uri="http://schemas.openxmlformats.org/presentationml/2006/ole">
            <mc:AlternateContent xmlns:mc="http://schemas.openxmlformats.org/markup-compatibility/2006">
              <mc:Choice xmlns:v="urn:schemas-microsoft-com:vml" Requires="v">
                <p:oleObj spid="_x0000_s2137" name="Worksheet" r:id="rId4" imgW="6545645" imgH="2781216" progId="Excel.Sheet.12">
                  <p:embed/>
                </p:oleObj>
              </mc:Choice>
              <mc:Fallback>
                <p:oleObj name="Worksheet" r:id="rId4" imgW="6545645" imgH="2781216" progId="Excel.Sheet.12">
                  <p:embed/>
                  <p:pic>
                    <p:nvPicPr>
                      <p:cNvPr id="0" name=""/>
                      <p:cNvPicPr/>
                      <p:nvPr/>
                    </p:nvPicPr>
                    <p:blipFill>
                      <a:blip r:embed="rId5"/>
                      <a:stretch>
                        <a:fillRect/>
                      </a:stretch>
                    </p:blipFill>
                    <p:spPr>
                      <a:xfrm>
                        <a:off x="723900" y="1463675"/>
                        <a:ext cx="7688263" cy="3887788"/>
                      </a:xfrm>
                      <a:prstGeom prst="rect">
                        <a:avLst/>
                      </a:prstGeom>
                      <a:solidFill>
                        <a:schemeClr val="tx2">
                          <a:lumMod val="40000"/>
                          <a:lumOff val="60000"/>
                        </a:schemeClr>
                      </a:solidFill>
                      <a:ln>
                        <a:noFill/>
                      </a:ln>
                    </p:spPr>
                  </p:pic>
                </p:oleObj>
              </mc:Fallback>
            </mc:AlternateContent>
          </a:graphicData>
        </a:graphic>
      </p:graphicFrame>
    </p:spTree>
    <p:extLst>
      <p:ext uri="{BB962C8B-B14F-4D97-AF65-F5344CB8AC3E}">
        <p14:creationId xmlns:p14="http://schemas.microsoft.com/office/powerpoint/2010/main" val="20826471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Solid Waste Services Fund</a:t>
            </a:r>
            <a:endParaRPr lang="en-US" sz="48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102</a:t>
            </a:fld>
            <a:endParaRPr lang="en-US" dirty="0">
              <a:solidFill>
                <a:schemeClr val="bg1"/>
              </a:solidFill>
            </a:endParaRPr>
          </a:p>
        </p:txBody>
      </p:sp>
      <p:pic>
        <p:nvPicPr>
          <p:cNvPr id="5" name="Picture 5" descr="Trash Collection Truck"/>
          <p:cNvPicPr>
            <a:picLocks noChangeAspect="1" noChangeArrowheads="1"/>
          </p:cNvPicPr>
          <p:nvPr/>
        </p:nvPicPr>
        <p:blipFill>
          <a:blip r:embed="rId3"/>
          <a:srcRect/>
          <a:stretch>
            <a:fillRect/>
          </a:stretch>
        </p:blipFill>
        <p:spPr bwMode="auto">
          <a:xfrm>
            <a:off x="609600" y="3273425"/>
            <a:ext cx="2249488" cy="167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descr="http://www.next100.com/Landfill--D'Arcy%20Norman.JPG"/>
          <p:cNvPicPr>
            <a:picLocks noChangeAspect="1" noChangeArrowheads="1"/>
          </p:cNvPicPr>
          <p:nvPr/>
        </p:nvPicPr>
        <p:blipFill>
          <a:blip r:embed="rId4"/>
          <a:srcRect/>
          <a:stretch>
            <a:fillRect/>
          </a:stretch>
        </p:blipFill>
        <p:spPr bwMode="auto">
          <a:xfrm>
            <a:off x="2971800" y="3273425"/>
            <a:ext cx="2514600" cy="1674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rcRect/>
          <a:stretch>
            <a:fillRect/>
          </a:stretch>
        </p:blipFill>
        <p:spPr bwMode="auto">
          <a:xfrm>
            <a:off x="5638800" y="3273425"/>
            <a:ext cx="2438400" cy="1662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38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chemeClr val="bg1"/>
                </a:solidFill>
              </a:rPr>
              <a:t>FY 2018-2019 Solid Waste Fund</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103</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02300958"/>
              </p:ext>
            </p:extLst>
          </p:nvPr>
        </p:nvGraphicFramePr>
        <p:xfrm>
          <a:off x="609600" y="2133600"/>
          <a:ext cx="8153401" cy="2751303"/>
        </p:xfrm>
        <a:graphic>
          <a:graphicData uri="http://schemas.openxmlformats.org/drawingml/2006/table">
            <a:tbl>
              <a:tblPr/>
              <a:tblGrid>
                <a:gridCol w="2362199">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838202">
                  <a:extLst>
                    <a:ext uri="{9D8B030D-6E8A-4147-A177-3AD203B41FA5}">
                      <a16:colId xmlns:a16="http://schemas.microsoft.com/office/drawing/2014/main" val="20004"/>
                    </a:ext>
                  </a:extLst>
                </a:gridCol>
              </a:tblGrid>
              <a:tr h="533400">
                <a:tc gridSpan="5">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Solid Waste Services</a:t>
                      </a:r>
                      <a:r>
                        <a:rPr lang="en-US" sz="1600" b="1" baseline="0" dirty="0">
                          <a:solidFill>
                            <a:schemeClr val="tx1"/>
                          </a:solidFill>
                          <a:latin typeface="Times New Roman"/>
                          <a:ea typeface="Times New Roman"/>
                          <a:cs typeface="Times New Roman"/>
                        </a:rPr>
                        <a:t> </a:t>
                      </a:r>
                      <a:r>
                        <a:rPr lang="en-US" sz="1600" b="1" dirty="0">
                          <a:solidFill>
                            <a:schemeClr val="tx1"/>
                          </a:solidFill>
                          <a:latin typeface="Times New Roman"/>
                          <a:ea typeface="Times New Roman"/>
                          <a:cs typeface="Times New Roman"/>
                        </a:rPr>
                        <a:t>Fund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078">
                <a:tc>
                  <a:txBody>
                    <a:bodyPr/>
                    <a:lstStyle/>
                    <a:p>
                      <a:pPr marL="0" marR="0" algn="ctr">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2017-2018 Estimated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Est./Bud.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77537">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Beginning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$4,046,054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$4,133,607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$87,553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Revenues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$14,925,246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$14,933,660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$8,414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Expenditures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$14,837,693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$15,026,707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$189,014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Ending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$4,133,607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$4,040,560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($93,047)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9959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bg1"/>
                </a:solidFill>
              </a:rPr>
              <a:t>FY 2018-2019 Solid Waste Fund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104</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51396700"/>
              </p:ext>
            </p:extLst>
          </p:nvPr>
        </p:nvGraphicFramePr>
        <p:xfrm>
          <a:off x="304800" y="1676400"/>
          <a:ext cx="8001000" cy="4419593"/>
        </p:xfrm>
        <a:graphic>
          <a:graphicData uri="http://schemas.openxmlformats.org/drawingml/2006/table">
            <a:tbl>
              <a:tblPr/>
              <a:tblGrid>
                <a:gridCol w="4927599">
                  <a:extLst>
                    <a:ext uri="{9D8B030D-6E8A-4147-A177-3AD203B41FA5}">
                      <a16:colId xmlns:a16="http://schemas.microsoft.com/office/drawing/2014/main" val="20000"/>
                    </a:ext>
                  </a:extLst>
                </a:gridCol>
                <a:gridCol w="314637">
                  <a:extLst>
                    <a:ext uri="{9D8B030D-6E8A-4147-A177-3AD203B41FA5}">
                      <a16:colId xmlns:a16="http://schemas.microsoft.com/office/drawing/2014/main" val="20001"/>
                    </a:ext>
                  </a:extLst>
                </a:gridCol>
                <a:gridCol w="1475502">
                  <a:extLst>
                    <a:ext uri="{9D8B030D-6E8A-4147-A177-3AD203B41FA5}">
                      <a16:colId xmlns:a16="http://schemas.microsoft.com/office/drawing/2014/main" val="20002"/>
                    </a:ext>
                  </a:extLst>
                </a:gridCol>
                <a:gridCol w="314637">
                  <a:extLst>
                    <a:ext uri="{9D8B030D-6E8A-4147-A177-3AD203B41FA5}">
                      <a16:colId xmlns:a16="http://schemas.microsoft.com/office/drawing/2014/main" val="20003"/>
                    </a:ext>
                  </a:extLst>
                </a:gridCol>
                <a:gridCol w="968625">
                  <a:extLst>
                    <a:ext uri="{9D8B030D-6E8A-4147-A177-3AD203B41FA5}">
                      <a16:colId xmlns:a16="http://schemas.microsoft.com/office/drawing/2014/main" val="20004"/>
                    </a:ext>
                  </a:extLst>
                </a:gridCol>
              </a:tblGrid>
              <a:tr h="294183">
                <a:tc gridSpan="5">
                  <a:txBody>
                    <a:bodyPr/>
                    <a:lstStyle/>
                    <a:p>
                      <a:pPr marL="0" marR="0" algn="ctr">
                        <a:spcBef>
                          <a:spcPts val="0"/>
                        </a:spcBef>
                        <a:spcAft>
                          <a:spcPts val="0"/>
                        </a:spcAft>
                      </a:pPr>
                      <a:r>
                        <a:rPr lang="en-US" sz="1600" b="1" dirty="0">
                          <a:solidFill>
                            <a:schemeClr val="tx1"/>
                          </a:solidFill>
                          <a:latin typeface="Times New Roman"/>
                          <a:ea typeface="Times New Roman"/>
                        </a:rPr>
                        <a:t>Classification of Solid Waste Services Fund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Proposed</a:t>
                      </a:r>
                      <a:endParaRPr lang="en-US" sz="1600" dirty="0">
                        <a:solidFill>
                          <a:schemeClr val="tx1"/>
                        </a:solidFill>
                        <a:latin typeface="Times New Roman"/>
                        <a:ea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Percent</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r h="294183">
                <a:tc>
                  <a:txBody>
                    <a:bodyPr/>
                    <a:lstStyle/>
                    <a:p>
                      <a:pPr marL="0" marR="0">
                        <a:spcBef>
                          <a:spcPts val="0"/>
                        </a:spcBef>
                        <a:spcAft>
                          <a:spcPts val="0"/>
                        </a:spcAft>
                      </a:pPr>
                      <a:r>
                        <a:rPr lang="en-US" sz="1600" b="1" u="sng" dirty="0">
                          <a:solidFill>
                            <a:schemeClr val="tx1"/>
                          </a:solidFill>
                          <a:latin typeface="Times New Roman"/>
                          <a:ea typeface="Times New Roman"/>
                        </a:rPr>
                        <a:t>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Budget</a:t>
                      </a:r>
                      <a:endParaRPr lang="en-US" sz="1600" dirty="0">
                        <a:solidFill>
                          <a:schemeClr val="tx1"/>
                        </a:solidFill>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of Total</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          5,161,682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34.35%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3"/>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323,939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2.16%</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4,329,500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28.81%</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465,438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3.10%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332,836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2.21%</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ctr" fontAlgn="b"/>
                      <a:r>
                        <a:rPr lang="en-US" sz="1600" b="0" i="0" u="none" strike="noStrike" dirty="0">
                          <a:solidFill>
                            <a:schemeClr val="tx1"/>
                          </a:solidFill>
                          <a:effectLst/>
                          <a:latin typeface="Times New Roman"/>
                        </a:rPr>
                        <a:t>         -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ctr" fontAlgn="b"/>
                      <a:r>
                        <a:rPr lang="en-US" sz="1600" b="0" i="0" u="none" strike="noStrike" dirty="0">
                          <a:solidFill>
                            <a:schemeClr val="tx1"/>
                          </a:solidFill>
                          <a:effectLst/>
                          <a:latin typeface="Times New Roman"/>
                        </a:rPr>
                        <a:t>-</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94183">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solidFill>
                            <a:schemeClr val="tx1"/>
                          </a:solidFill>
                          <a:effectLst/>
                          <a:latin typeface="Times New Roman"/>
                        </a:rPr>
                        <a:t> $        10,613,395</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solidFill>
                            <a:schemeClr val="tx1"/>
                          </a:solidFill>
                          <a:effectLst/>
                          <a:latin typeface="Times New Roman"/>
                        </a:rPr>
                        <a:t>70.63%</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9"/>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solidFill>
                          <a:schemeClr val="tx1"/>
                        </a:solidFill>
                        <a:effectLst/>
                        <a:latin typeface="Times New Roman"/>
                      </a:endParaRP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         4,413,312 </a:t>
                      </a:r>
                      <a:endParaRPr lang="en-US" sz="1800" b="0" i="0" u="none" strike="noStrike" dirty="0">
                        <a:solidFill>
                          <a:schemeClr val="tx1"/>
                        </a:solidFill>
                        <a:effectLst/>
                        <a:latin typeface="Times New Roman"/>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29.37%</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294183">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solidFill>
                          <a:schemeClr val="tx1"/>
                        </a:solidFill>
                        <a:effectLst/>
                        <a:latin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12"/>
                  </a:ext>
                </a:extLst>
              </a:tr>
              <a:tr h="297607">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 and Transfers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solidFill>
                            <a:schemeClr val="tx1"/>
                          </a:solidFill>
                          <a:effectLst/>
                          <a:latin typeface="Times New Roman"/>
                        </a:rPr>
                        <a:t> $       15,026,707 </a:t>
                      </a:r>
                    </a:p>
                  </a:txBody>
                  <a:tcPr marL="0" marR="0" marT="0" marB="0" anchor="b">
                    <a:lnL>
                      <a:noFill/>
                    </a:lnL>
                    <a:lnR>
                      <a:noFill/>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100.00%</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r h="297607">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9011734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 </a:t>
            </a:r>
            <a:br>
              <a:rPr lang="en-US" sz="3600" b="1" dirty="0">
                <a:solidFill>
                  <a:schemeClr val="bg1"/>
                </a:solidFill>
              </a:rPr>
            </a:br>
            <a:r>
              <a:rPr lang="en-US" sz="3600" b="1" dirty="0">
                <a:solidFill>
                  <a:schemeClr val="bg1"/>
                </a:solidFill>
              </a:rPr>
              <a:t>Solid Waste Fund Revenues</a:t>
            </a:r>
            <a:endParaRPr lang="en-US" sz="4000" dirty="0"/>
          </a:p>
        </p:txBody>
      </p:sp>
      <p:sp>
        <p:nvSpPr>
          <p:cNvPr id="3" name="Content Placeholder 2"/>
          <p:cNvSpPr>
            <a:spLocks noGrp="1"/>
          </p:cNvSpPr>
          <p:nvPr>
            <p:ph idx="1"/>
          </p:nvPr>
        </p:nvSpPr>
        <p:spPr>
          <a:xfrm>
            <a:off x="457200" y="1524000"/>
            <a:ext cx="8229600" cy="4525963"/>
          </a:xfrm>
        </p:spPr>
        <p:txBody>
          <a:bodyPr>
            <a:noAutofit/>
          </a:bodyPr>
          <a:lstStyle/>
          <a:p>
            <a:pPr lvl="0"/>
            <a:r>
              <a:rPr lang="en-US" sz="2400" dirty="0">
                <a:solidFill>
                  <a:schemeClr val="bg1"/>
                </a:solidFill>
              </a:rPr>
              <a:t>Total revenues are projected to be $8,000 over year-end estimates. </a:t>
            </a:r>
          </a:p>
          <a:p>
            <a:pPr lvl="0"/>
            <a:r>
              <a:rPr lang="en-US" sz="2400" dirty="0">
                <a:solidFill>
                  <a:schemeClr val="bg1"/>
                </a:solidFill>
              </a:rPr>
              <a:t>Residential Collection Fees are projected to increase $31,000 or 0.5% from their estimated year-end position of $6.1 million with no increase to Residential Collections fees proposed at this time.</a:t>
            </a:r>
          </a:p>
          <a:p>
            <a:pPr lvl="0"/>
            <a:r>
              <a:rPr lang="en-US" sz="2400" dirty="0">
                <a:solidFill>
                  <a:schemeClr val="bg1"/>
                </a:solidFill>
              </a:rPr>
              <a:t>The City raised the monthly residential collection fee by $3.00 per month for the FY 2016-2017 budget due to rising costs for service.  The current monthly residential fee is $21.00 including tax and $15.56 including tax for seniors.  The City receives the pre-tax amounts of $19.40 and $14.37 per month respectively.</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105</a:t>
            </a:fld>
            <a:endParaRPr lang="en-US" dirty="0">
              <a:solidFill>
                <a:schemeClr val="bg1"/>
              </a:solidFill>
            </a:endParaRPr>
          </a:p>
        </p:txBody>
      </p:sp>
    </p:spTree>
    <p:extLst>
      <p:ext uri="{BB962C8B-B14F-4D97-AF65-F5344CB8AC3E}">
        <p14:creationId xmlns:p14="http://schemas.microsoft.com/office/powerpoint/2010/main" val="36222989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 </a:t>
            </a:r>
            <a:br>
              <a:rPr lang="en-US" sz="3600" b="1" dirty="0">
                <a:solidFill>
                  <a:schemeClr val="bg1"/>
                </a:solidFill>
              </a:rPr>
            </a:br>
            <a:r>
              <a:rPr lang="en-US" sz="3600" b="1" dirty="0">
                <a:solidFill>
                  <a:schemeClr val="bg1"/>
                </a:solidFill>
              </a:rPr>
              <a:t>Solid Waste Fund Revenues</a:t>
            </a:r>
            <a:endParaRPr lang="en-US" sz="4000" dirty="0"/>
          </a:p>
        </p:txBody>
      </p:sp>
      <p:sp>
        <p:nvSpPr>
          <p:cNvPr id="3" name="Content Placeholder 2"/>
          <p:cNvSpPr>
            <a:spLocks noGrp="1"/>
          </p:cNvSpPr>
          <p:nvPr>
            <p:ph idx="1"/>
          </p:nvPr>
        </p:nvSpPr>
        <p:spPr/>
        <p:txBody>
          <a:bodyPr>
            <a:noAutofit/>
          </a:bodyPr>
          <a:lstStyle/>
          <a:p>
            <a:pPr lvl="0"/>
            <a:r>
              <a:rPr lang="en-US" sz="2000" dirty="0">
                <a:solidFill>
                  <a:schemeClr val="bg1"/>
                </a:solidFill>
              </a:rPr>
              <a:t>As seen in the graphic below, the “true cost” of residential service is expected to be $26.91 per month.  This means commercial fees continue to subsidize residential collection by $7.51 per month (excluding sales tax), or $90.12 a year for each resident in the City</a:t>
            </a:r>
            <a:r>
              <a:rPr lang="en-US" sz="2000" dirty="0">
                <a:solidFill>
                  <a:srgbClr val="FF0000"/>
                </a:solidFill>
              </a:rPr>
              <a:t>.   </a:t>
            </a:r>
          </a:p>
          <a:p>
            <a:endParaRPr lang="en-US" sz="2000" dirty="0"/>
          </a:p>
          <a:p>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106</a:t>
            </a:fld>
            <a:endParaRPr lang="en-US" dirty="0">
              <a:solidFill>
                <a:schemeClr val="bg1"/>
              </a:solidFill>
            </a:endParaRPr>
          </a:p>
        </p:txBody>
      </p:sp>
      <p:pic>
        <p:nvPicPr>
          <p:cNvPr id="6" name="Picture 5">
            <a:extLst>
              <a:ext uri="{FF2B5EF4-FFF2-40B4-BE49-F238E27FC236}">
                <a16:creationId xmlns:a16="http://schemas.microsoft.com/office/drawing/2014/main" id="{A42A883A-C9E9-4781-80F9-966FCE7CB1F3}"/>
              </a:ext>
            </a:extLst>
          </p:cNvPr>
          <p:cNvPicPr>
            <a:picLocks noChangeAspect="1"/>
          </p:cNvPicPr>
          <p:nvPr/>
        </p:nvPicPr>
        <p:blipFill>
          <a:blip r:embed="rId3"/>
          <a:stretch>
            <a:fillRect/>
          </a:stretch>
        </p:blipFill>
        <p:spPr>
          <a:xfrm>
            <a:off x="541733" y="3048000"/>
            <a:ext cx="8060533" cy="2819400"/>
          </a:xfrm>
          <a:prstGeom prst="rect">
            <a:avLst/>
          </a:prstGeom>
        </p:spPr>
      </p:pic>
    </p:spTree>
    <p:extLst>
      <p:ext uri="{BB962C8B-B14F-4D97-AF65-F5344CB8AC3E}">
        <p14:creationId xmlns:p14="http://schemas.microsoft.com/office/powerpoint/2010/main" val="13184976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 </a:t>
            </a:r>
            <a:br>
              <a:rPr lang="en-US" sz="3600" b="1" dirty="0">
                <a:solidFill>
                  <a:schemeClr val="bg1"/>
                </a:solidFill>
              </a:rPr>
            </a:br>
            <a:r>
              <a:rPr lang="en-US" sz="3600" b="1" dirty="0">
                <a:solidFill>
                  <a:schemeClr val="bg1"/>
                </a:solidFill>
              </a:rPr>
              <a:t>Solid Waste Fund Revenues</a:t>
            </a:r>
            <a:endParaRPr lang="en-US" sz="4000" dirty="0"/>
          </a:p>
        </p:txBody>
      </p:sp>
      <p:sp>
        <p:nvSpPr>
          <p:cNvPr id="3" name="Content Placeholder 2"/>
          <p:cNvSpPr>
            <a:spLocks noGrp="1"/>
          </p:cNvSpPr>
          <p:nvPr>
            <p:ph idx="1"/>
          </p:nvPr>
        </p:nvSpPr>
        <p:spPr>
          <a:xfrm>
            <a:off x="457200" y="1524000"/>
            <a:ext cx="8229600" cy="4525963"/>
          </a:xfrm>
        </p:spPr>
        <p:txBody>
          <a:bodyPr>
            <a:noAutofit/>
          </a:bodyPr>
          <a:lstStyle/>
          <a:p>
            <a:pPr lvl="0"/>
            <a:r>
              <a:rPr lang="en-US" sz="2400" dirty="0">
                <a:solidFill>
                  <a:schemeClr val="bg1"/>
                </a:solidFill>
              </a:rPr>
              <a:t>Commercial Collections Fees are expected to increase 1.0% or $80,000 from year end estimates with no increase to commercial fees proposed at this time.  This maintains the City’s goal to be at or just slightly above the market average for the Metroplex.</a:t>
            </a:r>
          </a:p>
          <a:p>
            <a:pPr lvl="0"/>
            <a:r>
              <a:rPr lang="en-US" sz="2400" dirty="0">
                <a:solidFill>
                  <a:schemeClr val="bg1"/>
                </a:solidFill>
              </a:rPr>
              <a:t>The BABIC transfer from the Water and Sewer fund will remain at $467,000.  This allocation acknowledges the water supply protection provided by the BABIC program.   </a:t>
            </a:r>
          </a:p>
          <a:p>
            <a:pPr lvl="0"/>
            <a:r>
              <a:rPr lang="en-US" sz="2400" dirty="0">
                <a:solidFill>
                  <a:schemeClr val="bg1"/>
                </a:solidFill>
              </a:rPr>
              <a:t>Other Revenue is projected to decrease -29.7% or ($104,000) after the strong auction revenue received last year.  </a:t>
            </a:r>
          </a:p>
          <a:p>
            <a:pPr lvl="0"/>
            <a:r>
              <a:rPr lang="en-US" sz="2400" dirty="0">
                <a:solidFill>
                  <a:schemeClr val="bg1"/>
                </a:solidFill>
              </a:rPr>
              <a:t>Interest Earnings are expected to increase 6.0% or $2,000 based on anticipated earnings.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107</a:t>
            </a:fld>
            <a:endParaRPr lang="en-US" dirty="0">
              <a:solidFill>
                <a:schemeClr val="bg1"/>
              </a:solidFill>
            </a:endParaRPr>
          </a:p>
        </p:txBody>
      </p:sp>
    </p:spTree>
    <p:extLst>
      <p:ext uri="{BB962C8B-B14F-4D97-AF65-F5344CB8AC3E}">
        <p14:creationId xmlns:p14="http://schemas.microsoft.com/office/powerpoint/2010/main" val="3364124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Solid Waste Fund Expenditures</a:t>
            </a:r>
            <a:endParaRPr lang="en-US" sz="3600" dirty="0">
              <a:solidFill>
                <a:schemeClr val="bg1"/>
              </a:solidFill>
            </a:endParaRPr>
          </a:p>
        </p:txBody>
      </p:sp>
      <p:sp>
        <p:nvSpPr>
          <p:cNvPr id="3" name="Content Placeholder 2"/>
          <p:cNvSpPr>
            <a:spLocks noGrp="1"/>
          </p:cNvSpPr>
          <p:nvPr>
            <p:ph idx="1"/>
          </p:nvPr>
        </p:nvSpPr>
        <p:spPr/>
        <p:txBody>
          <a:bodyPr>
            <a:normAutofit fontScale="85000" lnSpcReduction="20000"/>
          </a:bodyPr>
          <a:lstStyle/>
          <a:p>
            <a:pPr lvl="0"/>
            <a:r>
              <a:rPr lang="en-US" dirty="0">
                <a:solidFill>
                  <a:schemeClr val="bg1"/>
                </a:solidFill>
              </a:rPr>
              <a:t>Total expenditures and transfers are proposed at $15.0 million, an increase of $189,000 or 1.3% over the year-end estimate of $14.8 million.</a:t>
            </a:r>
          </a:p>
          <a:p>
            <a:pPr lvl="0"/>
            <a:r>
              <a:rPr lang="en-US" dirty="0">
                <a:solidFill>
                  <a:schemeClr val="bg1"/>
                </a:solidFill>
              </a:rPr>
              <a:t>Personal Services increase $115,000 or 2.3% over year-end estimate and includes full staffing and the full year impacts of the merit based pay program. </a:t>
            </a:r>
          </a:p>
          <a:p>
            <a:pPr lvl="0"/>
            <a:r>
              <a:rPr lang="en-US" dirty="0">
                <a:solidFill>
                  <a:schemeClr val="bg1"/>
                </a:solidFill>
              </a:rPr>
              <a:t>Professional Services decreases ($119,000) from the year-end estimate as a result of the new recycling contract taking effect in January 2019.</a:t>
            </a:r>
          </a:p>
          <a:p>
            <a:r>
              <a:rPr lang="en-US" dirty="0">
                <a:solidFill>
                  <a:schemeClr val="bg1"/>
                </a:solidFill>
              </a:rPr>
              <a:t>The Maintenance category is projected to increase $70,000 or 1.6% over the year-end estimate and includes nominal increases in tonnage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108</a:t>
            </a:fld>
            <a:endParaRPr lang="en-US" dirty="0">
              <a:solidFill>
                <a:schemeClr val="bg1"/>
              </a:solidFill>
            </a:endParaRPr>
          </a:p>
        </p:txBody>
      </p:sp>
    </p:spTree>
    <p:extLst>
      <p:ext uri="{BB962C8B-B14F-4D97-AF65-F5344CB8AC3E}">
        <p14:creationId xmlns:p14="http://schemas.microsoft.com/office/powerpoint/2010/main" val="32864339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Solid Waste Fund Expenditures</a:t>
            </a:r>
            <a:endParaRPr lang="en-US" sz="3600" dirty="0"/>
          </a:p>
        </p:txBody>
      </p:sp>
      <p:sp>
        <p:nvSpPr>
          <p:cNvPr id="3" name="Content Placeholder 2"/>
          <p:cNvSpPr>
            <a:spLocks noGrp="1"/>
          </p:cNvSpPr>
          <p:nvPr>
            <p:ph idx="1"/>
          </p:nvPr>
        </p:nvSpPr>
        <p:spPr/>
        <p:txBody>
          <a:bodyPr>
            <a:normAutofit lnSpcReduction="10000"/>
          </a:bodyPr>
          <a:lstStyle/>
          <a:p>
            <a:pPr lvl="0"/>
            <a:r>
              <a:rPr lang="en-US" sz="2400" dirty="0">
                <a:solidFill>
                  <a:schemeClr val="bg1"/>
                </a:solidFill>
              </a:rPr>
              <a:t>Contracts and Supplies, with a combined budget of $798,000, increase $49,000 from year end.</a:t>
            </a:r>
          </a:p>
          <a:p>
            <a:pPr lvl="0"/>
            <a:r>
              <a:rPr lang="en-US" sz="2400" dirty="0">
                <a:solidFill>
                  <a:schemeClr val="bg1"/>
                </a:solidFill>
              </a:rPr>
              <a:t>The General and Administrative transfer increases $50,000 as a result of the indirect cost allocation study performed by MGT of America.</a:t>
            </a:r>
          </a:p>
          <a:p>
            <a:pPr lvl="0"/>
            <a:r>
              <a:rPr lang="en-US" sz="2400" dirty="0">
                <a:solidFill>
                  <a:schemeClr val="bg1"/>
                </a:solidFill>
              </a:rPr>
              <a:t>The Franchise Fee increases $6,000.</a:t>
            </a:r>
          </a:p>
          <a:p>
            <a:r>
              <a:rPr lang="en-US" sz="2400" dirty="0">
                <a:solidFill>
                  <a:schemeClr val="bg1"/>
                </a:solidFill>
              </a:rPr>
              <a:t>The Debt Service Transfer of $1.4 million is $18,000 higher than year-end estimate and represents the current payment due on equipment debt issuance.  </a:t>
            </a:r>
          </a:p>
          <a:p>
            <a:pPr lvl="0"/>
            <a:r>
              <a:rPr lang="en-US" sz="2400" dirty="0">
                <a:solidFill>
                  <a:schemeClr val="bg1"/>
                </a:solidFill>
              </a:rPr>
              <a:t>FY 2018-2019 fund balance is proposed at 98.2 days.  This achieves the goal established in the adopted financial policy of “60 days building towards 90”.</a:t>
            </a:r>
          </a:p>
          <a:p>
            <a:pPr lvl="0"/>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109</a:t>
            </a:fld>
            <a:endParaRPr lang="en-US" dirty="0">
              <a:solidFill>
                <a:schemeClr val="bg1"/>
              </a:solidFill>
            </a:endParaRPr>
          </a:p>
        </p:txBody>
      </p:sp>
    </p:spTree>
    <p:extLst>
      <p:ext uri="{BB962C8B-B14F-4D97-AF65-F5344CB8AC3E}">
        <p14:creationId xmlns:p14="http://schemas.microsoft.com/office/powerpoint/2010/main" val="961371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4648200" cy="4876800"/>
          </a:xfrm>
        </p:spPr>
        <p:txBody>
          <a:bodyPr>
            <a:normAutofit fontScale="77500" lnSpcReduction="20000"/>
          </a:bodyPr>
          <a:lstStyle/>
          <a:p>
            <a:r>
              <a:rPr lang="en-US" dirty="0">
                <a:solidFill>
                  <a:schemeClr val="bg1"/>
                </a:solidFill>
              </a:rPr>
              <a:t>Sales tax revenue estimates continue to be on a modest upward trend. </a:t>
            </a:r>
          </a:p>
          <a:p>
            <a:r>
              <a:rPr lang="en-US" dirty="0">
                <a:solidFill>
                  <a:schemeClr val="bg1"/>
                </a:solidFill>
              </a:rPr>
              <a:t>This current 2017-2018 year has seen a mostly positive trend for sales tax.  </a:t>
            </a:r>
          </a:p>
          <a:p>
            <a:r>
              <a:rPr lang="en-US" dirty="0">
                <a:solidFill>
                  <a:schemeClr val="bg1"/>
                </a:solidFill>
              </a:rPr>
              <a:t>This preliminary 2018-2019 estimate for sales tax of $37.3 million uses a 2.75% growth factor for base collections.</a:t>
            </a:r>
          </a:p>
          <a:p>
            <a:r>
              <a:rPr lang="en-US" dirty="0">
                <a:solidFill>
                  <a:schemeClr val="bg1"/>
                </a:solidFill>
              </a:rPr>
              <a:t>Sales tax revenue provides about 27.5%</a:t>
            </a:r>
            <a:r>
              <a:rPr lang="en-US" b="1" dirty="0">
                <a:solidFill>
                  <a:schemeClr val="bg1"/>
                </a:solidFill>
              </a:rPr>
              <a:t> </a:t>
            </a:r>
            <a:r>
              <a:rPr lang="en-US" dirty="0">
                <a:solidFill>
                  <a:schemeClr val="bg1"/>
                </a:solidFill>
              </a:rPr>
              <a:t>of the entire General Fund resources.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a:t>
            </a:fld>
            <a:endParaRPr lang="en-US" dirty="0">
              <a:solidFill>
                <a:schemeClr val="bg1"/>
              </a:solidFill>
            </a:endParaRPr>
          </a:p>
        </p:txBody>
      </p:sp>
      <p:sp>
        <p:nvSpPr>
          <p:cNvPr id="5"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Revenue Overview</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6875" y="4343400"/>
            <a:ext cx="3086100" cy="20574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875" y="1828800"/>
            <a:ext cx="3086100" cy="2134312"/>
          </a:xfrm>
          <a:prstGeom prst="rect">
            <a:avLst/>
          </a:prstGeom>
        </p:spPr>
      </p:pic>
    </p:spTree>
    <p:extLst>
      <p:ext uri="{BB962C8B-B14F-4D97-AF65-F5344CB8AC3E}">
        <p14:creationId xmlns:p14="http://schemas.microsoft.com/office/powerpoint/2010/main" val="21583793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Golf Fund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110</a:t>
            </a:fld>
            <a:endParaRPr lang="en-US" dirty="0">
              <a:solidFill>
                <a:schemeClr val="bg1"/>
              </a:solidFill>
            </a:endParaRPr>
          </a:p>
        </p:txBody>
      </p:sp>
      <p:pic>
        <p:nvPicPr>
          <p:cNvPr id="6" name="Content Placeholder 5"/>
          <p:cNvPicPr>
            <a:picLocks noGrp="1" noChangeAspect="1"/>
          </p:cNvPicPr>
          <p:nvPr>
            <p:ph idx="1"/>
          </p:nvPr>
        </p:nvPicPr>
        <p:blipFill rotWithShape="1">
          <a:blip r:embed="rId3"/>
          <a:srcRect t="11994"/>
          <a:stretch/>
        </p:blipFill>
        <p:spPr>
          <a:xfrm>
            <a:off x="457200" y="3276600"/>
            <a:ext cx="2460686" cy="1624163"/>
          </a:xfrm>
          <a:prstGeom prst="rect">
            <a:avLst/>
          </a:prstGeom>
          <a:ln>
            <a:noFill/>
          </a:ln>
          <a:effectLst>
            <a:outerShdw blurRad="190500" algn="tl" rotWithShape="0">
              <a:srgbClr val="000000">
                <a:alpha val="70000"/>
              </a:srgbClr>
            </a:outerShdw>
          </a:effectLst>
        </p:spPr>
      </p:pic>
      <p:pic>
        <p:nvPicPr>
          <p:cNvPr id="7" name="Picture 2" descr="http://www.sherrillparkgolf.com/images/CR1.jpg">
            <a:hlinkClick r:id="rId4"/>
          </p:cNvPr>
          <p:cNvPicPr>
            <a:picLocks noChangeAspect="1" noChangeArrowheads="1"/>
          </p:cNvPicPr>
          <p:nvPr/>
        </p:nvPicPr>
        <p:blipFill>
          <a:blip r:embed="rId5"/>
          <a:srcRect/>
          <a:stretch>
            <a:fillRect/>
          </a:stretch>
        </p:blipFill>
        <p:spPr bwMode="auto">
          <a:xfrm>
            <a:off x="3193256" y="3268662"/>
            <a:ext cx="2452687" cy="1631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12" descr="http://atodallas.org/themes/default/assets/images/logos/SherrillP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452623"/>
            <a:ext cx="137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5943600" y="3268662"/>
            <a:ext cx="2438400" cy="1624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6384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FY 2018-2019 Golf Fund</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111</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17879637"/>
              </p:ext>
            </p:extLst>
          </p:nvPr>
        </p:nvGraphicFramePr>
        <p:xfrm>
          <a:off x="228601" y="2133600"/>
          <a:ext cx="8458198" cy="2751303"/>
        </p:xfrm>
        <a:graphic>
          <a:graphicData uri="http://schemas.openxmlformats.org/drawingml/2006/table">
            <a:tbl>
              <a:tblPr/>
              <a:tblGrid>
                <a:gridCol w="2438399">
                  <a:extLst>
                    <a:ext uri="{9D8B030D-6E8A-4147-A177-3AD203B41FA5}">
                      <a16:colId xmlns:a16="http://schemas.microsoft.com/office/drawing/2014/main" val="20000"/>
                    </a:ext>
                  </a:extLst>
                </a:gridCol>
                <a:gridCol w="2067369">
                  <a:extLst>
                    <a:ext uri="{9D8B030D-6E8A-4147-A177-3AD203B41FA5}">
                      <a16:colId xmlns:a16="http://schemas.microsoft.com/office/drawing/2014/main" val="20001"/>
                    </a:ext>
                  </a:extLst>
                </a:gridCol>
                <a:gridCol w="1976214">
                  <a:extLst>
                    <a:ext uri="{9D8B030D-6E8A-4147-A177-3AD203B41FA5}">
                      <a16:colId xmlns:a16="http://schemas.microsoft.com/office/drawing/2014/main" val="20002"/>
                    </a:ext>
                  </a:extLst>
                </a:gridCol>
                <a:gridCol w="1106680">
                  <a:extLst>
                    <a:ext uri="{9D8B030D-6E8A-4147-A177-3AD203B41FA5}">
                      <a16:colId xmlns:a16="http://schemas.microsoft.com/office/drawing/2014/main" val="20003"/>
                    </a:ext>
                  </a:extLst>
                </a:gridCol>
                <a:gridCol w="869536">
                  <a:extLst>
                    <a:ext uri="{9D8B030D-6E8A-4147-A177-3AD203B41FA5}">
                      <a16:colId xmlns:a16="http://schemas.microsoft.com/office/drawing/2014/main" val="20004"/>
                    </a:ext>
                  </a:extLst>
                </a:gridCol>
              </a:tblGrid>
              <a:tr h="533400">
                <a:tc gridSpan="5">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Golf Fund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078">
                <a:tc>
                  <a:txBody>
                    <a:bodyPr/>
                    <a:lstStyle/>
                    <a:p>
                      <a:pPr marL="0" marR="0" algn="ctr">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2017-2018 Estimated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Est./Bud.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77537">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Beginning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$196,309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$144,116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($52,193)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Revenues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$2,191,543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$2,361,577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$170,034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Expenditures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$2,243,736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$2,315,098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$71,362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Ending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$144,116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$190,595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$46,479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32.3%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128955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FY 2018-2019 Golf Fund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112</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4710240"/>
              </p:ext>
            </p:extLst>
          </p:nvPr>
        </p:nvGraphicFramePr>
        <p:xfrm>
          <a:off x="457200" y="1600200"/>
          <a:ext cx="7924800" cy="4341807"/>
        </p:xfrm>
        <a:graphic>
          <a:graphicData uri="http://schemas.openxmlformats.org/drawingml/2006/table">
            <a:tbl>
              <a:tblPr/>
              <a:tblGrid>
                <a:gridCol w="4959765">
                  <a:extLst>
                    <a:ext uri="{9D8B030D-6E8A-4147-A177-3AD203B41FA5}">
                      <a16:colId xmlns:a16="http://schemas.microsoft.com/office/drawing/2014/main" val="20000"/>
                    </a:ext>
                  </a:extLst>
                </a:gridCol>
                <a:gridCol w="316438">
                  <a:extLst>
                    <a:ext uri="{9D8B030D-6E8A-4147-A177-3AD203B41FA5}">
                      <a16:colId xmlns:a16="http://schemas.microsoft.com/office/drawing/2014/main" val="20001"/>
                    </a:ext>
                  </a:extLst>
                </a:gridCol>
                <a:gridCol w="1356258">
                  <a:extLst>
                    <a:ext uri="{9D8B030D-6E8A-4147-A177-3AD203B41FA5}">
                      <a16:colId xmlns:a16="http://schemas.microsoft.com/office/drawing/2014/main" val="20002"/>
                    </a:ext>
                  </a:extLst>
                </a:gridCol>
                <a:gridCol w="316438">
                  <a:extLst>
                    <a:ext uri="{9D8B030D-6E8A-4147-A177-3AD203B41FA5}">
                      <a16:colId xmlns:a16="http://schemas.microsoft.com/office/drawing/2014/main" val="20003"/>
                    </a:ext>
                  </a:extLst>
                </a:gridCol>
                <a:gridCol w="975901">
                  <a:extLst>
                    <a:ext uri="{9D8B030D-6E8A-4147-A177-3AD203B41FA5}">
                      <a16:colId xmlns:a16="http://schemas.microsoft.com/office/drawing/2014/main" val="20004"/>
                    </a:ext>
                  </a:extLst>
                </a:gridCol>
              </a:tblGrid>
              <a:tr h="255428">
                <a:tc gridSpan="5">
                  <a:txBody>
                    <a:bodyPr/>
                    <a:lstStyle/>
                    <a:p>
                      <a:pPr marL="0" marR="0" algn="ctr">
                        <a:spcBef>
                          <a:spcPts val="0"/>
                        </a:spcBef>
                        <a:spcAft>
                          <a:spcPts val="0"/>
                        </a:spcAft>
                      </a:pPr>
                      <a:r>
                        <a:rPr lang="en-US" sz="1600" b="1" dirty="0">
                          <a:solidFill>
                            <a:schemeClr val="tx1"/>
                          </a:solidFill>
                          <a:latin typeface="Times New Roman"/>
                          <a:ea typeface="Times New Roman"/>
                        </a:rPr>
                        <a:t>Classification of Golf Fund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9528">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Proposed</a:t>
                      </a:r>
                      <a:endParaRPr lang="en-US" sz="1600" dirty="0">
                        <a:solidFill>
                          <a:schemeClr val="tx1"/>
                        </a:solidFill>
                        <a:latin typeface="Times New Roman"/>
                        <a:ea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Percent</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r h="339528">
                <a:tc>
                  <a:txBody>
                    <a:bodyPr/>
                    <a:lstStyle/>
                    <a:p>
                      <a:pPr marL="0" marR="0">
                        <a:spcBef>
                          <a:spcPts val="0"/>
                        </a:spcBef>
                        <a:spcAft>
                          <a:spcPts val="0"/>
                        </a:spcAft>
                      </a:pPr>
                      <a:r>
                        <a:rPr lang="en-US" sz="1600" b="1" u="sng" dirty="0">
                          <a:solidFill>
                            <a:schemeClr val="tx1"/>
                          </a:solidFill>
                          <a:latin typeface="Times New Roman"/>
                          <a:ea typeface="Times New Roman"/>
                        </a:rPr>
                        <a:t>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Budget</a:t>
                      </a:r>
                      <a:endParaRPr lang="en-US" sz="1600" dirty="0">
                        <a:solidFill>
                          <a:schemeClr val="tx1"/>
                        </a:solidFill>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of Total</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39528">
                <a:tc>
                  <a:txBody>
                    <a:bodyPr/>
                    <a:lstStyle/>
                    <a:p>
                      <a:pPr marL="0" marR="0">
                        <a:spcBef>
                          <a:spcPts val="0"/>
                        </a:spcBef>
                        <a:spcAft>
                          <a:spcPts val="0"/>
                        </a:spcAft>
                      </a:pPr>
                      <a:r>
                        <a:rPr lang="en-US" sz="1600" dirty="0">
                          <a:solidFill>
                            <a:schemeClr val="tx1"/>
                          </a:solidFill>
                          <a:latin typeface="Times New Roman"/>
                          <a:ea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rgbClr val="000000"/>
                          </a:solidFill>
                          <a:effectLst/>
                          <a:latin typeface="Times New Roman" panose="02020603050405020304" pitchFamily="18" charset="0"/>
                        </a:rPr>
                        <a:t> $      1,196,713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51.69%</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3"/>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rgbClr val="000000"/>
                          </a:solidFill>
                          <a:effectLst/>
                          <a:latin typeface="Times New Roman" panose="02020603050405020304" pitchFamily="18" charset="0"/>
                        </a:rPr>
                        <a:t>            236,545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10.22%</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rgbClr val="000000"/>
                          </a:solidFill>
                          <a:effectLst/>
                          <a:latin typeface="Times New Roman" panose="02020603050405020304" pitchFamily="18" charset="0"/>
                        </a:rPr>
                        <a:t>            239,688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10.35%</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72774">
                <a:tc>
                  <a:txBody>
                    <a:bodyPr/>
                    <a:lstStyle/>
                    <a:p>
                      <a:pPr marL="0" marR="0">
                        <a:spcBef>
                          <a:spcPts val="0"/>
                        </a:spcBef>
                        <a:spcAft>
                          <a:spcPts val="0"/>
                        </a:spcAft>
                      </a:pPr>
                      <a:r>
                        <a:rPr lang="en-US" sz="1600" dirty="0">
                          <a:solidFill>
                            <a:schemeClr val="tx1"/>
                          </a:solidFill>
                          <a:latin typeface="Times New Roman"/>
                          <a:ea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rgbClr val="000000"/>
                          </a:solidFill>
                          <a:effectLst/>
                          <a:latin typeface="Times New Roman" panose="02020603050405020304" pitchFamily="18" charset="0"/>
                        </a:rPr>
                        <a:t>            148,191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6.40%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243869">
                <a:tc>
                  <a:txBody>
                    <a:bodyPr/>
                    <a:lstStyle/>
                    <a:p>
                      <a:pPr marL="0" marR="0">
                        <a:spcBef>
                          <a:spcPts val="0"/>
                        </a:spcBef>
                        <a:spcAft>
                          <a:spcPts val="0"/>
                        </a:spcAft>
                      </a:pPr>
                      <a:r>
                        <a:rPr lang="en-US" sz="1600" dirty="0">
                          <a:solidFill>
                            <a:schemeClr val="tx1"/>
                          </a:solidFill>
                          <a:latin typeface="Times New Roman"/>
                          <a:ea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rgbClr val="000000"/>
                          </a:solidFill>
                          <a:effectLst/>
                          <a:latin typeface="Times New Roman" panose="02020603050405020304" pitchFamily="18" charset="0"/>
                        </a:rPr>
                        <a:t>            392,275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16.94%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kern="1200" dirty="0">
                          <a:solidFill>
                            <a:schemeClr val="tx1"/>
                          </a:solidFill>
                          <a:latin typeface="Times New Roman"/>
                          <a:ea typeface="Times New Roman"/>
                          <a:cs typeface="+mn-cs"/>
                        </a:rPr>
                        <a:t>-</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ctr" fontAlgn="b"/>
                      <a:r>
                        <a:rPr lang="en-US" sz="1600" b="0" i="0" u="none" strike="noStrike" dirty="0">
                          <a:solidFill>
                            <a:schemeClr val="tx1"/>
                          </a:solidFill>
                          <a:effectLst/>
                          <a:latin typeface="Times New Roman"/>
                        </a:rPr>
                        <a:t>  -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339528">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     2,213,412</a:t>
                      </a:r>
                      <a:endParaRPr lang="en-US" sz="1600" dirty="0">
                        <a:solidFill>
                          <a:schemeClr val="tx1"/>
                        </a:solidFill>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95.61%</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9"/>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339528">
                <a:tc>
                  <a:txBody>
                    <a:bodyPr/>
                    <a:lstStyle/>
                    <a:p>
                      <a:pPr marL="0" marR="0">
                        <a:spcBef>
                          <a:spcPts val="0"/>
                        </a:spcBef>
                        <a:spcAft>
                          <a:spcPts val="0"/>
                        </a:spcAft>
                      </a:pPr>
                      <a:r>
                        <a:rPr lang="en-US" sz="1600" dirty="0">
                          <a:solidFill>
                            <a:schemeClr val="tx1"/>
                          </a:solidFill>
                          <a:latin typeface="Times New Roman"/>
                          <a:ea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rPr>
                        <a:t>$        101,686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kern="1200" dirty="0">
                          <a:solidFill>
                            <a:schemeClr val="tx1"/>
                          </a:solidFill>
                          <a:latin typeface="Times New Roman"/>
                          <a:ea typeface="Times New Roman"/>
                          <a:cs typeface="+mn-cs"/>
                        </a:rPr>
                        <a:t>4.39%</a:t>
                      </a: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12"/>
                  </a:ext>
                </a:extLst>
              </a:tr>
              <a:tr h="339528">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 and Transfers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     2,315,098 </a:t>
                      </a:r>
                      <a:endParaRPr lang="en-US" sz="1600" dirty="0">
                        <a:solidFill>
                          <a:schemeClr val="tx1"/>
                        </a:solidFill>
                        <a:latin typeface="Times New Roman"/>
                        <a:ea typeface="Times New Roman"/>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100.00%</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r h="255428">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081095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FY 2018-2019 Golf Fund - Revenues</a:t>
            </a:r>
            <a:endParaRPr lang="en-US" sz="3600" dirty="0">
              <a:solidFill>
                <a:schemeClr val="bg1"/>
              </a:solidFill>
            </a:endParaRPr>
          </a:p>
        </p:txBody>
      </p:sp>
      <p:sp>
        <p:nvSpPr>
          <p:cNvPr id="3" name="Content Placeholder 2"/>
          <p:cNvSpPr>
            <a:spLocks noGrp="1"/>
          </p:cNvSpPr>
          <p:nvPr>
            <p:ph idx="1"/>
          </p:nvPr>
        </p:nvSpPr>
        <p:spPr>
          <a:xfrm>
            <a:off x="457200" y="1600200"/>
            <a:ext cx="7620000" cy="5105400"/>
          </a:xfrm>
        </p:spPr>
        <p:txBody>
          <a:bodyPr>
            <a:normAutofit/>
          </a:bodyPr>
          <a:lstStyle/>
          <a:p>
            <a:pPr lvl="0"/>
            <a:r>
              <a:rPr lang="en-US" sz="2800" dirty="0">
                <a:solidFill>
                  <a:schemeClr val="bg1"/>
                </a:solidFill>
              </a:rPr>
              <a:t>Revenues for the Golf Fund are projected at $2.4 million for FY 2018-2019 representing an increase of $170,000 or 7.8% over year-end.</a:t>
            </a:r>
            <a:endParaRPr lang="en-US" sz="2800" b="1" dirty="0">
              <a:solidFill>
                <a:schemeClr val="bg1"/>
              </a:solidFill>
            </a:endParaRPr>
          </a:p>
          <a:p>
            <a:pPr lvl="1"/>
            <a:r>
              <a:rPr lang="en-US" sz="2400" dirty="0">
                <a:solidFill>
                  <a:schemeClr val="bg1"/>
                </a:solidFill>
              </a:rPr>
              <a:t>Green fees of $1.6 million represents a $162,000 from year-end and includes no change to the current fee structure.</a:t>
            </a:r>
            <a:endParaRPr lang="en-US" sz="2400" b="1" dirty="0">
              <a:solidFill>
                <a:schemeClr val="bg1"/>
              </a:solidFill>
            </a:endParaRPr>
          </a:p>
          <a:p>
            <a:pPr lvl="1"/>
            <a:r>
              <a:rPr lang="en-US" sz="2400" dirty="0">
                <a:solidFill>
                  <a:schemeClr val="bg1"/>
                </a:solidFill>
              </a:rPr>
              <a:t>Cart Fees are projected to increase $19,000. </a:t>
            </a:r>
            <a:endParaRPr lang="en-US" sz="2400" b="1" dirty="0">
              <a:solidFill>
                <a:schemeClr val="bg1"/>
              </a:solidFill>
            </a:endParaRPr>
          </a:p>
          <a:p>
            <a:pPr lvl="1"/>
            <a:r>
              <a:rPr lang="en-US" sz="2400" dirty="0">
                <a:solidFill>
                  <a:schemeClr val="bg1"/>
                </a:solidFill>
              </a:rPr>
              <a:t>The remaining revenues of $115,000 decrease ($11,000) from the year end position due to the insurance reimbursement included last year. </a:t>
            </a:r>
            <a:endParaRPr lang="en-US" sz="2400" b="1"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113</a:t>
            </a:fld>
            <a:endParaRPr lang="en-US" dirty="0">
              <a:solidFill>
                <a:schemeClr val="bg1"/>
              </a:solidFill>
            </a:endParaRPr>
          </a:p>
        </p:txBody>
      </p:sp>
    </p:spTree>
    <p:extLst>
      <p:ext uri="{BB962C8B-B14F-4D97-AF65-F5344CB8AC3E}">
        <p14:creationId xmlns:p14="http://schemas.microsoft.com/office/powerpoint/2010/main" val="24849893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FY 2018-2019 Golf Fund -Expenditures</a:t>
            </a:r>
            <a:endParaRPr lang="en-US" sz="4000" dirty="0">
              <a:solidFill>
                <a:schemeClr val="bg1"/>
              </a:solidFill>
            </a:endParaRPr>
          </a:p>
        </p:txBody>
      </p:sp>
      <p:sp>
        <p:nvSpPr>
          <p:cNvPr id="3" name="Content Placeholder 2"/>
          <p:cNvSpPr>
            <a:spLocks noGrp="1"/>
          </p:cNvSpPr>
          <p:nvPr>
            <p:ph idx="1"/>
          </p:nvPr>
        </p:nvSpPr>
        <p:spPr/>
        <p:txBody>
          <a:bodyPr>
            <a:noAutofit/>
          </a:bodyPr>
          <a:lstStyle/>
          <a:p>
            <a:pPr lvl="0"/>
            <a:r>
              <a:rPr lang="en-US" sz="2200" dirty="0">
                <a:solidFill>
                  <a:schemeClr val="bg1"/>
                </a:solidFill>
              </a:rPr>
              <a:t>Total Expenditures and Transfers for the Golf Fund are proposed at $2.3 million, an increase of $71,000 from year-end.   </a:t>
            </a:r>
          </a:p>
          <a:p>
            <a:pPr lvl="0"/>
            <a:r>
              <a:rPr lang="en-US" sz="2200" dirty="0">
                <a:solidFill>
                  <a:schemeClr val="bg1"/>
                </a:solidFill>
              </a:rPr>
              <a:t>Personal Services increase $74,000 and represents full staffing and pay plan adjustments.  </a:t>
            </a:r>
          </a:p>
          <a:p>
            <a:pPr lvl="0"/>
            <a:r>
              <a:rPr lang="en-US" sz="2200" dirty="0">
                <a:solidFill>
                  <a:schemeClr val="bg1"/>
                </a:solidFill>
              </a:rPr>
              <a:t>The remaining operational expenditures decrease ($5,000) from year-end estimates of $1.0 M.</a:t>
            </a:r>
          </a:p>
          <a:p>
            <a:r>
              <a:rPr lang="en-US" sz="2200" dirty="0">
                <a:solidFill>
                  <a:schemeClr val="bg1"/>
                </a:solidFill>
              </a:rPr>
              <a:t>The General and Administrative transfer increases $2,000 as a result of the indirect cost allocation study performed by MGT of America,</a:t>
            </a:r>
          </a:p>
          <a:p>
            <a:r>
              <a:rPr lang="en-US" sz="2200" dirty="0">
                <a:solidFill>
                  <a:schemeClr val="bg1"/>
                </a:solidFill>
              </a:rPr>
              <a:t>Given the projected revenue and expenditure performance, the fund balance should end the year with 30.1 days, in compliance with the Council approved financial policy of “30 building to 60 days”.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114</a:t>
            </a:fld>
            <a:endParaRPr lang="en-US" dirty="0">
              <a:solidFill>
                <a:schemeClr val="bg1"/>
              </a:solidFill>
            </a:endParaRPr>
          </a:p>
        </p:txBody>
      </p:sp>
    </p:spTree>
    <p:extLst>
      <p:ext uri="{BB962C8B-B14F-4D97-AF65-F5344CB8AC3E}">
        <p14:creationId xmlns:p14="http://schemas.microsoft.com/office/powerpoint/2010/main" val="3578463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Hotel/Motel Tax Fund</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115</a:t>
            </a:fld>
            <a:endParaRPr lang="en-US" dirty="0">
              <a:solidFill>
                <a:schemeClr val="bg1"/>
              </a:solidFill>
            </a:endParaRPr>
          </a:p>
        </p:txBody>
      </p:sp>
      <p:pic>
        <p:nvPicPr>
          <p:cNvPr id="5" name="Picture 18" descr="North Dallas Hotel"/>
          <p:cNvPicPr>
            <a:picLocks noChangeAspect="1" noChangeArrowheads="1"/>
          </p:cNvPicPr>
          <p:nvPr/>
        </p:nvPicPr>
        <p:blipFill rotWithShape="1">
          <a:blip r:embed="rId3"/>
          <a:srcRect r="39344"/>
          <a:stretch/>
        </p:blipFill>
        <p:spPr bwMode="auto">
          <a:xfrm>
            <a:off x="533400" y="2808287"/>
            <a:ext cx="2433637" cy="1687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0" descr="Lyric Patio"/>
          <p:cNvPicPr>
            <a:picLocks noChangeAspect="1" noChangeArrowheads="1"/>
          </p:cNvPicPr>
          <p:nvPr/>
        </p:nvPicPr>
        <p:blipFill>
          <a:blip r:embed="rId4"/>
          <a:srcRect/>
          <a:stretch>
            <a:fillRect/>
          </a:stretch>
        </p:blipFill>
        <p:spPr bwMode="auto">
          <a:xfrm>
            <a:off x="3429000" y="2808287"/>
            <a:ext cx="2433637" cy="1687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2" descr="Hilton Garden Inn Dallas/Richardson Hotel, TX - An Indoor Pool for Indoor Fun!"/>
          <p:cNvPicPr>
            <a:picLocks noChangeAspect="1" noChangeArrowheads="1"/>
          </p:cNvPicPr>
          <p:nvPr/>
        </p:nvPicPr>
        <p:blipFill rotWithShape="1">
          <a:blip r:embed="rId5"/>
          <a:srcRect/>
          <a:stretch/>
        </p:blipFill>
        <p:spPr bwMode="auto">
          <a:xfrm>
            <a:off x="6172200" y="2808287"/>
            <a:ext cx="2652712" cy="1698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933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116</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512595022"/>
              </p:ext>
            </p:extLst>
          </p:nvPr>
        </p:nvGraphicFramePr>
        <p:xfrm>
          <a:off x="304799" y="2133600"/>
          <a:ext cx="8610602" cy="2751303"/>
        </p:xfrm>
        <a:graphic>
          <a:graphicData uri="http://schemas.openxmlformats.org/drawingml/2006/table">
            <a:tbl>
              <a:tblPr/>
              <a:tblGrid>
                <a:gridCol w="2438401">
                  <a:extLst>
                    <a:ext uri="{9D8B030D-6E8A-4147-A177-3AD203B41FA5}">
                      <a16:colId xmlns:a16="http://schemas.microsoft.com/office/drawing/2014/main" val="20000"/>
                    </a:ext>
                  </a:extLst>
                </a:gridCol>
                <a:gridCol w="2148554">
                  <a:extLst>
                    <a:ext uri="{9D8B030D-6E8A-4147-A177-3AD203B41FA5}">
                      <a16:colId xmlns:a16="http://schemas.microsoft.com/office/drawing/2014/main" val="20001"/>
                    </a:ext>
                  </a:extLst>
                </a:gridCol>
                <a:gridCol w="2011822">
                  <a:extLst>
                    <a:ext uri="{9D8B030D-6E8A-4147-A177-3AD203B41FA5}">
                      <a16:colId xmlns:a16="http://schemas.microsoft.com/office/drawing/2014/main" val="20002"/>
                    </a:ext>
                  </a:extLst>
                </a:gridCol>
                <a:gridCol w="1126621">
                  <a:extLst>
                    <a:ext uri="{9D8B030D-6E8A-4147-A177-3AD203B41FA5}">
                      <a16:colId xmlns:a16="http://schemas.microsoft.com/office/drawing/2014/main" val="20003"/>
                    </a:ext>
                  </a:extLst>
                </a:gridCol>
                <a:gridCol w="885204">
                  <a:extLst>
                    <a:ext uri="{9D8B030D-6E8A-4147-A177-3AD203B41FA5}">
                      <a16:colId xmlns:a16="http://schemas.microsoft.com/office/drawing/2014/main" val="20004"/>
                    </a:ext>
                  </a:extLst>
                </a:gridCol>
              </a:tblGrid>
              <a:tr h="533400">
                <a:tc gridSpan="5">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Hotel/Motel Tax Fund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078">
                <a:tc>
                  <a:txBody>
                    <a:bodyPr/>
                    <a:lstStyle/>
                    <a:p>
                      <a:pPr marL="0" marR="0" algn="ctr">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2017-2018 Estimated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Est./Bud.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77537">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Beginning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$2,829,453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$2,762,449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($67,004)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Revenues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$6,525,595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$7,054,752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$529,157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Expenditures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$6,592,599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$6,652,804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$60,205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Ending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$2,762,449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$3,164,397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$401,948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47689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117</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60607985"/>
              </p:ext>
            </p:extLst>
          </p:nvPr>
        </p:nvGraphicFramePr>
        <p:xfrm>
          <a:off x="381001" y="1752601"/>
          <a:ext cx="8153398" cy="4114798"/>
        </p:xfrm>
        <a:graphic>
          <a:graphicData uri="http://schemas.openxmlformats.org/drawingml/2006/table">
            <a:tbl>
              <a:tblPr/>
              <a:tblGrid>
                <a:gridCol w="5102839">
                  <a:extLst>
                    <a:ext uri="{9D8B030D-6E8A-4147-A177-3AD203B41FA5}">
                      <a16:colId xmlns:a16="http://schemas.microsoft.com/office/drawing/2014/main" val="20000"/>
                    </a:ext>
                  </a:extLst>
                </a:gridCol>
                <a:gridCol w="325564">
                  <a:extLst>
                    <a:ext uri="{9D8B030D-6E8A-4147-A177-3AD203B41FA5}">
                      <a16:colId xmlns:a16="http://schemas.microsoft.com/office/drawing/2014/main" val="20001"/>
                    </a:ext>
                  </a:extLst>
                </a:gridCol>
                <a:gridCol w="1395381">
                  <a:extLst>
                    <a:ext uri="{9D8B030D-6E8A-4147-A177-3AD203B41FA5}">
                      <a16:colId xmlns:a16="http://schemas.microsoft.com/office/drawing/2014/main" val="20002"/>
                    </a:ext>
                  </a:extLst>
                </a:gridCol>
                <a:gridCol w="186615">
                  <a:extLst>
                    <a:ext uri="{9D8B030D-6E8A-4147-A177-3AD203B41FA5}">
                      <a16:colId xmlns:a16="http://schemas.microsoft.com/office/drawing/2014/main" val="20003"/>
                    </a:ext>
                  </a:extLst>
                </a:gridCol>
                <a:gridCol w="1142999">
                  <a:extLst>
                    <a:ext uri="{9D8B030D-6E8A-4147-A177-3AD203B41FA5}">
                      <a16:colId xmlns:a16="http://schemas.microsoft.com/office/drawing/2014/main" val="20004"/>
                    </a:ext>
                  </a:extLst>
                </a:gridCol>
              </a:tblGrid>
              <a:tr h="274665">
                <a:tc gridSpan="5">
                  <a:txBody>
                    <a:bodyPr/>
                    <a:lstStyle/>
                    <a:p>
                      <a:pPr marL="0" marR="0" algn="ctr">
                        <a:spcBef>
                          <a:spcPts val="0"/>
                        </a:spcBef>
                        <a:spcAft>
                          <a:spcPts val="0"/>
                        </a:spcAft>
                      </a:pPr>
                      <a:r>
                        <a:rPr lang="en-US" sz="1600" b="1" dirty="0">
                          <a:solidFill>
                            <a:schemeClr val="tx1"/>
                          </a:solidFill>
                          <a:latin typeface="Times New Roman"/>
                          <a:ea typeface="Times New Roman"/>
                        </a:rPr>
                        <a:t>Classification of Hotel/Motel Tax Fund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Proposed</a:t>
                      </a:r>
                      <a:endParaRPr lang="en-US" sz="1600" dirty="0">
                        <a:solidFill>
                          <a:schemeClr val="tx1"/>
                        </a:solidFill>
                        <a:latin typeface="Times New Roman"/>
                        <a:ea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Percent</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r h="274665">
                <a:tc>
                  <a:txBody>
                    <a:bodyPr/>
                    <a:lstStyle/>
                    <a:p>
                      <a:pPr marL="0" marR="0">
                        <a:spcBef>
                          <a:spcPts val="0"/>
                        </a:spcBef>
                        <a:spcAft>
                          <a:spcPts val="0"/>
                        </a:spcAft>
                      </a:pPr>
                      <a:r>
                        <a:rPr lang="en-US" sz="1600" b="1" u="sng" dirty="0">
                          <a:solidFill>
                            <a:schemeClr val="tx1"/>
                          </a:solidFill>
                          <a:latin typeface="Times New Roman"/>
                          <a:ea typeface="Times New Roman"/>
                        </a:rPr>
                        <a:t>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Budget</a:t>
                      </a:r>
                      <a:endParaRPr lang="en-US" sz="1600" dirty="0">
                        <a:solidFill>
                          <a:schemeClr val="tx1"/>
                        </a:solidFill>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rPr>
                        <a:t>of Total</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48358">
                <a:tc>
                  <a:txBody>
                    <a:bodyPr/>
                    <a:lstStyle/>
                    <a:p>
                      <a:pPr marL="0" marR="0">
                        <a:spcBef>
                          <a:spcPts val="0"/>
                        </a:spcBef>
                        <a:spcAft>
                          <a:spcPts val="0"/>
                        </a:spcAft>
                      </a:pPr>
                      <a:r>
                        <a:rPr lang="en-US" sz="1600" dirty="0">
                          <a:solidFill>
                            <a:schemeClr val="tx1"/>
                          </a:solidFill>
                          <a:latin typeface="Times New Roman"/>
                          <a:ea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       2,425,645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36.46%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3"/>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1,328,215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19.96%</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179,460</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2.70%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1,244,704 </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18.71%</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523,575</a:t>
                      </a:r>
                    </a:p>
                  </a:txBody>
                  <a:tcPr marL="0" marR="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7.87%</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0" i="0" u="none" strike="noStrike" dirty="0">
                          <a:solidFill>
                            <a:schemeClr val="tx1"/>
                          </a:solidFill>
                          <a:effectLst/>
                          <a:latin typeface="Times New Roman"/>
                        </a:rPr>
                        <a:t>             220,000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3.31%</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74665">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r>
                        <a:rPr lang="en-US" sz="1600" b="1" i="0" u="none" strike="noStrike" dirty="0">
                          <a:solidFill>
                            <a:schemeClr val="tx1"/>
                          </a:solidFill>
                          <a:effectLst/>
                          <a:latin typeface="Times New Roman"/>
                        </a:rPr>
                        <a:t> $       5,921,599</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89.01%</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9"/>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rPr>
                        <a:t>$         731,205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chemeClr val="tx1"/>
                          </a:solidFill>
                          <a:effectLst/>
                          <a:latin typeface="Times New Roman"/>
                        </a:rPr>
                        <a:t>10.99%</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274665">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12"/>
                  </a:ext>
                </a:extLst>
              </a:tr>
              <a:tr h="285230">
                <a:tc>
                  <a:txBody>
                    <a:bodyPr/>
                    <a:lstStyle/>
                    <a:p>
                      <a:pPr marL="0" marR="0">
                        <a:spcBef>
                          <a:spcPts val="0"/>
                        </a:spcBef>
                        <a:spcAft>
                          <a:spcPts val="0"/>
                        </a:spcAft>
                      </a:pPr>
                      <a:r>
                        <a:rPr lang="en-US" sz="1600" b="1" u="sng" dirty="0">
                          <a:solidFill>
                            <a:schemeClr val="tx1"/>
                          </a:solidFill>
                          <a:latin typeface="Times New Roman"/>
                          <a:ea typeface="Times New Roman"/>
                        </a:rPr>
                        <a:t>Total Operating Expenditures and Transfers</a:t>
                      </a:r>
                      <a:endParaRPr lang="en-US" sz="1600" dirty="0">
                        <a:solidFill>
                          <a:schemeClr val="tx1"/>
                        </a:solidFill>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      6,652,804</a:t>
                      </a:r>
                      <a:endParaRPr lang="en-US" sz="1600" dirty="0">
                        <a:solidFill>
                          <a:schemeClr val="tx1"/>
                        </a:solidFill>
                        <a:latin typeface="Times New Roman"/>
                        <a:ea typeface="Times New Roman"/>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latin typeface="Times New Roman"/>
                          <a:ea typeface="Times New Roman"/>
                        </a:rPr>
                        <a:t>100.00%</a:t>
                      </a:r>
                      <a:endParaRPr lang="en-US" sz="1600" dirty="0">
                        <a:solidFill>
                          <a:schemeClr val="tx1"/>
                        </a:solidFill>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r h="285230">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600" dirty="0">
                          <a:solidFill>
                            <a:schemeClr val="tx1"/>
                          </a:solidFill>
                          <a:latin typeface="Times New Roman"/>
                          <a:ea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220699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Hotel</a:t>
            </a:r>
            <a:r>
              <a:rPr lang="en-US" sz="3600" dirty="0">
                <a:solidFill>
                  <a:schemeClr val="bg1"/>
                </a:solidFill>
              </a:rPr>
              <a:t> </a:t>
            </a:r>
            <a:r>
              <a:rPr lang="en-US" sz="3600" b="1" dirty="0">
                <a:solidFill>
                  <a:schemeClr val="bg1"/>
                </a:solidFill>
              </a:rPr>
              <a:t>Occupancy</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118</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57663954"/>
              </p:ext>
            </p:extLst>
          </p:nvPr>
        </p:nvGraphicFramePr>
        <p:xfrm>
          <a:off x="1676400" y="2209800"/>
          <a:ext cx="5486400" cy="2209165"/>
        </p:xfrm>
        <a:graphic>
          <a:graphicData uri="http://schemas.openxmlformats.org/drawingml/2006/table">
            <a:tbl>
              <a:tblPr/>
              <a:tblGrid>
                <a:gridCol w="1619666">
                  <a:extLst>
                    <a:ext uri="{9D8B030D-6E8A-4147-A177-3AD203B41FA5}">
                      <a16:colId xmlns:a16="http://schemas.microsoft.com/office/drawing/2014/main" val="20000"/>
                    </a:ext>
                  </a:extLst>
                </a:gridCol>
                <a:gridCol w="1338524">
                  <a:extLst>
                    <a:ext uri="{9D8B030D-6E8A-4147-A177-3AD203B41FA5}">
                      <a16:colId xmlns:a16="http://schemas.microsoft.com/office/drawing/2014/main" val="20001"/>
                    </a:ext>
                  </a:extLst>
                </a:gridCol>
                <a:gridCol w="1488398">
                  <a:extLst>
                    <a:ext uri="{9D8B030D-6E8A-4147-A177-3AD203B41FA5}">
                      <a16:colId xmlns:a16="http://schemas.microsoft.com/office/drawing/2014/main" val="20002"/>
                    </a:ext>
                  </a:extLst>
                </a:gridCol>
                <a:gridCol w="1039812">
                  <a:extLst>
                    <a:ext uri="{9D8B030D-6E8A-4147-A177-3AD203B41FA5}">
                      <a16:colId xmlns:a16="http://schemas.microsoft.com/office/drawing/2014/main" val="20003"/>
                    </a:ext>
                  </a:extLst>
                </a:gridCol>
              </a:tblGrid>
              <a:tr h="680616">
                <a:tc>
                  <a:txBody>
                    <a:bodyPr/>
                    <a:lstStyle/>
                    <a:p>
                      <a:pPr marL="0" marR="0" algn="ctr">
                        <a:spcBef>
                          <a:spcPts val="0"/>
                        </a:spcBef>
                        <a:spcAft>
                          <a:spcPts val="0"/>
                        </a:spcAft>
                      </a:pPr>
                      <a:r>
                        <a:rPr lang="en-US" sz="1800" b="1" dirty="0">
                          <a:solidFill>
                            <a:schemeClr val="tx1"/>
                          </a:solidFill>
                          <a:effectLst/>
                          <a:latin typeface="Times New Roman"/>
                          <a:ea typeface="Times New Roman"/>
                        </a:rPr>
                        <a:t>Year</a:t>
                      </a:r>
                      <a:endParaRPr lang="en-US" sz="28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effectLst/>
                          <a:latin typeface="Times New Roman"/>
                          <a:ea typeface="Times New Roman"/>
                        </a:rPr>
                        <a:t>Occupancy Rate</a:t>
                      </a:r>
                      <a:endParaRPr lang="en-US" sz="28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effectLst/>
                          <a:latin typeface="Times New Roman"/>
                          <a:ea typeface="Times New Roman"/>
                        </a:rPr>
                        <a:t>Average Daily Rate</a:t>
                      </a:r>
                      <a:endParaRPr lang="en-US" sz="28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effectLst/>
                          <a:latin typeface="Times New Roman"/>
                          <a:ea typeface="Times New Roman"/>
                        </a:rPr>
                        <a:t>RevPAR</a:t>
                      </a:r>
                      <a:endParaRPr lang="en-US" sz="28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777036">
                <a:tc>
                  <a:txBody>
                    <a:bodyPr/>
                    <a:lstStyle/>
                    <a:p>
                      <a:pPr marL="0" marR="0" algn="ctr">
                        <a:spcBef>
                          <a:spcPts val="0"/>
                        </a:spcBef>
                        <a:spcAft>
                          <a:spcPts val="0"/>
                        </a:spcAft>
                      </a:pPr>
                      <a:r>
                        <a:rPr lang="en-US" sz="1800" dirty="0">
                          <a:solidFill>
                            <a:schemeClr val="tx1"/>
                          </a:solidFill>
                          <a:effectLst/>
                          <a:latin typeface="Times New Roman"/>
                          <a:ea typeface="Times New Roman"/>
                        </a:rPr>
                        <a:t>Oct-May  FY17</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69.82%</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$94.04</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$65.94</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751513">
                <a:tc>
                  <a:txBody>
                    <a:bodyPr/>
                    <a:lstStyle/>
                    <a:p>
                      <a:pPr marL="0" marR="0" algn="ctr">
                        <a:spcBef>
                          <a:spcPts val="0"/>
                        </a:spcBef>
                        <a:spcAft>
                          <a:spcPts val="0"/>
                        </a:spcAft>
                      </a:pPr>
                      <a:r>
                        <a:rPr lang="en-US" sz="1800" dirty="0">
                          <a:solidFill>
                            <a:schemeClr val="tx1"/>
                          </a:solidFill>
                          <a:effectLst/>
                          <a:latin typeface="Times New Roman"/>
                          <a:ea typeface="Times New Roman"/>
                        </a:rPr>
                        <a:t>Oct-May  FY18</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66.52%</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$99.11</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dirty="0">
                          <a:solidFill>
                            <a:schemeClr val="tx1"/>
                          </a:solidFill>
                          <a:effectLst/>
                          <a:latin typeface="Times New Roman"/>
                          <a:ea typeface="Times New Roman"/>
                        </a:rPr>
                        <a:t>$65.93</a:t>
                      </a:r>
                      <a:endParaRPr lang="en-US" sz="28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77874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Revenues</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119</a:t>
            </a:fld>
            <a:endParaRPr lang="en-US"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32948486"/>
              </p:ext>
            </p:extLst>
          </p:nvPr>
        </p:nvGraphicFramePr>
        <p:xfrm>
          <a:off x="762000" y="1447805"/>
          <a:ext cx="7772401" cy="4425315"/>
        </p:xfrm>
        <a:graphic>
          <a:graphicData uri="http://schemas.openxmlformats.org/drawingml/2006/table">
            <a:tbl>
              <a:tblPr/>
              <a:tblGrid>
                <a:gridCol w="2998706">
                  <a:extLst>
                    <a:ext uri="{9D8B030D-6E8A-4147-A177-3AD203B41FA5}">
                      <a16:colId xmlns:a16="http://schemas.microsoft.com/office/drawing/2014/main" val="20000"/>
                    </a:ext>
                  </a:extLst>
                </a:gridCol>
                <a:gridCol w="1137875">
                  <a:extLst>
                    <a:ext uri="{9D8B030D-6E8A-4147-A177-3AD203B41FA5}">
                      <a16:colId xmlns:a16="http://schemas.microsoft.com/office/drawing/2014/main" val="20001"/>
                    </a:ext>
                  </a:extLst>
                </a:gridCol>
                <a:gridCol w="1211940">
                  <a:extLst>
                    <a:ext uri="{9D8B030D-6E8A-4147-A177-3AD203B41FA5}">
                      <a16:colId xmlns:a16="http://schemas.microsoft.com/office/drawing/2014/main" val="20002"/>
                    </a:ext>
                  </a:extLst>
                </a:gridCol>
                <a:gridCol w="1211940">
                  <a:extLst>
                    <a:ext uri="{9D8B030D-6E8A-4147-A177-3AD203B41FA5}">
                      <a16:colId xmlns:a16="http://schemas.microsoft.com/office/drawing/2014/main" val="20003"/>
                    </a:ext>
                  </a:extLst>
                </a:gridCol>
                <a:gridCol w="1211940">
                  <a:extLst>
                    <a:ext uri="{9D8B030D-6E8A-4147-A177-3AD203B41FA5}">
                      <a16:colId xmlns:a16="http://schemas.microsoft.com/office/drawing/2014/main" val="20004"/>
                    </a:ext>
                  </a:extLst>
                </a:gridCol>
              </a:tblGrid>
              <a:tr h="192156">
                <a:tc rowSpan="2">
                  <a:txBody>
                    <a:bodyPr/>
                    <a:lstStyle/>
                    <a:p>
                      <a:pPr marL="0" marR="0">
                        <a:spcBef>
                          <a:spcPts val="0"/>
                        </a:spcBef>
                        <a:spcAft>
                          <a:spcPts val="0"/>
                        </a:spcAft>
                      </a:pPr>
                      <a:r>
                        <a:rPr lang="en-US" sz="1200" b="1" dirty="0">
                          <a:solidFill>
                            <a:schemeClr val="tx1"/>
                          </a:solidFill>
                          <a:effectLst/>
                          <a:latin typeface="Times New Roman"/>
                          <a:ea typeface="Times New Roman"/>
                        </a:rPr>
                        <a:t>Hotel Property</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Actual</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Budget</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Estimated</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Budget</a:t>
                      </a:r>
                      <a:endParaRPr lang="en-US" sz="1800" dirty="0">
                        <a:solidFill>
                          <a:schemeClr val="tx1"/>
                        </a:solidFill>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0"/>
                  </a:ext>
                </a:extLst>
              </a:tr>
              <a:tr h="192156">
                <a:tc v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2016-2017</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2017-2018</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2017-2018</a:t>
                      </a:r>
                      <a:endParaRPr lang="en-US" sz="18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b="1" dirty="0">
                          <a:solidFill>
                            <a:schemeClr val="tx1"/>
                          </a:solidFill>
                          <a:effectLst/>
                          <a:latin typeface="Times New Roman"/>
                          <a:ea typeface="Times New Roman"/>
                        </a:rPr>
                        <a:t>2018-2019</a:t>
                      </a:r>
                      <a:endParaRPr lang="en-US" sz="1800" dirty="0">
                        <a:solidFill>
                          <a:schemeClr val="tx1"/>
                        </a:solidFill>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Aloft CityLine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              15,070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              288,484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               294,254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Como Motel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19,667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18,325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19,039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18,658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DoubleTree Hotel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622,671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616,194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544,985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536,810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Econo Lodge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68,349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69,851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73,744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76,694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Extended Stay of America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102,115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106,747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78,080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81,984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Hampton Inn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132,026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186,300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183,065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192,218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Hawthorne Suites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69,456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68,735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62,541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61,290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Hilton Garden Inn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301,963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309,265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281,197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275,573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Holiday Inn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228,249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230,460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216,874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214,705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Hyatt Regency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619,518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624,934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526,923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524,288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Hyatt House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212,863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211,417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227,098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229,369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2"/>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Marriott Courtyard  - Galatyn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252,736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247,243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234,765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227,722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Marriott Courtyard - Spring Valley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241,664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234,475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244,836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237,491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4"/>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Marriott Renaissance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730,938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746,068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727,137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719,866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5"/>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Marriott Residence Inn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222,409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220,555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214,521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210,231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6"/>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Marriott Springhill Suites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189,133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210,041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173,191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169,727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7"/>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Super 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75,226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79,552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68,992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69,682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8"/>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Wingate by Wyndham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171,249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169,198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173,963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172,223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9"/>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National Corporate Housing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3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152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151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20"/>
                  </a:ext>
                </a:extLst>
              </a:tr>
              <a:tr h="192156">
                <a:tc>
                  <a:txBody>
                    <a:bodyPr/>
                    <a:lstStyle/>
                    <a:p>
                      <a:pPr marL="0" marR="0">
                        <a:spcBef>
                          <a:spcPts val="0"/>
                        </a:spcBef>
                        <a:spcAft>
                          <a:spcPts val="0"/>
                        </a:spcAft>
                      </a:pPr>
                      <a:r>
                        <a:rPr lang="en-US" sz="1200" dirty="0">
                          <a:solidFill>
                            <a:schemeClr val="tx1"/>
                          </a:solidFill>
                          <a:effectLst/>
                          <a:latin typeface="Times New Roman"/>
                          <a:ea typeface="Times New Roman"/>
                        </a:rPr>
                        <a:t>Estates of Richardson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742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705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solidFill>
                            <a:schemeClr val="tx1"/>
                          </a:solidFill>
                          <a:effectLst/>
                          <a:latin typeface="Times New Roman"/>
                          <a:ea typeface="Times New Roman"/>
                        </a:rPr>
                        <a:t>                      1,227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dirty="0">
                          <a:solidFill>
                            <a:schemeClr val="tx1"/>
                          </a:solidFill>
                          <a:effectLst/>
                          <a:latin typeface="Times New Roman"/>
                          <a:ea typeface="Times New Roman"/>
                        </a:rPr>
                        <a:t>                      1,215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21"/>
                  </a:ext>
                </a:extLst>
              </a:tr>
              <a:tr h="192156">
                <a:tc>
                  <a:txBody>
                    <a:bodyPr/>
                    <a:lstStyle/>
                    <a:p>
                      <a:pPr marL="0" marR="0">
                        <a:spcBef>
                          <a:spcPts val="0"/>
                        </a:spcBef>
                        <a:spcAft>
                          <a:spcPts val="0"/>
                        </a:spcAft>
                      </a:pPr>
                      <a:r>
                        <a:rPr lang="en-US" sz="1200" b="1" dirty="0">
                          <a:solidFill>
                            <a:schemeClr val="tx1"/>
                          </a:solidFill>
                          <a:effectLst/>
                          <a:latin typeface="Times New Roman"/>
                          <a:ea typeface="Times New Roman"/>
                        </a:rPr>
                        <a:t>TOTAL</a:t>
                      </a:r>
                      <a:endParaRPr lang="en-US" sz="12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200" b="1" dirty="0">
                          <a:solidFill>
                            <a:schemeClr val="tx1"/>
                          </a:solidFill>
                          <a:effectLst/>
                          <a:latin typeface="Times New Roman"/>
                          <a:ea typeface="Times New Roman"/>
                        </a:rPr>
                        <a:t> $          4,276,047 </a:t>
                      </a:r>
                      <a:endParaRPr lang="en-US" sz="12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200" b="1" dirty="0">
                          <a:solidFill>
                            <a:schemeClr val="tx1"/>
                          </a:solidFill>
                          <a:effectLst/>
                          <a:latin typeface="Times New Roman"/>
                          <a:ea typeface="Times New Roman"/>
                        </a:rPr>
                        <a:t> $            4,350,066 </a:t>
                      </a:r>
                      <a:endParaRPr lang="en-US" sz="12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200" b="1" dirty="0">
                          <a:solidFill>
                            <a:schemeClr val="tx1"/>
                          </a:solidFill>
                          <a:effectLst/>
                          <a:latin typeface="Times New Roman"/>
                          <a:ea typeface="Times New Roman"/>
                        </a:rPr>
                        <a:t> $            4,340,814 </a:t>
                      </a:r>
                      <a:endParaRPr lang="en-US" sz="1200" dirty="0">
                        <a:solidFill>
                          <a:schemeClr val="tx1"/>
                        </a:solidFill>
                        <a:effectLst/>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200" b="1" dirty="0">
                          <a:solidFill>
                            <a:schemeClr val="tx1"/>
                          </a:solidFill>
                          <a:effectLst/>
                          <a:latin typeface="Times New Roman"/>
                          <a:ea typeface="Times New Roman"/>
                        </a:rPr>
                        <a:t> $           4,314,151 </a:t>
                      </a:r>
                      <a:endParaRPr lang="en-US" sz="1200" dirty="0">
                        <a:solidFill>
                          <a:schemeClr val="tx1"/>
                        </a:solidFill>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119719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3218"/>
            <a:ext cx="5662676" cy="5508581"/>
          </a:xfrm>
        </p:spPr>
        <p:txBody>
          <a:bodyPr>
            <a:noAutofit/>
          </a:bodyPr>
          <a:lstStyle/>
          <a:p>
            <a:r>
              <a:rPr lang="en-US" sz="2000" dirty="0">
                <a:solidFill>
                  <a:schemeClr val="bg1"/>
                </a:solidFill>
              </a:rPr>
              <a:t>The FY 2018-2019 Budget includes several efforts to enhance public safety resources including:</a:t>
            </a:r>
          </a:p>
          <a:p>
            <a:pPr lvl="1">
              <a:buFont typeface="Arial" panose="020B0604020202020204" pitchFamily="34" charset="0"/>
              <a:buChar char="•"/>
            </a:pPr>
            <a:r>
              <a:rPr lang="en-US" sz="2000" dirty="0">
                <a:solidFill>
                  <a:schemeClr val="bg1"/>
                </a:solidFill>
              </a:rPr>
              <a:t>Capital funding for Public Safety Campus and Fire Station #3 projects that was approved in the 2015 Bond Program.</a:t>
            </a:r>
          </a:p>
          <a:p>
            <a:pPr lvl="1">
              <a:buFont typeface="Arial" panose="020B0604020202020204" pitchFamily="34" charset="0"/>
              <a:buChar char="•"/>
            </a:pPr>
            <a:r>
              <a:rPr lang="en-US" sz="2000" dirty="0">
                <a:solidFill>
                  <a:schemeClr val="bg1"/>
                </a:solidFill>
              </a:rPr>
              <a:t>Full year funding of additional Public Safety positions initially funded in the FY2017-2018 Budget.</a:t>
            </a:r>
          </a:p>
          <a:p>
            <a:pPr lvl="1">
              <a:buFont typeface="Arial" panose="020B0604020202020204" pitchFamily="34" charset="0"/>
              <a:buChar char="•"/>
            </a:pPr>
            <a:r>
              <a:rPr lang="en-US" sz="2000" dirty="0">
                <a:solidFill>
                  <a:schemeClr val="bg1"/>
                </a:solidFill>
              </a:rPr>
              <a:t>Replacement of vehicles for the Police Department, replacement of a Quint fire apparatus and an ambulance.</a:t>
            </a:r>
          </a:p>
          <a:p>
            <a:pPr lvl="1">
              <a:buFont typeface="Arial" panose="020B0604020202020204" pitchFamily="34" charset="0"/>
              <a:buChar char="•"/>
            </a:pPr>
            <a:r>
              <a:rPr lang="en-US" sz="2000" dirty="0">
                <a:solidFill>
                  <a:schemeClr val="bg1"/>
                </a:solidFill>
              </a:rPr>
              <a:t>Funding for replacement of the Fire Department’s SCBA* equipment.</a:t>
            </a:r>
          </a:p>
          <a:p>
            <a:pPr lvl="1">
              <a:buFont typeface="Arial" panose="020B0604020202020204" pitchFamily="34" charset="0"/>
              <a:buChar char="•"/>
            </a:pPr>
            <a:r>
              <a:rPr lang="en-US" sz="2000" dirty="0">
                <a:solidFill>
                  <a:schemeClr val="bg1"/>
                </a:solidFill>
              </a:rPr>
              <a:t>Funding for department issued firearms and rifles for sworn Police Department personnel.</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a:t>
            </a:fld>
            <a:endParaRPr lang="en-US" dirty="0">
              <a:solidFill>
                <a:schemeClr val="bg1"/>
              </a:solidFill>
            </a:endParaRPr>
          </a:p>
        </p:txBody>
      </p:sp>
      <p:sp>
        <p:nvSpPr>
          <p:cNvPr id="5" name="Title 1"/>
          <p:cNvSpPr>
            <a:spLocks noGrp="1"/>
          </p:cNvSpPr>
          <p:nvPr>
            <p:ph type="title"/>
          </p:nvPr>
        </p:nvSpPr>
        <p:spPr>
          <a:xfrm>
            <a:off x="381000" y="-10064"/>
            <a:ext cx="8229600" cy="1143000"/>
          </a:xfrm>
        </p:spPr>
        <p:txBody>
          <a:bodyPr>
            <a:noAutofit/>
          </a:bodyPr>
          <a:lstStyle/>
          <a:p>
            <a:r>
              <a:rPr lang="en-US" sz="3800" dirty="0">
                <a:solidFill>
                  <a:schemeClr val="bg1"/>
                </a:solidFill>
              </a:rPr>
              <a:t>Key Budget Elements for 2018-2019:</a:t>
            </a:r>
            <a:br>
              <a:rPr lang="en-US" sz="3800" dirty="0">
                <a:solidFill>
                  <a:schemeClr val="bg1"/>
                </a:solidFill>
              </a:rPr>
            </a:br>
            <a:r>
              <a:rPr lang="en-US" b="1" dirty="0">
                <a:solidFill>
                  <a:schemeClr val="bg1"/>
                </a:solidFill>
              </a:rPr>
              <a:t>Public Safety Initiatives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191001"/>
            <a:ext cx="3218907" cy="1837106"/>
          </a:xfrm>
          <a:prstGeom prst="rect">
            <a:avLst/>
          </a:prstGeom>
        </p:spPr>
      </p:pic>
      <p:sp>
        <p:nvSpPr>
          <p:cNvPr id="2" name="TextBox 1"/>
          <p:cNvSpPr txBox="1"/>
          <p:nvPr/>
        </p:nvSpPr>
        <p:spPr>
          <a:xfrm>
            <a:off x="838200" y="6402751"/>
            <a:ext cx="3733800" cy="307777"/>
          </a:xfrm>
          <a:prstGeom prst="rect">
            <a:avLst/>
          </a:prstGeom>
          <a:noFill/>
        </p:spPr>
        <p:txBody>
          <a:bodyPr wrap="square" rtlCol="0">
            <a:spAutoFit/>
          </a:bodyPr>
          <a:lstStyle/>
          <a:p>
            <a:r>
              <a:rPr lang="en-US" sz="1400" dirty="0">
                <a:solidFill>
                  <a:schemeClr val="bg1"/>
                </a:solidFill>
              </a:rPr>
              <a:t>*  SCBA (Self-Contained Breathing Apparatus)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600200"/>
            <a:ext cx="3400964" cy="2267309"/>
          </a:xfrm>
          <a:prstGeom prst="rect">
            <a:avLst/>
          </a:prstGeom>
        </p:spPr>
      </p:pic>
    </p:spTree>
    <p:extLst>
      <p:ext uri="{BB962C8B-B14F-4D97-AF65-F5344CB8AC3E}">
        <p14:creationId xmlns:p14="http://schemas.microsoft.com/office/powerpoint/2010/main" val="28069964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Revenues</a:t>
            </a:r>
            <a:endParaRPr lang="en-US" sz="3600" dirty="0">
              <a:solidFill>
                <a:schemeClr val="bg1"/>
              </a:solidFill>
            </a:endParaRPr>
          </a:p>
        </p:txBody>
      </p:sp>
      <p:sp>
        <p:nvSpPr>
          <p:cNvPr id="3" name="Content Placeholder 2"/>
          <p:cNvSpPr>
            <a:spLocks noGrp="1"/>
          </p:cNvSpPr>
          <p:nvPr>
            <p:ph idx="1"/>
          </p:nvPr>
        </p:nvSpPr>
        <p:spPr>
          <a:xfrm>
            <a:off x="533400" y="1600200"/>
            <a:ext cx="7620000" cy="4800600"/>
          </a:xfrm>
        </p:spPr>
        <p:txBody>
          <a:bodyPr>
            <a:normAutofit fontScale="92500"/>
          </a:bodyPr>
          <a:lstStyle/>
          <a:p>
            <a:pPr lvl="0"/>
            <a:r>
              <a:rPr lang="en-US" sz="2200" dirty="0">
                <a:solidFill>
                  <a:schemeClr val="bg1"/>
                </a:solidFill>
              </a:rPr>
              <a:t>Total Revenues for the Hotel/Motel Tax Fund are projected at $7.1 million for next year, reflecting an 8.1% increase in overall revenues. </a:t>
            </a:r>
          </a:p>
          <a:p>
            <a:pPr lvl="0"/>
            <a:r>
              <a:rPr lang="en-US" sz="2200" dirty="0">
                <a:solidFill>
                  <a:schemeClr val="bg1"/>
                </a:solidFill>
              </a:rPr>
              <a:t>For 2018-2019, Hotel/Motel Tax Receipts are budgeted at $4.3 million.</a:t>
            </a:r>
          </a:p>
          <a:p>
            <a:pPr lvl="0"/>
            <a:r>
              <a:rPr lang="en-US" sz="2200" dirty="0">
                <a:solidFill>
                  <a:schemeClr val="bg1"/>
                </a:solidFill>
              </a:rPr>
              <a:t>New hotel facilities are in various stages of development and may initiate service during this upcoming fiscal year.  We will monitor these, but believe that prudent budget efforts should let them initiate service and establish a pattern of collection before we make budget assumptions.  These facilities include;</a:t>
            </a:r>
          </a:p>
          <a:p>
            <a:pPr lvl="1"/>
            <a:r>
              <a:rPr lang="en-US" sz="1900" dirty="0">
                <a:solidFill>
                  <a:schemeClr val="bg1"/>
                </a:solidFill>
              </a:rPr>
              <a:t>Drury Inn</a:t>
            </a:r>
          </a:p>
          <a:p>
            <a:pPr lvl="1"/>
            <a:r>
              <a:rPr lang="en-US" sz="1900" dirty="0">
                <a:solidFill>
                  <a:schemeClr val="bg1"/>
                </a:solidFill>
              </a:rPr>
              <a:t>Cambria Inn</a:t>
            </a:r>
          </a:p>
          <a:p>
            <a:pPr lvl="1"/>
            <a:r>
              <a:rPr lang="en-US" sz="1900" dirty="0">
                <a:solidFill>
                  <a:schemeClr val="bg1"/>
                </a:solidFill>
              </a:rPr>
              <a:t>Waterwalk (hybrid hotel/extended stay complex)</a:t>
            </a:r>
          </a:p>
          <a:p>
            <a:pPr lvl="0"/>
            <a:r>
              <a:rPr lang="en-US" sz="2200" dirty="0">
                <a:solidFill>
                  <a:schemeClr val="bg1"/>
                </a:solidFill>
              </a:rPr>
              <a:t>Parking Garage fees are projected at $231,000, an increase of $7,000 over year-end.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120</a:t>
            </a:fld>
            <a:endParaRPr lang="en-US" dirty="0">
              <a:solidFill>
                <a:schemeClr val="bg1"/>
              </a:solidFill>
            </a:endParaRPr>
          </a:p>
        </p:txBody>
      </p:sp>
    </p:spTree>
    <p:extLst>
      <p:ext uri="{BB962C8B-B14F-4D97-AF65-F5344CB8AC3E}">
        <p14:creationId xmlns:p14="http://schemas.microsoft.com/office/powerpoint/2010/main" val="2182021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Revenues</a:t>
            </a:r>
            <a:endParaRPr lang="en-US" sz="3600" dirty="0">
              <a:solidFill>
                <a:schemeClr val="bg1"/>
              </a:solidFill>
            </a:endParaRPr>
          </a:p>
        </p:txBody>
      </p:sp>
      <p:sp>
        <p:nvSpPr>
          <p:cNvPr id="3" name="Content Placeholder 2"/>
          <p:cNvSpPr>
            <a:spLocks noGrp="1"/>
          </p:cNvSpPr>
          <p:nvPr>
            <p:ph idx="1"/>
          </p:nvPr>
        </p:nvSpPr>
        <p:spPr>
          <a:xfrm>
            <a:off x="304800" y="1600200"/>
            <a:ext cx="7848600" cy="4800600"/>
          </a:xfrm>
        </p:spPr>
        <p:txBody>
          <a:bodyPr>
            <a:normAutofit/>
          </a:bodyPr>
          <a:lstStyle/>
          <a:p>
            <a:pPr lvl="0"/>
            <a:r>
              <a:rPr lang="en-US" sz="2400" dirty="0">
                <a:solidFill>
                  <a:schemeClr val="bg1"/>
                </a:solidFill>
              </a:rPr>
              <a:t>Eisemann Center revenues are projected at $2.5 million reflecting a $540,000 increase from estimated year-end reflecting minimal increases in operations and a full program for Eisemann Center Presents revenue for the 2018-2019 Season as briefed to the City Council on May 7. </a:t>
            </a:r>
          </a:p>
          <a:p>
            <a:pPr lvl="0"/>
            <a:r>
              <a:rPr lang="en-US" sz="2400" dirty="0">
                <a:solidFill>
                  <a:schemeClr val="bg1"/>
                </a:solidFill>
              </a:rPr>
              <a:t>FY 2018-2019 marks the fifth full year for the Facility/Maintenance Fee.  As a reminder this fee is set aside in a separate fund to be used only for maintenance and capital improvements to the facility.  This fee is expected to generate $250,000 over the course of the fiscal year.</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121</a:t>
            </a:fld>
            <a:endParaRPr lang="en-US" dirty="0">
              <a:solidFill>
                <a:schemeClr val="bg1"/>
              </a:solidFill>
            </a:endParaRPr>
          </a:p>
        </p:txBody>
      </p:sp>
    </p:spTree>
    <p:extLst>
      <p:ext uri="{BB962C8B-B14F-4D97-AF65-F5344CB8AC3E}">
        <p14:creationId xmlns:p14="http://schemas.microsoft.com/office/powerpoint/2010/main" val="133565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Expenditures</a:t>
            </a:r>
            <a:endParaRPr lang="en-US" sz="3600" dirty="0">
              <a:solidFill>
                <a:schemeClr val="bg1"/>
              </a:solidFill>
            </a:endParaRPr>
          </a:p>
        </p:txBody>
      </p:sp>
      <p:sp>
        <p:nvSpPr>
          <p:cNvPr id="3" name="Content Placeholder 2"/>
          <p:cNvSpPr>
            <a:spLocks noGrp="1"/>
          </p:cNvSpPr>
          <p:nvPr>
            <p:ph idx="1"/>
          </p:nvPr>
        </p:nvSpPr>
        <p:spPr>
          <a:xfrm>
            <a:off x="457200" y="1600200"/>
            <a:ext cx="7620000" cy="3048000"/>
          </a:xfrm>
        </p:spPr>
        <p:txBody>
          <a:bodyPr>
            <a:normAutofit/>
          </a:bodyPr>
          <a:lstStyle/>
          <a:p>
            <a:r>
              <a:rPr lang="en-US" sz="2800" dirty="0">
                <a:solidFill>
                  <a:schemeClr val="bg1"/>
                </a:solidFill>
              </a:rPr>
              <a:t>Eisemann Center Operations</a:t>
            </a:r>
          </a:p>
          <a:p>
            <a:r>
              <a:rPr lang="en-US" sz="2800" dirty="0">
                <a:solidFill>
                  <a:schemeClr val="bg1"/>
                </a:solidFill>
              </a:rPr>
              <a:t>Eisemann Center Presents</a:t>
            </a:r>
          </a:p>
          <a:p>
            <a:r>
              <a:rPr lang="en-US" sz="2800" dirty="0">
                <a:solidFill>
                  <a:schemeClr val="bg1"/>
                </a:solidFill>
              </a:rPr>
              <a:t>Convention &amp; Visitors Bureau</a:t>
            </a:r>
          </a:p>
          <a:p>
            <a:r>
              <a:rPr lang="en-US" sz="2800" dirty="0">
                <a:solidFill>
                  <a:schemeClr val="bg1"/>
                </a:solidFill>
              </a:rPr>
              <a:t>Parking Garage</a:t>
            </a:r>
          </a:p>
          <a:p>
            <a:r>
              <a:rPr lang="en-US" sz="2800" dirty="0">
                <a:solidFill>
                  <a:schemeClr val="bg1"/>
                </a:solidFill>
              </a:rPr>
              <a:t>Local Arts Grants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122</a:t>
            </a:fld>
            <a:endParaRPr lang="en-US" dirty="0">
              <a:solidFill>
                <a:schemeClr val="bg1"/>
              </a:solidFill>
            </a:endParaRPr>
          </a:p>
        </p:txBody>
      </p:sp>
      <p:grpSp>
        <p:nvGrpSpPr>
          <p:cNvPr id="5" name="Group 4"/>
          <p:cNvGrpSpPr/>
          <p:nvPr/>
        </p:nvGrpSpPr>
        <p:grpSpPr>
          <a:xfrm>
            <a:off x="486057" y="4585500"/>
            <a:ext cx="8200743" cy="1300969"/>
            <a:chOff x="533400" y="4648200"/>
            <a:chExt cx="7819743" cy="1224769"/>
          </a:xfrm>
          <a:solidFill>
            <a:schemeClr val="bg1"/>
          </a:solidFill>
        </p:grpSpPr>
        <p:sp>
          <p:nvSpPr>
            <p:cNvPr id="6" name="Rectangle 5"/>
            <p:cNvSpPr/>
            <p:nvPr/>
          </p:nvSpPr>
          <p:spPr bwMode="auto">
            <a:xfrm>
              <a:off x="533400" y="4648200"/>
              <a:ext cx="7819743" cy="1219199"/>
            </a:xfrm>
            <a:prstGeom prst="rect">
              <a:avLst/>
            </a:prstGeom>
            <a:grpFill/>
            <a:ln w="9525" cap="flat" cmpd="sng" algn="ctr">
              <a:noFill/>
              <a:prstDash val="solid"/>
              <a:round/>
              <a:headEnd type="none" w="med" len="med"/>
              <a:tailEnd type="none" w="med" len="med"/>
            </a:ln>
            <a:effectLst/>
          </p:spPr>
          <p:txBody>
            <a:bodyPr/>
            <a:lstStyle/>
            <a:p>
              <a:pPr>
                <a:defRPr/>
              </a:pPr>
              <a:endParaRPr lang="en-US" dirty="0">
                <a:solidFill>
                  <a:srgbClr val="000000"/>
                </a:solidFill>
              </a:endParaRPr>
            </a:p>
          </p:txBody>
        </p:sp>
        <p:pic>
          <p:nvPicPr>
            <p:cNvPr id="7" name="Picture 2" descr="F:\Center Shared\Eisemann Center Presents 2003-04\Mktg. Images\ECPresents#2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648200"/>
              <a:ext cx="1481138" cy="1216025"/>
            </a:xfrm>
            <a:prstGeom prst="rect">
              <a:avLst/>
            </a:prstGeom>
            <a:grpFill/>
            <a:extLst/>
          </p:spPr>
        </p:pic>
        <p:pic>
          <p:nvPicPr>
            <p:cNvPr id="8" name="Picture 3" descr="F:\Center Shared\Logos-approved\Jpeg Logos\Logo boxed over rever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4648200"/>
              <a:ext cx="1447800" cy="1224769"/>
            </a:xfrm>
            <a:prstGeom prst="rect">
              <a:avLst/>
            </a:prstGeom>
            <a:grpFill/>
            <a:extLst/>
          </p:spPr>
        </p:pic>
        <p:pic>
          <p:nvPicPr>
            <p:cNvPr id="9" name="Picture 8"/>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33801" y="4724400"/>
              <a:ext cx="2915426" cy="1106897"/>
            </a:xfrm>
            <a:prstGeom prst="rect">
              <a:avLst/>
            </a:prstGeom>
            <a:grpFill/>
          </p:spPr>
        </p:pic>
      </p:grpSp>
      <p:pic>
        <p:nvPicPr>
          <p:cNvPr id="3075" name="Picture 3" descr="C:\Users\beaneg\AppData\Local\Temp\notes8BB076\RichardsonCulturalArt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1209" y="4703596"/>
            <a:ext cx="1727815" cy="105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70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Expenditures</a:t>
            </a:r>
            <a:endParaRPr lang="en-US" sz="3600" dirty="0">
              <a:solidFill>
                <a:schemeClr val="bg1"/>
              </a:solidFill>
            </a:endParaRPr>
          </a:p>
        </p:txBody>
      </p:sp>
      <p:sp>
        <p:nvSpPr>
          <p:cNvPr id="3" name="Content Placeholder 2"/>
          <p:cNvSpPr>
            <a:spLocks noGrp="1"/>
          </p:cNvSpPr>
          <p:nvPr>
            <p:ph idx="1"/>
          </p:nvPr>
        </p:nvSpPr>
        <p:spPr/>
        <p:txBody>
          <a:bodyPr>
            <a:normAutofit/>
          </a:bodyPr>
          <a:lstStyle/>
          <a:p>
            <a:r>
              <a:rPr lang="en-US" sz="2400" dirty="0">
                <a:solidFill>
                  <a:schemeClr val="bg1"/>
                </a:solidFill>
              </a:rPr>
              <a:t>Total Expenditures and Transfers for FY 2018-2019 are proposed at $6.7 million reflecting a $60,000 increase from current year-end expenditures.</a:t>
            </a:r>
          </a:p>
          <a:p>
            <a:r>
              <a:rPr lang="en-US" sz="2400" dirty="0">
                <a:solidFill>
                  <a:schemeClr val="bg1"/>
                </a:solidFill>
              </a:rPr>
              <a:t>The Eisemann Center expenditures increase $259,000 from year-end.     </a:t>
            </a:r>
          </a:p>
          <a:p>
            <a:pPr lvl="1"/>
            <a:r>
              <a:rPr lang="en-US" sz="2200" dirty="0">
                <a:solidFill>
                  <a:schemeClr val="bg1"/>
                </a:solidFill>
              </a:rPr>
              <a:t>The Eisemann Center’s daily operations increase $40,000.</a:t>
            </a:r>
          </a:p>
          <a:p>
            <a:pPr lvl="1"/>
            <a:r>
              <a:rPr lang="en-US" sz="2200" dirty="0">
                <a:solidFill>
                  <a:schemeClr val="bg1"/>
                </a:solidFill>
              </a:rPr>
              <a:t>Eisemann Center Presents Series expenditures increase $218,000 reflecting a full season as referenced above. </a:t>
            </a:r>
          </a:p>
          <a:p>
            <a:pPr lvl="0"/>
            <a:r>
              <a:rPr lang="en-US" sz="2400" dirty="0">
                <a:solidFill>
                  <a:schemeClr val="bg1"/>
                </a:solidFill>
              </a:rPr>
              <a:t>Parking Garage Expenditures are expected to increase slightly by $19,000 next year at $542,000.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123</a:t>
            </a:fld>
            <a:endParaRPr lang="en-US" dirty="0">
              <a:solidFill>
                <a:schemeClr val="bg1"/>
              </a:solidFill>
            </a:endParaRPr>
          </a:p>
        </p:txBody>
      </p:sp>
    </p:spTree>
    <p:extLst>
      <p:ext uri="{BB962C8B-B14F-4D97-AF65-F5344CB8AC3E}">
        <p14:creationId xmlns:p14="http://schemas.microsoft.com/office/powerpoint/2010/main" val="36871283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Expenditures</a:t>
            </a:r>
            <a:endParaRPr lang="en-US" sz="3600" dirty="0">
              <a:solidFill>
                <a:schemeClr val="bg1"/>
              </a:solidFill>
            </a:endParaRPr>
          </a:p>
        </p:txBody>
      </p:sp>
      <p:sp>
        <p:nvSpPr>
          <p:cNvPr id="3" name="Content Placeholder 2"/>
          <p:cNvSpPr>
            <a:spLocks noGrp="1"/>
          </p:cNvSpPr>
          <p:nvPr>
            <p:ph idx="1"/>
          </p:nvPr>
        </p:nvSpPr>
        <p:spPr/>
        <p:txBody>
          <a:bodyPr>
            <a:normAutofit fontScale="85000" lnSpcReduction="10000"/>
          </a:bodyPr>
          <a:lstStyle/>
          <a:p>
            <a:pPr lvl="0"/>
            <a:r>
              <a:rPr lang="en-US" sz="2800" dirty="0">
                <a:solidFill>
                  <a:schemeClr val="bg1"/>
                </a:solidFill>
              </a:rPr>
              <a:t>Eisemann Center Capital/Renewal Expenditures of $145,000 includes;</a:t>
            </a:r>
          </a:p>
          <a:p>
            <a:pPr lvl="1"/>
            <a:r>
              <a:rPr lang="en-US" sz="2400" dirty="0">
                <a:solidFill>
                  <a:schemeClr val="bg1"/>
                </a:solidFill>
              </a:rPr>
              <a:t>$75,000 is planned for joint/crack sealing and general painting</a:t>
            </a:r>
          </a:p>
          <a:p>
            <a:pPr lvl="1"/>
            <a:r>
              <a:rPr lang="en-US" sz="2400" dirty="0">
                <a:solidFill>
                  <a:schemeClr val="bg1"/>
                </a:solidFill>
              </a:rPr>
              <a:t>$70,000 for replacement of sound processors throughout the facility</a:t>
            </a:r>
          </a:p>
          <a:p>
            <a:pPr lvl="0"/>
            <a:r>
              <a:rPr lang="en-US" sz="2800" dirty="0">
                <a:solidFill>
                  <a:schemeClr val="bg1"/>
                </a:solidFill>
              </a:rPr>
              <a:t>Galatyn Campus Renewal of $160,000 includes;</a:t>
            </a:r>
          </a:p>
          <a:p>
            <a:pPr lvl="1"/>
            <a:r>
              <a:rPr lang="en-US" sz="2400" dirty="0">
                <a:solidFill>
                  <a:schemeClr val="bg1"/>
                </a:solidFill>
              </a:rPr>
              <a:t>$10,000 for wayfinding signs </a:t>
            </a:r>
          </a:p>
          <a:p>
            <a:pPr lvl="1"/>
            <a:r>
              <a:rPr lang="en-US" sz="2400" dirty="0">
                <a:solidFill>
                  <a:schemeClr val="bg1"/>
                </a:solidFill>
              </a:rPr>
              <a:t>$150,000 is budgeted for plaza improvements/repairs including tree grates and retaining walls repair, bollards, tree replacement/ relocation, irrigation improvements, pavement delineation, and site furnishings</a:t>
            </a:r>
          </a:p>
          <a:p>
            <a:pPr lvl="0"/>
            <a:r>
              <a:rPr lang="en-US" sz="2800" dirty="0">
                <a:solidFill>
                  <a:schemeClr val="bg1"/>
                </a:solidFill>
              </a:rPr>
              <a:t>Arts Grants funding are programmed at $375,000 for the 2018-2019 budget, reflecting no change from FY 2017-2018.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124</a:t>
            </a:fld>
            <a:endParaRPr lang="en-US" dirty="0">
              <a:solidFill>
                <a:schemeClr val="bg1"/>
              </a:solidFill>
            </a:endParaRPr>
          </a:p>
        </p:txBody>
      </p:sp>
    </p:spTree>
    <p:extLst>
      <p:ext uri="{BB962C8B-B14F-4D97-AF65-F5344CB8AC3E}">
        <p14:creationId xmlns:p14="http://schemas.microsoft.com/office/powerpoint/2010/main" val="1538268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Hotel/Motel Tax Fund Expenditures</a:t>
            </a:r>
            <a:endParaRPr lang="en-US" sz="3600" dirty="0">
              <a:solidFill>
                <a:schemeClr val="bg1"/>
              </a:solidFill>
            </a:endParaRPr>
          </a:p>
        </p:txBody>
      </p:sp>
      <p:sp>
        <p:nvSpPr>
          <p:cNvPr id="3" name="Content Placeholder 2"/>
          <p:cNvSpPr>
            <a:spLocks noGrp="1"/>
          </p:cNvSpPr>
          <p:nvPr>
            <p:ph idx="1"/>
          </p:nvPr>
        </p:nvSpPr>
        <p:spPr/>
        <p:txBody>
          <a:bodyPr>
            <a:normAutofit fontScale="92500"/>
          </a:bodyPr>
          <a:lstStyle/>
          <a:p>
            <a:pPr lvl="0"/>
            <a:r>
              <a:rPr lang="en-US" sz="2600" dirty="0">
                <a:solidFill>
                  <a:schemeClr val="bg1"/>
                </a:solidFill>
              </a:rPr>
              <a:t>Miscellaneous expense of $71,000 includes event advertising, the Hotel/Motel Fund share of the citywide audit expense, arts website maintenance and smaller miscellaneous expenses.</a:t>
            </a:r>
          </a:p>
          <a:p>
            <a:pPr lvl="0"/>
            <a:r>
              <a:rPr lang="en-US" sz="2600" dirty="0">
                <a:solidFill>
                  <a:schemeClr val="bg1"/>
                </a:solidFill>
              </a:rPr>
              <a:t>The Transfer to General Fund – CVB matches the department budget at $381,000. </a:t>
            </a:r>
          </a:p>
          <a:p>
            <a:pPr lvl="0"/>
            <a:r>
              <a:rPr lang="en-US" sz="2600" dirty="0">
                <a:solidFill>
                  <a:schemeClr val="bg1"/>
                </a:solidFill>
              </a:rPr>
              <a:t>The Hotel/Motel G&amp;A remains static at $350,000 and reflects the services provided by the General Fund for these activities.</a:t>
            </a:r>
          </a:p>
          <a:p>
            <a:r>
              <a:rPr lang="en-US" sz="2600" dirty="0">
                <a:solidFill>
                  <a:schemeClr val="bg1"/>
                </a:solidFill>
              </a:rPr>
              <a:t>The Fund Balance is projected to end the year at $2.0 million net of $725,000 set aside for future roof replacement and $450,000 for entrance portals to the Spring Creek Nature area</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125</a:t>
            </a:fld>
            <a:endParaRPr lang="en-US" dirty="0">
              <a:solidFill>
                <a:schemeClr val="bg1"/>
              </a:solidFill>
            </a:endParaRPr>
          </a:p>
        </p:txBody>
      </p:sp>
    </p:spTree>
    <p:extLst>
      <p:ext uri="{BB962C8B-B14F-4D97-AF65-F5344CB8AC3E}">
        <p14:creationId xmlns:p14="http://schemas.microsoft.com/office/powerpoint/2010/main" val="22727406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Other Fund Highlights</a:t>
            </a:r>
          </a:p>
        </p:txBody>
      </p:sp>
      <p:sp>
        <p:nvSpPr>
          <p:cNvPr id="3" name="Content Placeholder 2"/>
          <p:cNvSpPr>
            <a:spLocks noGrp="1"/>
          </p:cNvSpPr>
          <p:nvPr>
            <p:ph idx="1"/>
          </p:nvPr>
        </p:nvSpPr>
        <p:spPr>
          <a:xfrm>
            <a:off x="457200" y="1219200"/>
            <a:ext cx="7848600" cy="5029200"/>
          </a:xfrm>
        </p:spPr>
        <p:txBody>
          <a:bodyPr>
            <a:normAutofit lnSpcReduction="10000"/>
          </a:bodyPr>
          <a:lstStyle/>
          <a:p>
            <a:r>
              <a:rPr lang="en-US" sz="2800" dirty="0">
                <a:solidFill>
                  <a:schemeClr val="bg1"/>
                </a:solidFill>
              </a:rPr>
              <a:t>Pages 24 through 53 of the filed budget represent all remaining funds for the City of Richardson including the Special Revenue, Internal Service and Capital Funds.</a:t>
            </a:r>
          </a:p>
          <a:p>
            <a:pPr lvl="1"/>
            <a:r>
              <a:rPr lang="en-US" sz="2600" dirty="0">
                <a:solidFill>
                  <a:schemeClr val="bg1"/>
                </a:solidFill>
              </a:rPr>
              <a:t>Tax Increment Financing Districts (pages 38-40) experienced AV growth of 17.6% over the prior year to $1.7 billion generating $10.5 million in property tax revenue which is tied to reimbursement obligations inside the respective zones.</a:t>
            </a:r>
          </a:p>
          <a:p>
            <a:pPr lvl="1"/>
            <a:r>
              <a:rPr lang="en-US" sz="2600" dirty="0">
                <a:solidFill>
                  <a:schemeClr val="bg1"/>
                </a:solidFill>
              </a:rPr>
              <a:t>The Economic Development Fund (page 48) was established in FY 14-15 to receive the tax rate allocation for economic development programs</a:t>
            </a:r>
            <a:r>
              <a:rPr lang="en-US" sz="2800" dirty="0">
                <a:solidFill>
                  <a:schemeClr val="bg1"/>
                </a:solidFill>
              </a:rPr>
              <a:t>.</a:t>
            </a:r>
            <a:endParaRPr lang="en-US" sz="26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126</a:t>
            </a:fld>
            <a:endParaRPr lang="en-US" dirty="0">
              <a:solidFill>
                <a:schemeClr val="bg1"/>
              </a:solidFill>
            </a:endParaRPr>
          </a:p>
        </p:txBody>
      </p:sp>
    </p:spTree>
    <p:extLst>
      <p:ext uri="{BB962C8B-B14F-4D97-AF65-F5344CB8AC3E}">
        <p14:creationId xmlns:p14="http://schemas.microsoft.com/office/powerpoint/2010/main" val="39232006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Other Fund Highlights</a:t>
            </a:r>
          </a:p>
        </p:txBody>
      </p:sp>
      <p:sp>
        <p:nvSpPr>
          <p:cNvPr id="3" name="Content Placeholder 2"/>
          <p:cNvSpPr>
            <a:spLocks noGrp="1"/>
          </p:cNvSpPr>
          <p:nvPr>
            <p:ph idx="1"/>
          </p:nvPr>
        </p:nvSpPr>
        <p:spPr>
          <a:xfrm>
            <a:off x="457200" y="1371599"/>
            <a:ext cx="8229600" cy="5349875"/>
          </a:xfrm>
        </p:spPr>
        <p:txBody>
          <a:bodyPr>
            <a:normAutofit fontScale="92500" lnSpcReduction="10000"/>
          </a:bodyPr>
          <a:lstStyle/>
          <a:p>
            <a:r>
              <a:rPr lang="en-US" sz="3000" dirty="0">
                <a:solidFill>
                  <a:schemeClr val="bg1"/>
                </a:solidFill>
              </a:rPr>
              <a:t>Drainage Fund (page 28) is programmed at $3.2 Million.</a:t>
            </a:r>
          </a:p>
          <a:p>
            <a:pPr lvl="1"/>
            <a:r>
              <a:rPr lang="en-US" sz="2600" dirty="0">
                <a:solidFill>
                  <a:schemeClr val="bg1"/>
                </a:solidFill>
              </a:rPr>
              <a:t>$1.1 Million in contract services will provide:</a:t>
            </a:r>
          </a:p>
          <a:p>
            <a:pPr lvl="2"/>
            <a:r>
              <a:rPr lang="en-US" dirty="0">
                <a:solidFill>
                  <a:schemeClr val="bg1"/>
                </a:solidFill>
              </a:rPr>
              <a:t>Storm Drain Pipe Inspection, Cleaning and Repair</a:t>
            </a:r>
          </a:p>
          <a:p>
            <a:pPr lvl="2"/>
            <a:r>
              <a:rPr lang="en-US" dirty="0">
                <a:solidFill>
                  <a:schemeClr val="bg1"/>
                </a:solidFill>
              </a:rPr>
              <a:t>Inlet Inspection and Cleaning</a:t>
            </a:r>
          </a:p>
          <a:p>
            <a:pPr lvl="2"/>
            <a:r>
              <a:rPr lang="en-US" dirty="0">
                <a:solidFill>
                  <a:schemeClr val="bg1"/>
                </a:solidFill>
              </a:rPr>
              <a:t>Street Sweeping  </a:t>
            </a:r>
          </a:p>
          <a:p>
            <a:pPr lvl="2"/>
            <a:r>
              <a:rPr lang="en-US" dirty="0">
                <a:solidFill>
                  <a:schemeClr val="bg1"/>
                </a:solidFill>
              </a:rPr>
              <a:t>Open Channel Maintenance </a:t>
            </a:r>
          </a:p>
          <a:p>
            <a:pPr lvl="3"/>
            <a:r>
              <a:rPr lang="en-US" sz="1900" dirty="0">
                <a:solidFill>
                  <a:schemeClr val="bg1"/>
                </a:solidFill>
              </a:rPr>
              <a:t>Semi-annual rotation (one site) </a:t>
            </a:r>
          </a:p>
          <a:p>
            <a:pPr lvl="3"/>
            <a:r>
              <a:rPr lang="en-US" sz="1900" dirty="0">
                <a:solidFill>
                  <a:schemeClr val="bg1"/>
                </a:solidFill>
              </a:rPr>
              <a:t>Bi-annual rotation (two sites)</a:t>
            </a:r>
          </a:p>
          <a:p>
            <a:pPr lvl="3"/>
            <a:r>
              <a:rPr lang="en-US" sz="1900" dirty="0">
                <a:solidFill>
                  <a:schemeClr val="bg1"/>
                </a:solidFill>
              </a:rPr>
              <a:t>Addition sites as needed</a:t>
            </a:r>
          </a:p>
          <a:p>
            <a:pPr lvl="1"/>
            <a:r>
              <a:rPr lang="en-US" sz="2600" dirty="0">
                <a:solidFill>
                  <a:schemeClr val="bg1"/>
                </a:solidFill>
              </a:rPr>
              <a:t>$1.25 Million is programmed for flood prevention and storm drain improvements at the following locations:</a:t>
            </a:r>
          </a:p>
          <a:p>
            <a:pPr marL="1394460" lvl="5" fontAlgn="b">
              <a:spcBef>
                <a:spcPts val="0"/>
              </a:spcBef>
            </a:pPr>
            <a:r>
              <a:rPr lang="en-US" sz="2200" dirty="0">
                <a:solidFill>
                  <a:schemeClr val="bg1"/>
                </a:solidFill>
              </a:rPr>
              <a:t>Dorothy Drive Drainage Improvements</a:t>
            </a:r>
            <a:r>
              <a:rPr lang="en-US" sz="1600" dirty="0">
                <a:solidFill>
                  <a:schemeClr val="bg1"/>
                </a:solidFill>
              </a:rPr>
              <a:t> </a:t>
            </a:r>
          </a:p>
          <a:p>
            <a:pPr lvl="1" fontAlgn="b"/>
            <a:r>
              <a:rPr lang="en-US" sz="2600" dirty="0">
                <a:solidFill>
                  <a:schemeClr val="bg1"/>
                </a:solidFill>
              </a:rPr>
              <a:t>No Fee Adjustment Proposed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127</a:t>
            </a:fld>
            <a:endParaRPr lang="en-US" dirty="0">
              <a:solidFill>
                <a:schemeClr val="bg1"/>
              </a:solidFill>
            </a:endParaRPr>
          </a:p>
        </p:txBody>
      </p:sp>
    </p:spTree>
    <p:extLst>
      <p:ext uri="{BB962C8B-B14F-4D97-AF65-F5344CB8AC3E}">
        <p14:creationId xmlns:p14="http://schemas.microsoft.com/office/powerpoint/2010/main" val="18930479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Summary</a:t>
            </a:r>
          </a:p>
        </p:txBody>
      </p:sp>
      <p:sp>
        <p:nvSpPr>
          <p:cNvPr id="3" name="Content Placeholder 2"/>
          <p:cNvSpPr>
            <a:spLocks noGrp="1"/>
          </p:cNvSpPr>
          <p:nvPr>
            <p:ph idx="1"/>
          </p:nvPr>
        </p:nvSpPr>
        <p:spPr>
          <a:xfrm>
            <a:off x="467686" y="1371600"/>
            <a:ext cx="7620000" cy="2743200"/>
          </a:xfrm>
        </p:spPr>
        <p:txBody>
          <a:bodyPr>
            <a:noAutofit/>
          </a:bodyPr>
          <a:lstStyle/>
          <a:p>
            <a:r>
              <a:rPr lang="en-US" sz="2000" dirty="0">
                <a:solidFill>
                  <a:schemeClr val="bg1"/>
                </a:solidFill>
              </a:rPr>
              <a:t>The 2018-19 budget will be the sixth year of an intensive focus on enhanced infrastructure maintenance.</a:t>
            </a:r>
          </a:p>
          <a:p>
            <a:r>
              <a:rPr lang="en-US" sz="2000" dirty="0">
                <a:solidFill>
                  <a:schemeClr val="bg1"/>
                </a:solidFill>
              </a:rPr>
              <a:t>Prior budgets initiated articulate plans and dedicated funding strategies to foster enhanced street, traffic, and roadside amenity maintenance.</a:t>
            </a:r>
          </a:p>
          <a:p>
            <a:pPr lvl="1"/>
            <a:r>
              <a:rPr lang="en-US" sz="1800" dirty="0">
                <a:solidFill>
                  <a:schemeClr val="bg1"/>
                </a:solidFill>
              </a:rPr>
              <a:t>This 2018-19 budget adds the next year of enhanced infrastructure maintenance initiatives and increases resources for neighborhood parks while maintaining the current tax rate.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128</a:t>
            </a:fld>
            <a:endParaRPr lang="en-US" dirty="0">
              <a:solidFill>
                <a:schemeClr val="bg1"/>
              </a:solidFill>
            </a:endParaRPr>
          </a:p>
        </p:txBody>
      </p:sp>
      <p:sp>
        <p:nvSpPr>
          <p:cNvPr id="9" name="TextBox 8">
            <a:extLst>
              <a:ext uri="{FF2B5EF4-FFF2-40B4-BE49-F238E27FC236}">
                <a16:creationId xmlns:a16="http://schemas.microsoft.com/office/drawing/2014/main" id="{CB6CA77F-FADD-4C90-96D2-9AC04AE2A058}"/>
              </a:ext>
            </a:extLst>
          </p:cNvPr>
          <p:cNvSpPr txBox="1"/>
          <p:nvPr/>
        </p:nvSpPr>
        <p:spPr>
          <a:xfrm>
            <a:off x="6781800" y="3968186"/>
            <a:ext cx="2057400" cy="1477328"/>
          </a:xfrm>
          <a:prstGeom prst="rect">
            <a:avLst/>
          </a:prstGeom>
          <a:noFill/>
        </p:spPr>
        <p:txBody>
          <a:bodyPr wrap="square" rtlCol="0">
            <a:spAutoFit/>
          </a:bodyPr>
          <a:lstStyle/>
          <a:p>
            <a:r>
              <a:rPr lang="en-US" dirty="0">
                <a:solidFill>
                  <a:schemeClr val="bg1"/>
                </a:solidFill>
              </a:rPr>
              <a:t>We appreciate the budget dialogue with the City Council over the last several months</a:t>
            </a:r>
            <a:r>
              <a:rPr lang="en-US" dirty="0"/>
              <a:t>.</a:t>
            </a:r>
            <a:endParaRPr lang="en-US" dirty="0">
              <a:solidFill>
                <a:schemeClr val="bg1"/>
              </a:solidFill>
            </a:endParaRPr>
          </a:p>
        </p:txBody>
      </p:sp>
      <p:pic>
        <p:nvPicPr>
          <p:cNvPr id="10" name="Picture 9">
            <a:extLst>
              <a:ext uri="{FF2B5EF4-FFF2-40B4-BE49-F238E27FC236}">
                <a16:creationId xmlns:a16="http://schemas.microsoft.com/office/drawing/2014/main" id="{6C0E4573-2327-476D-8CA7-48539CE80550}"/>
              </a:ext>
            </a:extLst>
          </p:cNvPr>
          <p:cNvPicPr>
            <a:picLocks noChangeAspect="1"/>
          </p:cNvPicPr>
          <p:nvPr/>
        </p:nvPicPr>
        <p:blipFill>
          <a:blip r:embed="rId3"/>
          <a:stretch>
            <a:fillRect/>
          </a:stretch>
        </p:blipFill>
        <p:spPr>
          <a:xfrm>
            <a:off x="914400" y="3968186"/>
            <a:ext cx="5268286" cy="2204014"/>
          </a:xfrm>
          <a:prstGeom prst="rect">
            <a:avLst/>
          </a:prstGeom>
        </p:spPr>
      </p:pic>
    </p:spTree>
    <p:extLst>
      <p:ext uri="{BB962C8B-B14F-4D97-AF65-F5344CB8AC3E}">
        <p14:creationId xmlns:p14="http://schemas.microsoft.com/office/powerpoint/2010/main" val="21385325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Next Steps</a:t>
            </a:r>
          </a:p>
        </p:txBody>
      </p:sp>
      <p:sp>
        <p:nvSpPr>
          <p:cNvPr id="3" name="Content Placeholder 2"/>
          <p:cNvSpPr>
            <a:spLocks noGrp="1"/>
          </p:cNvSpPr>
          <p:nvPr>
            <p:ph idx="1"/>
          </p:nvPr>
        </p:nvSpPr>
        <p:spPr>
          <a:xfrm>
            <a:off x="304800" y="1219200"/>
            <a:ext cx="8153400" cy="4724400"/>
          </a:xfrm>
        </p:spPr>
        <p:txBody>
          <a:bodyPr>
            <a:normAutofit fontScale="92500" lnSpcReduction="20000"/>
          </a:bodyPr>
          <a:lstStyle/>
          <a:p>
            <a:r>
              <a:rPr lang="en-US" sz="2800" dirty="0">
                <a:solidFill>
                  <a:schemeClr val="bg1"/>
                </a:solidFill>
              </a:rPr>
              <a:t>Further opportunities to provide access and to gain public input are scheduled before final adoption.</a:t>
            </a:r>
          </a:p>
          <a:p>
            <a:pPr lvl="1"/>
            <a:r>
              <a:rPr lang="en-US" sz="2800" dirty="0">
                <a:solidFill>
                  <a:schemeClr val="bg1"/>
                </a:solidFill>
              </a:rPr>
              <a:t>Web, City Secretary &amp; Library copies of the filed budget provided</a:t>
            </a:r>
          </a:p>
          <a:p>
            <a:pPr lvl="1"/>
            <a:r>
              <a:rPr lang="en-US" sz="2800" dirty="0">
                <a:solidFill>
                  <a:schemeClr val="bg1"/>
                </a:solidFill>
              </a:rPr>
              <a:t>Public Hearing on the Property Tax Rate on August 20, 2018</a:t>
            </a:r>
          </a:p>
          <a:p>
            <a:pPr lvl="1"/>
            <a:r>
              <a:rPr lang="en-US" sz="2800" dirty="0">
                <a:solidFill>
                  <a:schemeClr val="bg1"/>
                </a:solidFill>
              </a:rPr>
              <a:t>Public Hearing on the Budget and Tax Rate on August 27, 2018</a:t>
            </a:r>
          </a:p>
          <a:p>
            <a:pPr lvl="1"/>
            <a:r>
              <a:rPr lang="en-US" sz="2800" dirty="0">
                <a:solidFill>
                  <a:schemeClr val="bg1"/>
                </a:solidFill>
              </a:rPr>
              <a:t>Budget Adoption on September 10, 2018</a:t>
            </a:r>
          </a:p>
          <a:p>
            <a:r>
              <a:rPr lang="en-US" dirty="0">
                <a:solidFill>
                  <a:schemeClr val="bg1"/>
                </a:solidFill>
              </a:rPr>
              <a:t>Video replay of the Council Budget Workshop held July 16 – 17 is available on-line through web/cable access</a:t>
            </a:r>
          </a:p>
          <a:p>
            <a:endParaRPr lang="en-US"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129</a:t>
            </a:fld>
            <a:endParaRPr lang="en-US" dirty="0">
              <a:solidFill>
                <a:schemeClr val="bg1"/>
              </a:solidFill>
            </a:endParaRPr>
          </a:p>
        </p:txBody>
      </p:sp>
    </p:spTree>
    <p:extLst>
      <p:ext uri="{BB962C8B-B14F-4D97-AF65-F5344CB8AC3E}">
        <p14:creationId xmlns:p14="http://schemas.microsoft.com/office/powerpoint/2010/main" val="364944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13</a:t>
            </a:fld>
            <a:endParaRPr lang="en-US" dirty="0">
              <a:solidFill>
                <a:schemeClr val="bg1"/>
              </a:solidFill>
            </a:endParaRPr>
          </a:p>
        </p:txBody>
      </p:sp>
      <p:sp>
        <p:nvSpPr>
          <p:cNvPr id="5" name="Title 1"/>
          <p:cNvSpPr>
            <a:spLocks noGrp="1"/>
          </p:cNvSpPr>
          <p:nvPr>
            <p:ph type="title"/>
          </p:nvPr>
        </p:nvSpPr>
        <p:spPr>
          <a:xfrm>
            <a:off x="0" y="-135737"/>
            <a:ext cx="9296400" cy="1443892"/>
          </a:xfrm>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Maintenance Activities - General Fund</a:t>
            </a:r>
          </a:p>
        </p:txBody>
      </p:sp>
      <p:sp>
        <p:nvSpPr>
          <p:cNvPr id="7" name="TextBox 6"/>
          <p:cNvSpPr txBox="1"/>
          <p:nvPr/>
        </p:nvSpPr>
        <p:spPr>
          <a:xfrm>
            <a:off x="198555" y="1313906"/>
            <a:ext cx="5811181" cy="5278368"/>
          </a:xfrm>
          <a:prstGeom prst="rect">
            <a:avLst/>
          </a:prstGeom>
          <a:noFill/>
        </p:spPr>
        <p:txBody>
          <a:bodyPr wrap="square" rtlCol="0">
            <a:spAutoFit/>
          </a:bodyPr>
          <a:lstStyle/>
          <a:p>
            <a:r>
              <a:rPr lang="en-US" sz="2100" b="1" dirty="0">
                <a:solidFill>
                  <a:schemeClr val="bg1"/>
                </a:solidFill>
              </a:rPr>
              <a:t>Streets &amp; Alleys </a:t>
            </a:r>
          </a:p>
          <a:p>
            <a:r>
              <a:rPr lang="en-US" sz="1900" dirty="0">
                <a:solidFill>
                  <a:schemeClr val="bg1"/>
                </a:solidFill>
              </a:rPr>
              <a:t>Proposed budget includes 3.5 cents of property tax for arterial streets, collector streets and neighborhoods zones, an alley repair program and a preventive maintenance program. </a:t>
            </a:r>
          </a:p>
          <a:p>
            <a:r>
              <a:rPr lang="en-US" sz="2100" b="1" dirty="0">
                <a:solidFill>
                  <a:schemeClr val="bg1"/>
                </a:solidFill>
              </a:rPr>
              <a:t>Bridge Railings </a:t>
            </a:r>
          </a:p>
          <a:p>
            <a:r>
              <a:rPr lang="en-US" sz="1900" dirty="0">
                <a:solidFill>
                  <a:schemeClr val="bg1"/>
                </a:solidFill>
              </a:rPr>
              <a:t>In 2018-2019, 9 bridges will be repaired and enhanced.</a:t>
            </a:r>
          </a:p>
          <a:p>
            <a:r>
              <a:rPr lang="en-US" sz="2100" b="1" dirty="0">
                <a:solidFill>
                  <a:schemeClr val="bg1"/>
                </a:solidFill>
              </a:rPr>
              <a:t>Traffic Signs &amp; Pavement Markings </a:t>
            </a:r>
          </a:p>
          <a:p>
            <a:r>
              <a:rPr lang="en-US" sz="2000" dirty="0">
                <a:solidFill>
                  <a:schemeClr val="bg1"/>
                </a:solidFill>
              </a:rPr>
              <a:t>Proposed budget includes funding for: </a:t>
            </a:r>
          </a:p>
          <a:p>
            <a:pPr marL="285750" indent="-285750">
              <a:buFont typeface="Arial" panose="020B0604020202020204" pitchFamily="34" charset="0"/>
              <a:buChar char="•"/>
            </a:pPr>
            <a:r>
              <a:rPr lang="en-US" sz="2000" dirty="0">
                <a:solidFill>
                  <a:schemeClr val="bg1"/>
                </a:solidFill>
              </a:rPr>
              <a:t>Replacing small street name signs in 2 zones plus replacing 1,000+ traffic control and guide signs and overhead street name signs as needed.</a:t>
            </a:r>
          </a:p>
          <a:p>
            <a:pPr marL="285750" indent="-285750">
              <a:buFont typeface="Arial" panose="020B0604020202020204" pitchFamily="34" charset="0"/>
              <a:buChar char="•"/>
            </a:pPr>
            <a:r>
              <a:rPr lang="en-US" sz="2000" dirty="0">
                <a:solidFill>
                  <a:schemeClr val="bg1"/>
                </a:solidFill>
              </a:rPr>
              <a:t>Refreshing markings around school zones.</a:t>
            </a:r>
          </a:p>
          <a:p>
            <a:pPr marL="285750" indent="-285750">
              <a:buFont typeface="Arial" panose="020B0604020202020204" pitchFamily="34" charset="0"/>
              <a:buChar char="•"/>
            </a:pPr>
            <a:r>
              <a:rPr lang="en-US" sz="2000" dirty="0">
                <a:solidFill>
                  <a:schemeClr val="bg1"/>
                </a:solidFill>
              </a:rPr>
              <a:t>Replacing markings on streets repaired via pavement rehab program. </a:t>
            </a:r>
          </a:p>
          <a:p>
            <a:pPr marL="285750" indent="-285750">
              <a:buFont typeface="Arial" panose="020B0604020202020204" pitchFamily="34" charset="0"/>
              <a:buChar char="•"/>
            </a:pPr>
            <a:r>
              <a:rPr lang="en-US" sz="2000" dirty="0">
                <a:solidFill>
                  <a:schemeClr val="bg1"/>
                </a:solidFill>
              </a:rPr>
              <a:t>Updating 2 existing bike lanes and adding 1 mile of bike lane.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386" y="3953090"/>
            <a:ext cx="2843095" cy="212354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386" y="1447799"/>
            <a:ext cx="2923614" cy="2192711"/>
          </a:xfrm>
          <a:prstGeom prst="rect">
            <a:avLst/>
          </a:prstGeom>
        </p:spPr>
      </p:pic>
    </p:spTree>
    <p:extLst>
      <p:ext uri="{BB962C8B-B14F-4D97-AF65-F5344CB8AC3E}">
        <p14:creationId xmlns:p14="http://schemas.microsoft.com/office/powerpoint/2010/main" val="250663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206829487"/>
              </p:ext>
            </p:extLst>
          </p:nvPr>
        </p:nvGraphicFramePr>
        <p:xfrm>
          <a:off x="518438" y="1600201"/>
          <a:ext cx="7863562" cy="4800597"/>
        </p:xfrm>
        <a:graphic>
          <a:graphicData uri="http://schemas.openxmlformats.org/drawingml/2006/table">
            <a:tbl>
              <a:tblPr firstRow="1" bandRow="1">
                <a:tableStyleId>{5C22544A-7EE6-4342-B048-85BDC9FD1C3A}</a:tableStyleId>
              </a:tblPr>
              <a:tblGrid>
                <a:gridCol w="1462762">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912949">
                <a:tc>
                  <a:txBody>
                    <a:bodyPr/>
                    <a:lstStyle/>
                    <a:p>
                      <a:endParaRPr lang="en-US" sz="1700" dirty="0"/>
                    </a:p>
                  </a:txBody>
                  <a:tcPr/>
                </a:tc>
                <a:tc>
                  <a:txBody>
                    <a:bodyPr/>
                    <a:lstStyle/>
                    <a:p>
                      <a:pPr algn="ctr"/>
                      <a:r>
                        <a:rPr lang="en-US" sz="1700" dirty="0"/>
                        <a:t>FY 14-15 Actual</a:t>
                      </a:r>
                    </a:p>
                  </a:txBody>
                  <a:tcPr/>
                </a:tc>
                <a:tc>
                  <a:txBody>
                    <a:bodyPr/>
                    <a:lstStyle/>
                    <a:p>
                      <a:pPr algn="ctr"/>
                      <a:r>
                        <a:rPr lang="en-US" sz="1700" dirty="0"/>
                        <a:t>FY15-FY16 Actual</a:t>
                      </a:r>
                    </a:p>
                  </a:txBody>
                  <a:tcPr/>
                </a:tc>
                <a:tc>
                  <a:txBody>
                    <a:bodyPr/>
                    <a:lstStyle/>
                    <a:p>
                      <a:pPr algn="ctr"/>
                      <a:r>
                        <a:rPr lang="en-US" sz="1700" dirty="0"/>
                        <a:t>FY16-FY17</a:t>
                      </a:r>
                      <a:r>
                        <a:rPr lang="en-US" sz="1700" baseline="0" dirty="0"/>
                        <a:t> Actual</a:t>
                      </a:r>
                      <a:endParaRPr lang="en-US" sz="1700" dirty="0"/>
                    </a:p>
                  </a:txBody>
                  <a:tcPr/>
                </a:tc>
                <a:tc>
                  <a:txBody>
                    <a:bodyPr/>
                    <a:lstStyle/>
                    <a:p>
                      <a:pPr algn="ctr"/>
                      <a:r>
                        <a:rPr lang="en-US" sz="1700" dirty="0"/>
                        <a:t>FY 17-18 Projected</a:t>
                      </a:r>
                    </a:p>
                  </a:txBody>
                  <a:tcPr/>
                </a:tc>
                <a:tc>
                  <a:txBody>
                    <a:bodyPr/>
                    <a:lstStyle/>
                    <a:p>
                      <a:pPr algn="ctr"/>
                      <a:r>
                        <a:rPr lang="en-US" sz="1700" dirty="0"/>
                        <a:t>FY 18-19 Proposed</a:t>
                      </a:r>
                    </a:p>
                  </a:txBody>
                  <a:tcPr/>
                </a:tc>
                <a:extLst>
                  <a:ext uri="{0D108BD9-81ED-4DB2-BD59-A6C34878D82A}">
                    <a16:rowId xmlns:a16="http://schemas.microsoft.com/office/drawing/2014/main" val="10000"/>
                  </a:ext>
                </a:extLst>
              </a:tr>
              <a:tr h="1078527">
                <a:tc>
                  <a:txBody>
                    <a:bodyPr/>
                    <a:lstStyle/>
                    <a:p>
                      <a:r>
                        <a:rPr lang="en-US" sz="1700" dirty="0"/>
                        <a:t>Street/Alley</a:t>
                      </a:r>
                      <a:r>
                        <a:rPr lang="en-US" sz="1700" baseline="0" dirty="0"/>
                        <a:t> Maintenance Strategy</a:t>
                      </a:r>
                      <a:endParaRPr lang="en-US" sz="1700" dirty="0"/>
                    </a:p>
                  </a:txBody>
                  <a:tcPr/>
                </a:tc>
                <a:tc>
                  <a:txBody>
                    <a:bodyPr/>
                    <a:lstStyle/>
                    <a:p>
                      <a:pPr algn="r"/>
                      <a:r>
                        <a:rPr lang="en-US" sz="1700" dirty="0"/>
                        <a:t>$2,570,000</a:t>
                      </a:r>
                    </a:p>
                  </a:txBody>
                  <a:tcPr/>
                </a:tc>
                <a:tc>
                  <a:txBody>
                    <a:bodyPr/>
                    <a:lstStyle/>
                    <a:p>
                      <a:pPr algn="r"/>
                      <a:r>
                        <a:rPr lang="en-US" sz="1700" baseline="0" dirty="0">
                          <a:solidFill>
                            <a:schemeClr val="tx1"/>
                          </a:solidFill>
                        </a:rPr>
                        <a:t>$2,889,000</a:t>
                      </a:r>
                    </a:p>
                  </a:txBody>
                  <a:tcPr/>
                </a:tc>
                <a:tc>
                  <a:txBody>
                    <a:bodyPr/>
                    <a:lstStyle/>
                    <a:p>
                      <a:pPr algn="r"/>
                      <a:r>
                        <a:rPr lang="en-US" sz="1700" baseline="0" dirty="0">
                          <a:solidFill>
                            <a:schemeClr val="tx1"/>
                          </a:solidFill>
                        </a:rPr>
                        <a:t>$4,327,000</a:t>
                      </a:r>
                    </a:p>
                  </a:txBody>
                  <a:tcPr/>
                </a:tc>
                <a:tc>
                  <a:txBody>
                    <a:bodyPr/>
                    <a:lstStyle/>
                    <a:p>
                      <a:pPr algn="r"/>
                      <a:r>
                        <a:rPr lang="en-US" sz="1700" baseline="0" dirty="0">
                          <a:solidFill>
                            <a:schemeClr val="tx1"/>
                          </a:solidFill>
                        </a:rPr>
                        <a:t>$4,593,000</a:t>
                      </a:r>
                    </a:p>
                  </a:txBody>
                  <a:tcPr/>
                </a:tc>
                <a:tc>
                  <a:txBody>
                    <a:bodyPr/>
                    <a:lstStyle/>
                    <a:p>
                      <a:pPr algn="r"/>
                      <a:r>
                        <a:rPr lang="en-US" sz="1700" baseline="0" dirty="0">
                          <a:solidFill>
                            <a:schemeClr val="tx1"/>
                          </a:solidFill>
                        </a:rPr>
                        <a:t>$5,377,000</a:t>
                      </a:r>
                    </a:p>
                  </a:txBody>
                  <a:tcPr/>
                </a:tc>
                <a:extLst>
                  <a:ext uri="{0D108BD9-81ED-4DB2-BD59-A6C34878D82A}">
                    <a16:rowId xmlns:a16="http://schemas.microsoft.com/office/drawing/2014/main" val="10001"/>
                  </a:ext>
                </a:extLst>
              </a:tr>
              <a:tr h="500537">
                <a:tc>
                  <a:txBody>
                    <a:bodyPr/>
                    <a:lstStyle/>
                    <a:p>
                      <a:r>
                        <a:rPr lang="en-US" sz="1700" dirty="0"/>
                        <a:t>Bridge Railings</a:t>
                      </a:r>
                    </a:p>
                  </a:txBody>
                  <a:tcPr/>
                </a:tc>
                <a:tc>
                  <a:txBody>
                    <a:bodyPr/>
                    <a:lstStyle/>
                    <a:p>
                      <a:pPr algn="r"/>
                      <a:r>
                        <a:rPr lang="en-US" sz="1700" dirty="0"/>
                        <a:t>$320,000</a:t>
                      </a:r>
                    </a:p>
                  </a:txBody>
                  <a:tcPr/>
                </a:tc>
                <a:tc>
                  <a:txBody>
                    <a:bodyPr/>
                    <a:lstStyle/>
                    <a:p>
                      <a:pPr algn="r"/>
                      <a:r>
                        <a:rPr lang="en-US" sz="1700" dirty="0">
                          <a:solidFill>
                            <a:schemeClr val="tx1"/>
                          </a:solidFill>
                        </a:rPr>
                        <a:t>$300,000</a:t>
                      </a:r>
                    </a:p>
                  </a:txBody>
                  <a:tcPr/>
                </a:tc>
                <a:tc>
                  <a:txBody>
                    <a:bodyPr/>
                    <a:lstStyle/>
                    <a:p>
                      <a:pPr algn="r"/>
                      <a:r>
                        <a:rPr lang="en-US" sz="1700" dirty="0">
                          <a:solidFill>
                            <a:schemeClr val="tx1"/>
                          </a:solidFill>
                        </a:rPr>
                        <a:t>$300,000</a:t>
                      </a:r>
                    </a:p>
                  </a:txBody>
                  <a:tcPr/>
                </a:tc>
                <a:tc>
                  <a:txBody>
                    <a:bodyPr/>
                    <a:lstStyle/>
                    <a:p>
                      <a:pPr algn="r"/>
                      <a:r>
                        <a:rPr lang="en-US" sz="1700" dirty="0">
                          <a:solidFill>
                            <a:schemeClr val="tx1"/>
                          </a:solidFill>
                        </a:rPr>
                        <a:t>$0</a:t>
                      </a:r>
                    </a:p>
                  </a:txBody>
                  <a:tcPr/>
                </a:tc>
                <a:tc>
                  <a:txBody>
                    <a:bodyPr/>
                    <a:lstStyle/>
                    <a:p>
                      <a:pPr algn="r"/>
                      <a:r>
                        <a:rPr lang="en-US" sz="1700" dirty="0">
                          <a:solidFill>
                            <a:schemeClr val="tx1"/>
                          </a:solidFill>
                        </a:rPr>
                        <a:t>$100,000</a:t>
                      </a:r>
                    </a:p>
                  </a:txBody>
                  <a:tcPr/>
                </a:tc>
                <a:extLst>
                  <a:ext uri="{0D108BD9-81ED-4DB2-BD59-A6C34878D82A}">
                    <a16:rowId xmlns:a16="http://schemas.microsoft.com/office/drawing/2014/main" val="10002"/>
                  </a:ext>
                </a:extLst>
              </a:tr>
              <a:tr h="640666">
                <a:tc>
                  <a:txBody>
                    <a:bodyPr/>
                    <a:lstStyle/>
                    <a:p>
                      <a:r>
                        <a:rPr lang="en-US" sz="1700" dirty="0"/>
                        <a:t>Pavement</a:t>
                      </a:r>
                      <a:r>
                        <a:rPr lang="en-US" sz="1700" baseline="0" dirty="0"/>
                        <a:t> Markings</a:t>
                      </a:r>
                      <a:endParaRPr lang="en-US" sz="1700" dirty="0"/>
                    </a:p>
                  </a:txBody>
                  <a:tcPr/>
                </a:tc>
                <a:tc>
                  <a:txBody>
                    <a:bodyPr/>
                    <a:lstStyle/>
                    <a:p>
                      <a:pPr algn="r"/>
                      <a:r>
                        <a:rPr lang="en-US" sz="1700" dirty="0"/>
                        <a:t>$300,000*</a:t>
                      </a:r>
                    </a:p>
                  </a:txBody>
                  <a:tcPr/>
                </a:tc>
                <a:tc>
                  <a:txBody>
                    <a:bodyPr/>
                    <a:lstStyle/>
                    <a:p>
                      <a:pPr algn="r"/>
                      <a:r>
                        <a:rPr lang="en-US" sz="1700" dirty="0">
                          <a:solidFill>
                            <a:schemeClr val="tx1"/>
                          </a:solidFill>
                        </a:rPr>
                        <a:t>$350,000*</a:t>
                      </a:r>
                    </a:p>
                  </a:txBody>
                  <a:tcPr/>
                </a:tc>
                <a:tc>
                  <a:txBody>
                    <a:bodyPr/>
                    <a:lstStyle/>
                    <a:p>
                      <a:pPr algn="r"/>
                      <a:r>
                        <a:rPr lang="en-US" sz="1700" dirty="0">
                          <a:solidFill>
                            <a:schemeClr val="tx1"/>
                          </a:solidFill>
                        </a:rPr>
                        <a:t>$400,000</a:t>
                      </a:r>
                    </a:p>
                  </a:txBody>
                  <a:tcPr/>
                </a:tc>
                <a:tc>
                  <a:txBody>
                    <a:bodyPr/>
                    <a:lstStyle/>
                    <a:p>
                      <a:pPr algn="r"/>
                      <a:r>
                        <a:rPr lang="en-US" sz="1700" dirty="0">
                          <a:solidFill>
                            <a:schemeClr val="tx1"/>
                          </a:solidFill>
                        </a:rPr>
                        <a:t>$400,000</a:t>
                      </a:r>
                    </a:p>
                  </a:txBody>
                  <a:tcPr/>
                </a:tc>
                <a:tc>
                  <a:txBody>
                    <a:bodyPr/>
                    <a:lstStyle/>
                    <a:p>
                      <a:pPr algn="r"/>
                      <a:r>
                        <a:rPr lang="en-US" sz="1700" dirty="0">
                          <a:solidFill>
                            <a:schemeClr val="tx1"/>
                          </a:solidFill>
                        </a:rPr>
                        <a:t>$400,000</a:t>
                      </a:r>
                    </a:p>
                  </a:txBody>
                  <a:tcPr/>
                </a:tc>
                <a:extLst>
                  <a:ext uri="{0D108BD9-81ED-4DB2-BD59-A6C34878D82A}">
                    <a16:rowId xmlns:a16="http://schemas.microsoft.com/office/drawing/2014/main" val="10003"/>
                  </a:ext>
                </a:extLst>
              </a:tr>
              <a:tr h="912949">
                <a:tc>
                  <a:txBody>
                    <a:bodyPr/>
                    <a:lstStyle/>
                    <a:p>
                      <a:r>
                        <a:rPr lang="en-US" sz="1700" dirty="0"/>
                        <a:t>Street Name Sign Replacement</a:t>
                      </a:r>
                    </a:p>
                  </a:txBody>
                  <a:tcPr/>
                </a:tc>
                <a:tc>
                  <a:txBody>
                    <a:bodyPr/>
                    <a:lstStyle/>
                    <a:p>
                      <a:pPr algn="r"/>
                      <a:r>
                        <a:rPr lang="en-US" sz="1700" dirty="0"/>
                        <a:t>$100,000*</a:t>
                      </a:r>
                    </a:p>
                  </a:txBody>
                  <a:tcPr/>
                </a:tc>
                <a:tc>
                  <a:txBody>
                    <a:bodyPr/>
                    <a:lstStyle/>
                    <a:p>
                      <a:pPr algn="r"/>
                      <a:r>
                        <a:rPr lang="en-US" sz="1700" dirty="0">
                          <a:solidFill>
                            <a:schemeClr val="tx1"/>
                          </a:solidFill>
                        </a:rPr>
                        <a:t>$100,000*</a:t>
                      </a:r>
                    </a:p>
                  </a:txBody>
                  <a:tcPr/>
                </a:tc>
                <a:tc>
                  <a:txBody>
                    <a:bodyPr/>
                    <a:lstStyle/>
                    <a:p>
                      <a:pPr algn="r"/>
                      <a:r>
                        <a:rPr lang="en-US" sz="1700" dirty="0">
                          <a:solidFill>
                            <a:schemeClr val="tx1"/>
                          </a:solidFill>
                        </a:rPr>
                        <a:t>$100,000</a:t>
                      </a:r>
                    </a:p>
                  </a:txBody>
                  <a:tcPr/>
                </a:tc>
                <a:tc>
                  <a:txBody>
                    <a:bodyPr/>
                    <a:lstStyle/>
                    <a:p>
                      <a:pPr algn="r"/>
                      <a:r>
                        <a:rPr lang="en-US" sz="1700" dirty="0">
                          <a:solidFill>
                            <a:schemeClr val="tx1"/>
                          </a:solidFill>
                        </a:rPr>
                        <a:t>$100,000</a:t>
                      </a:r>
                    </a:p>
                  </a:txBody>
                  <a:tcPr/>
                </a:tc>
                <a:tc>
                  <a:txBody>
                    <a:bodyPr/>
                    <a:lstStyle/>
                    <a:p>
                      <a:pPr algn="r"/>
                      <a:r>
                        <a:rPr lang="en-US" sz="1700" dirty="0">
                          <a:solidFill>
                            <a:schemeClr val="tx1"/>
                          </a:solidFill>
                        </a:rPr>
                        <a:t>$100,000</a:t>
                      </a:r>
                    </a:p>
                  </a:txBody>
                  <a:tcPr/>
                </a:tc>
                <a:extLst>
                  <a:ext uri="{0D108BD9-81ED-4DB2-BD59-A6C34878D82A}">
                    <a16:rowId xmlns:a16="http://schemas.microsoft.com/office/drawing/2014/main" val="10004"/>
                  </a:ext>
                </a:extLst>
              </a:tr>
              <a:tr h="754969">
                <a:tc>
                  <a:txBody>
                    <a:bodyPr/>
                    <a:lstStyle/>
                    <a:p>
                      <a:r>
                        <a:rPr lang="en-US" sz="1700" dirty="0"/>
                        <a:t>TOTAL</a:t>
                      </a:r>
                    </a:p>
                  </a:txBody>
                  <a:tcPr/>
                </a:tc>
                <a:tc>
                  <a:txBody>
                    <a:bodyPr/>
                    <a:lstStyle/>
                    <a:p>
                      <a:pPr algn="r"/>
                      <a:r>
                        <a:rPr lang="en-US" sz="1700" dirty="0"/>
                        <a:t>$3,290,000</a:t>
                      </a:r>
                    </a:p>
                  </a:txBody>
                  <a:tcPr/>
                </a:tc>
                <a:tc>
                  <a:txBody>
                    <a:bodyPr/>
                    <a:lstStyle/>
                    <a:p>
                      <a:pPr algn="r"/>
                      <a:r>
                        <a:rPr lang="en-US" sz="1700" baseline="0" dirty="0">
                          <a:solidFill>
                            <a:schemeClr val="tx1"/>
                          </a:solidFill>
                        </a:rPr>
                        <a:t>$3,639,000</a:t>
                      </a:r>
                    </a:p>
                  </a:txBody>
                  <a:tcPr/>
                </a:tc>
                <a:tc>
                  <a:txBody>
                    <a:bodyPr/>
                    <a:lstStyle/>
                    <a:p>
                      <a:pPr algn="r"/>
                      <a:r>
                        <a:rPr lang="en-US" sz="1700" baseline="0" dirty="0">
                          <a:solidFill>
                            <a:schemeClr val="tx1"/>
                          </a:solidFill>
                        </a:rPr>
                        <a:t>$5,127,000</a:t>
                      </a:r>
                    </a:p>
                  </a:txBody>
                  <a:tcPr/>
                </a:tc>
                <a:tc>
                  <a:txBody>
                    <a:bodyPr/>
                    <a:lstStyle/>
                    <a:p>
                      <a:pPr algn="r"/>
                      <a:r>
                        <a:rPr lang="en-US" sz="1700" baseline="0" dirty="0">
                          <a:solidFill>
                            <a:schemeClr val="tx1"/>
                          </a:solidFill>
                        </a:rPr>
                        <a:t>$5,093,000</a:t>
                      </a:r>
                    </a:p>
                  </a:txBody>
                  <a:tcPr/>
                </a:tc>
                <a:tc>
                  <a:txBody>
                    <a:bodyPr/>
                    <a:lstStyle/>
                    <a:p>
                      <a:pPr algn="r"/>
                      <a:r>
                        <a:rPr lang="en-US" sz="1700" baseline="0" dirty="0">
                          <a:solidFill>
                            <a:schemeClr val="tx1"/>
                          </a:solidFill>
                        </a:rPr>
                        <a:t>$5,977,000</a:t>
                      </a:r>
                    </a:p>
                  </a:txBody>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14</a:t>
            </a:fld>
            <a:endParaRPr lang="en-US" dirty="0">
              <a:solidFill>
                <a:schemeClr val="bg1"/>
              </a:solidFill>
            </a:endParaRPr>
          </a:p>
        </p:txBody>
      </p:sp>
      <p:sp>
        <p:nvSpPr>
          <p:cNvPr id="5" name="Title 1"/>
          <p:cNvSpPr>
            <a:spLocks noGrp="1"/>
          </p:cNvSpPr>
          <p:nvPr>
            <p:ph type="title"/>
          </p:nvPr>
        </p:nvSpPr>
        <p:spPr>
          <a:xfrm>
            <a:off x="222849" y="76200"/>
            <a:ext cx="8763000" cy="1249362"/>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b="1" dirty="0">
                <a:solidFill>
                  <a:schemeClr val="bg1"/>
                </a:solidFill>
              </a:rPr>
              <a:t>Maintenance Activities – General Fund </a:t>
            </a:r>
          </a:p>
        </p:txBody>
      </p:sp>
      <p:sp>
        <p:nvSpPr>
          <p:cNvPr id="3" name="TextBox 2"/>
          <p:cNvSpPr txBox="1"/>
          <p:nvPr/>
        </p:nvSpPr>
        <p:spPr>
          <a:xfrm>
            <a:off x="228600" y="6400800"/>
            <a:ext cx="7467600" cy="323165"/>
          </a:xfrm>
          <a:prstGeom prst="rect">
            <a:avLst/>
          </a:prstGeom>
          <a:noFill/>
        </p:spPr>
        <p:txBody>
          <a:bodyPr wrap="square" rtlCol="0">
            <a:spAutoFit/>
          </a:bodyPr>
          <a:lstStyle/>
          <a:p>
            <a:r>
              <a:rPr lang="en-US" sz="1500" dirty="0">
                <a:solidFill>
                  <a:schemeClr val="bg1"/>
                </a:solidFill>
              </a:rPr>
              <a:t>* Included funding from the Traffic Safety Fund</a:t>
            </a:r>
          </a:p>
        </p:txBody>
      </p:sp>
    </p:spTree>
    <p:extLst>
      <p:ext uri="{BB962C8B-B14F-4D97-AF65-F5344CB8AC3E}">
        <p14:creationId xmlns:p14="http://schemas.microsoft.com/office/powerpoint/2010/main" val="3477724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15</a:t>
            </a:fld>
            <a:endParaRPr lang="en-US" dirty="0">
              <a:solidFill>
                <a:schemeClr val="bg1"/>
              </a:solidFill>
            </a:endParaRPr>
          </a:p>
        </p:txBody>
      </p:sp>
      <p:sp>
        <p:nvSpPr>
          <p:cNvPr id="5" name="Title 1"/>
          <p:cNvSpPr>
            <a:spLocks noGrp="1"/>
          </p:cNvSpPr>
          <p:nvPr>
            <p:ph type="title"/>
          </p:nvPr>
        </p:nvSpPr>
        <p:spPr>
          <a:xfrm>
            <a:off x="-152400" y="113581"/>
            <a:ext cx="9372600" cy="1295400"/>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sz="4300" b="1" dirty="0">
                <a:solidFill>
                  <a:schemeClr val="bg1"/>
                </a:solidFill>
              </a:rPr>
              <a:t>Maintenance Activities - Water/Sewer Fund</a:t>
            </a:r>
          </a:p>
        </p:txBody>
      </p:sp>
      <p:sp>
        <p:nvSpPr>
          <p:cNvPr id="7" name="TextBox 6"/>
          <p:cNvSpPr txBox="1"/>
          <p:nvPr/>
        </p:nvSpPr>
        <p:spPr>
          <a:xfrm>
            <a:off x="96328" y="1066800"/>
            <a:ext cx="6380672" cy="5663089"/>
          </a:xfrm>
          <a:prstGeom prst="rect">
            <a:avLst/>
          </a:prstGeom>
          <a:noFill/>
        </p:spPr>
        <p:txBody>
          <a:bodyPr wrap="square" rtlCol="0">
            <a:spAutoFit/>
          </a:bodyPr>
          <a:lstStyle/>
          <a:p>
            <a:endParaRPr lang="en-US" sz="2200" b="1" dirty="0">
              <a:solidFill>
                <a:schemeClr val="bg1"/>
              </a:solidFill>
            </a:endParaRPr>
          </a:p>
          <a:p>
            <a:r>
              <a:rPr lang="en-US" sz="2400" b="1" dirty="0">
                <a:solidFill>
                  <a:schemeClr val="bg1"/>
                </a:solidFill>
              </a:rPr>
              <a:t>Water Distribution System Strategy:</a:t>
            </a:r>
          </a:p>
          <a:p>
            <a:r>
              <a:rPr lang="en-US" sz="2100" dirty="0">
                <a:solidFill>
                  <a:schemeClr val="bg1"/>
                </a:solidFill>
              </a:rPr>
              <a:t>Proposed budget includes funding for: </a:t>
            </a:r>
          </a:p>
          <a:p>
            <a:pPr marL="342900" indent="-342900">
              <a:buFont typeface="Arial" panose="020B0604020202020204" pitchFamily="34" charset="0"/>
              <a:buChar char="•"/>
            </a:pPr>
            <a:r>
              <a:rPr lang="en-US" sz="2100" dirty="0">
                <a:solidFill>
                  <a:schemeClr val="bg1"/>
                </a:solidFill>
              </a:rPr>
              <a:t>Water storage and pumping facilities</a:t>
            </a:r>
          </a:p>
          <a:p>
            <a:pPr marL="342900" indent="-342900">
              <a:buFont typeface="Arial" panose="020B0604020202020204" pitchFamily="34" charset="0"/>
              <a:buChar char="•"/>
            </a:pPr>
            <a:r>
              <a:rPr lang="en-US" sz="2100" dirty="0">
                <a:solidFill>
                  <a:schemeClr val="bg1"/>
                </a:solidFill>
              </a:rPr>
              <a:t>Water mains repair and replacement</a:t>
            </a:r>
          </a:p>
          <a:p>
            <a:pPr marL="342900" indent="-342900">
              <a:buFont typeface="Arial" panose="020B0604020202020204" pitchFamily="34" charset="0"/>
              <a:buChar char="•"/>
            </a:pPr>
            <a:r>
              <a:rPr lang="en-US" sz="2100" dirty="0">
                <a:solidFill>
                  <a:schemeClr val="bg1"/>
                </a:solidFill>
              </a:rPr>
              <a:t>Fire hydrant maintenance</a:t>
            </a:r>
          </a:p>
          <a:p>
            <a:pPr marL="342900" indent="-342900">
              <a:buFont typeface="Arial" panose="020B0604020202020204" pitchFamily="34" charset="0"/>
              <a:buChar char="•"/>
            </a:pPr>
            <a:r>
              <a:rPr lang="en-US" sz="2100" dirty="0">
                <a:solidFill>
                  <a:schemeClr val="bg1"/>
                </a:solidFill>
              </a:rPr>
              <a:t>Valve replacement program</a:t>
            </a:r>
          </a:p>
          <a:p>
            <a:pPr marL="342900" indent="-342900">
              <a:buFont typeface="Arial" panose="020B0604020202020204" pitchFamily="34" charset="0"/>
              <a:buChar char="•"/>
            </a:pPr>
            <a:r>
              <a:rPr lang="en-US" sz="2100" dirty="0">
                <a:solidFill>
                  <a:schemeClr val="bg1"/>
                </a:solidFill>
              </a:rPr>
              <a:t>Water meter replacement program</a:t>
            </a:r>
          </a:p>
          <a:p>
            <a:pPr marL="342900" indent="-342900">
              <a:buFont typeface="Arial" panose="020B0604020202020204" pitchFamily="34" charset="0"/>
              <a:buChar char="•"/>
            </a:pPr>
            <a:r>
              <a:rPr lang="en-US" sz="2100" dirty="0">
                <a:solidFill>
                  <a:schemeClr val="bg1"/>
                </a:solidFill>
              </a:rPr>
              <a:t>Work management system</a:t>
            </a:r>
          </a:p>
          <a:p>
            <a:endParaRPr lang="en-US" sz="1900" b="1" dirty="0">
              <a:solidFill>
                <a:schemeClr val="bg1"/>
              </a:solidFill>
            </a:endParaRPr>
          </a:p>
          <a:p>
            <a:r>
              <a:rPr lang="en-US" sz="2400" b="1" dirty="0">
                <a:solidFill>
                  <a:schemeClr val="bg1"/>
                </a:solidFill>
              </a:rPr>
              <a:t>Sewer Collection System Strategy: </a:t>
            </a:r>
          </a:p>
          <a:p>
            <a:r>
              <a:rPr lang="en-US" sz="2100" dirty="0">
                <a:solidFill>
                  <a:schemeClr val="bg1"/>
                </a:solidFill>
              </a:rPr>
              <a:t>Proposed budget includes funding for CMOM: </a:t>
            </a:r>
          </a:p>
          <a:p>
            <a:pPr marL="285750" indent="-285750">
              <a:buFont typeface="Arial" panose="020B0604020202020204" pitchFamily="34" charset="0"/>
              <a:buChar char="•"/>
            </a:pPr>
            <a:r>
              <a:rPr lang="en-US" sz="2100" b="1" dirty="0">
                <a:solidFill>
                  <a:schemeClr val="bg1"/>
                </a:solidFill>
              </a:rPr>
              <a:t>C</a:t>
            </a:r>
            <a:r>
              <a:rPr lang="en-US" sz="2100" dirty="0">
                <a:solidFill>
                  <a:schemeClr val="bg1"/>
                </a:solidFill>
              </a:rPr>
              <a:t>apacity:  flow monitoring, capital improvements</a:t>
            </a:r>
          </a:p>
          <a:p>
            <a:pPr marL="285750" indent="-285750">
              <a:buFont typeface="Arial" panose="020B0604020202020204" pitchFamily="34" charset="0"/>
              <a:buChar char="•"/>
            </a:pPr>
            <a:r>
              <a:rPr lang="en-US" sz="2100" b="1" dirty="0">
                <a:solidFill>
                  <a:schemeClr val="bg1"/>
                </a:solidFill>
              </a:rPr>
              <a:t>M</a:t>
            </a:r>
            <a:r>
              <a:rPr lang="en-US" sz="2100" dirty="0">
                <a:solidFill>
                  <a:schemeClr val="bg1"/>
                </a:solidFill>
              </a:rPr>
              <a:t>anagement:  minimization of Inflow &amp; Infiltration</a:t>
            </a:r>
          </a:p>
          <a:p>
            <a:pPr marL="285750" indent="-285750">
              <a:buFont typeface="Arial" panose="020B0604020202020204" pitchFamily="34" charset="0"/>
              <a:buChar char="•"/>
            </a:pPr>
            <a:r>
              <a:rPr lang="en-US" sz="2100" b="1" dirty="0">
                <a:solidFill>
                  <a:schemeClr val="bg1"/>
                </a:solidFill>
              </a:rPr>
              <a:t>O</a:t>
            </a:r>
            <a:r>
              <a:rPr lang="en-US" sz="2100" dirty="0">
                <a:solidFill>
                  <a:schemeClr val="bg1"/>
                </a:solidFill>
              </a:rPr>
              <a:t>perations &amp; </a:t>
            </a:r>
            <a:r>
              <a:rPr lang="en-US" sz="2100" b="1" dirty="0">
                <a:solidFill>
                  <a:schemeClr val="bg1"/>
                </a:solidFill>
              </a:rPr>
              <a:t>M</a:t>
            </a:r>
            <a:r>
              <a:rPr lang="en-US" sz="2100" dirty="0">
                <a:solidFill>
                  <a:schemeClr val="bg1"/>
                </a:solidFill>
              </a:rPr>
              <a:t>aintenance:  condition assessment, sewer line televising, planned and unplanned rehabilitation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676400"/>
            <a:ext cx="2632387" cy="4529328"/>
          </a:xfrm>
          <a:prstGeom prst="rect">
            <a:avLst/>
          </a:prstGeom>
        </p:spPr>
      </p:pic>
    </p:spTree>
    <p:extLst>
      <p:ext uri="{BB962C8B-B14F-4D97-AF65-F5344CB8AC3E}">
        <p14:creationId xmlns:p14="http://schemas.microsoft.com/office/powerpoint/2010/main" val="335156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467291524"/>
              </p:ext>
            </p:extLst>
          </p:nvPr>
        </p:nvGraphicFramePr>
        <p:xfrm>
          <a:off x="457200" y="1447800"/>
          <a:ext cx="8077201" cy="5078305"/>
        </p:xfrm>
        <a:graphic>
          <a:graphicData uri="http://schemas.openxmlformats.org/drawingml/2006/table">
            <a:tbl>
              <a:tblPr firstRow="1" bandRow="1">
                <a:tableStyleId>{5C22544A-7EE6-4342-B048-85BDC9FD1C3A}</a:tableStyleId>
              </a:tblPr>
              <a:tblGrid>
                <a:gridCol w="2312100">
                  <a:extLst>
                    <a:ext uri="{9D8B030D-6E8A-4147-A177-3AD203B41FA5}">
                      <a16:colId xmlns:a16="http://schemas.microsoft.com/office/drawing/2014/main" val="20000"/>
                    </a:ext>
                  </a:extLst>
                </a:gridCol>
                <a:gridCol w="1581299">
                  <a:extLst>
                    <a:ext uri="{9D8B030D-6E8A-4147-A177-3AD203B41FA5}">
                      <a16:colId xmlns:a16="http://schemas.microsoft.com/office/drawing/2014/main" val="20001"/>
                    </a:ext>
                  </a:extLst>
                </a:gridCol>
                <a:gridCol w="1376252">
                  <a:extLst>
                    <a:ext uri="{9D8B030D-6E8A-4147-A177-3AD203B41FA5}">
                      <a16:colId xmlns:a16="http://schemas.microsoft.com/office/drawing/2014/main" val="20002"/>
                    </a:ext>
                  </a:extLst>
                </a:gridCol>
                <a:gridCol w="1403775">
                  <a:extLst>
                    <a:ext uri="{9D8B030D-6E8A-4147-A177-3AD203B41FA5}">
                      <a16:colId xmlns:a16="http://schemas.microsoft.com/office/drawing/2014/main" val="20003"/>
                    </a:ext>
                  </a:extLst>
                </a:gridCol>
                <a:gridCol w="1403775">
                  <a:extLst>
                    <a:ext uri="{9D8B030D-6E8A-4147-A177-3AD203B41FA5}">
                      <a16:colId xmlns:a16="http://schemas.microsoft.com/office/drawing/2014/main" val="20004"/>
                    </a:ext>
                  </a:extLst>
                </a:gridCol>
              </a:tblGrid>
              <a:tr h="1029976">
                <a:tc>
                  <a:txBody>
                    <a:bodyPr/>
                    <a:lstStyle/>
                    <a:p>
                      <a:endParaRPr lang="en-US" dirty="0">
                        <a:solidFill>
                          <a:schemeClr val="tx1"/>
                        </a:solidFill>
                      </a:endParaRPr>
                    </a:p>
                  </a:txBody>
                  <a:tcPr/>
                </a:tc>
                <a:tc>
                  <a:txBody>
                    <a:bodyPr/>
                    <a:lstStyle/>
                    <a:p>
                      <a:pPr algn="ctr"/>
                      <a:r>
                        <a:rPr lang="en-US" dirty="0">
                          <a:solidFill>
                            <a:schemeClr val="bg1"/>
                          </a:solidFill>
                        </a:rPr>
                        <a:t>FY15-FY16 Actual</a:t>
                      </a:r>
                    </a:p>
                  </a:txBody>
                  <a:tcPr/>
                </a:tc>
                <a:tc>
                  <a:txBody>
                    <a:bodyPr/>
                    <a:lstStyle/>
                    <a:p>
                      <a:pPr algn="ctr"/>
                      <a:r>
                        <a:rPr lang="en-US" dirty="0">
                          <a:solidFill>
                            <a:schemeClr val="bg1"/>
                          </a:solidFill>
                        </a:rPr>
                        <a:t>FY16-17</a:t>
                      </a:r>
                    </a:p>
                    <a:p>
                      <a:pPr algn="ctr"/>
                      <a:r>
                        <a:rPr lang="en-US" dirty="0">
                          <a:solidFill>
                            <a:schemeClr val="bg1"/>
                          </a:solidFill>
                        </a:rPr>
                        <a:t>Actual</a:t>
                      </a:r>
                    </a:p>
                  </a:txBody>
                  <a:tcPr/>
                </a:tc>
                <a:tc>
                  <a:txBody>
                    <a:bodyPr/>
                    <a:lstStyle/>
                    <a:p>
                      <a:pPr algn="ctr"/>
                      <a:r>
                        <a:rPr lang="en-US" dirty="0">
                          <a:solidFill>
                            <a:schemeClr val="bg1"/>
                          </a:solidFill>
                        </a:rPr>
                        <a:t>FY 17-18</a:t>
                      </a:r>
                      <a:r>
                        <a:rPr lang="en-US" baseline="0" dirty="0">
                          <a:solidFill>
                            <a:schemeClr val="bg1"/>
                          </a:solidFill>
                        </a:rPr>
                        <a:t> Projected</a:t>
                      </a:r>
                      <a:endParaRPr lang="en-US" dirty="0">
                        <a:solidFill>
                          <a:schemeClr val="bg1"/>
                        </a:solidFill>
                      </a:endParaRPr>
                    </a:p>
                  </a:txBody>
                  <a:tcPr/>
                </a:tc>
                <a:tc>
                  <a:txBody>
                    <a:bodyPr/>
                    <a:lstStyle/>
                    <a:p>
                      <a:pPr algn="ctr"/>
                      <a:r>
                        <a:rPr lang="en-US" dirty="0">
                          <a:solidFill>
                            <a:schemeClr val="bg1"/>
                          </a:solidFill>
                        </a:rPr>
                        <a:t>FY 18-19</a:t>
                      </a:r>
                    </a:p>
                    <a:p>
                      <a:pPr algn="ctr"/>
                      <a:r>
                        <a:rPr lang="en-US" dirty="0">
                          <a:solidFill>
                            <a:schemeClr val="bg1"/>
                          </a:solidFill>
                        </a:rPr>
                        <a:t>Proposed</a:t>
                      </a:r>
                    </a:p>
                  </a:txBody>
                  <a:tcPr/>
                </a:tc>
                <a:extLst>
                  <a:ext uri="{0D108BD9-81ED-4DB2-BD59-A6C34878D82A}">
                    <a16:rowId xmlns:a16="http://schemas.microsoft.com/office/drawing/2014/main" val="10000"/>
                  </a:ext>
                </a:extLst>
              </a:tr>
              <a:tr h="942690">
                <a:tc>
                  <a:txBody>
                    <a:bodyPr/>
                    <a:lstStyle/>
                    <a:p>
                      <a:r>
                        <a:rPr lang="en-US" dirty="0">
                          <a:solidFill>
                            <a:schemeClr val="tx1"/>
                          </a:solidFill>
                        </a:rPr>
                        <a:t>Water Distribution –</a:t>
                      </a:r>
                      <a:r>
                        <a:rPr lang="en-US" baseline="0" dirty="0">
                          <a:solidFill>
                            <a:schemeClr val="tx1"/>
                          </a:solidFill>
                        </a:rPr>
                        <a:t> Operations</a:t>
                      </a:r>
                      <a:endParaRPr lang="en-US" dirty="0">
                        <a:solidFill>
                          <a:schemeClr val="tx1"/>
                        </a:solidFill>
                      </a:endParaRPr>
                    </a:p>
                  </a:txBody>
                  <a:tcPr/>
                </a:tc>
                <a:tc>
                  <a:txBody>
                    <a:bodyPr/>
                    <a:lstStyle/>
                    <a:p>
                      <a:pPr algn="r"/>
                      <a:r>
                        <a:rPr lang="en-US" baseline="0" dirty="0">
                          <a:solidFill>
                            <a:schemeClr val="tx1"/>
                          </a:solidFill>
                        </a:rPr>
                        <a:t>$1,057,000</a:t>
                      </a:r>
                    </a:p>
                  </a:txBody>
                  <a:tcPr/>
                </a:tc>
                <a:tc>
                  <a:txBody>
                    <a:bodyPr/>
                    <a:lstStyle/>
                    <a:p>
                      <a:pPr algn="r"/>
                      <a:r>
                        <a:rPr lang="en-US" baseline="0" dirty="0">
                          <a:solidFill>
                            <a:schemeClr val="tx1"/>
                          </a:solidFill>
                        </a:rPr>
                        <a:t>$1,078,000</a:t>
                      </a:r>
                    </a:p>
                  </a:txBody>
                  <a:tcPr/>
                </a:tc>
                <a:tc>
                  <a:txBody>
                    <a:bodyPr/>
                    <a:lstStyle/>
                    <a:p>
                      <a:pPr algn="r"/>
                      <a:r>
                        <a:rPr lang="en-US" baseline="0" dirty="0">
                          <a:solidFill>
                            <a:schemeClr val="tx1"/>
                          </a:solidFill>
                        </a:rPr>
                        <a:t>$1,292,000</a:t>
                      </a:r>
                    </a:p>
                  </a:txBody>
                  <a:tcPr/>
                </a:tc>
                <a:tc>
                  <a:txBody>
                    <a:bodyPr/>
                    <a:lstStyle/>
                    <a:p>
                      <a:pPr algn="r"/>
                      <a:r>
                        <a:rPr lang="en-US" baseline="0" dirty="0">
                          <a:solidFill>
                            <a:schemeClr val="tx1"/>
                          </a:solidFill>
                        </a:rPr>
                        <a:t>$1,474,000</a:t>
                      </a:r>
                    </a:p>
                  </a:txBody>
                  <a:tcPr/>
                </a:tc>
                <a:extLst>
                  <a:ext uri="{0D108BD9-81ED-4DB2-BD59-A6C34878D82A}">
                    <a16:rowId xmlns:a16="http://schemas.microsoft.com/office/drawing/2014/main" val="10001"/>
                  </a:ext>
                </a:extLst>
              </a:tr>
              <a:tr h="942690">
                <a:tc>
                  <a:txBody>
                    <a:bodyPr/>
                    <a:lstStyle/>
                    <a:p>
                      <a:r>
                        <a:rPr lang="en-US" dirty="0">
                          <a:solidFill>
                            <a:schemeClr val="tx1"/>
                          </a:solidFill>
                        </a:rPr>
                        <a:t>Water Distribution –</a:t>
                      </a:r>
                      <a:r>
                        <a:rPr lang="en-US" baseline="0" dirty="0">
                          <a:solidFill>
                            <a:schemeClr val="tx1"/>
                          </a:solidFill>
                        </a:rPr>
                        <a:t> Debt</a:t>
                      </a:r>
                      <a:endParaRPr lang="en-US" dirty="0">
                        <a:solidFill>
                          <a:schemeClr val="tx1"/>
                        </a:solidFill>
                      </a:endParaRPr>
                    </a:p>
                  </a:txBody>
                  <a:tcPr/>
                </a:tc>
                <a:tc>
                  <a:txBody>
                    <a:bodyPr/>
                    <a:lstStyle/>
                    <a:p>
                      <a:pPr algn="r"/>
                      <a:r>
                        <a:rPr lang="en-US" baseline="0" dirty="0">
                          <a:solidFill>
                            <a:schemeClr val="tx1"/>
                          </a:solidFill>
                        </a:rPr>
                        <a:t>$1,900,000</a:t>
                      </a:r>
                    </a:p>
                  </a:txBody>
                  <a:tcPr/>
                </a:tc>
                <a:tc>
                  <a:txBody>
                    <a:bodyPr/>
                    <a:lstStyle/>
                    <a:p>
                      <a:pPr algn="r"/>
                      <a:r>
                        <a:rPr lang="en-US" baseline="0" dirty="0">
                          <a:solidFill>
                            <a:schemeClr val="tx1"/>
                          </a:solidFill>
                        </a:rPr>
                        <a:t>$3,075,000</a:t>
                      </a:r>
                    </a:p>
                  </a:txBody>
                  <a:tcPr/>
                </a:tc>
                <a:tc>
                  <a:txBody>
                    <a:bodyPr/>
                    <a:lstStyle/>
                    <a:p>
                      <a:pPr algn="r"/>
                      <a:r>
                        <a:rPr lang="en-US" baseline="0" dirty="0">
                          <a:solidFill>
                            <a:schemeClr val="tx1"/>
                          </a:solidFill>
                        </a:rPr>
                        <a:t>$3,500,000</a:t>
                      </a:r>
                    </a:p>
                  </a:txBody>
                  <a:tcPr/>
                </a:tc>
                <a:tc>
                  <a:txBody>
                    <a:bodyPr/>
                    <a:lstStyle/>
                    <a:p>
                      <a:pPr algn="r"/>
                      <a:r>
                        <a:rPr lang="en-US" baseline="0" dirty="0">
                          <a:solidFill>
                            <a:schemeClr val="tx1"/>
                          </a:solidFill>
                        </a:rPr>
                        <a:t>$7,055,000</a:t>
                      </a:r>
                    </a:p>
                  </a:txBody>
                  <a:tcPr/>
                </a:tc>
                <a:extLst>
                  <a:ext uri="{0D108BD9-81ED-4DB2-BD59-A6C34878D82A}">
                    <a16:rowId xmlns:a16="http://schemas.microsoft.com/office/drawing/2014/main" val="10002"/>
                  </a:ext>
                </a:extLst>
              </a:tr>
              <a:tr h="720983">
                <a:tc>
                  <a:txBody>
                    <a:bodyPr/>
                    <a:lstStyle/>
                    <a:p>
                      <a:r>
                        <a:rPr lang="en-US" dirty="0">
                          <a:solidFill>
                            <a:schemeClr val="tx1"/>
                          </a:solidFill>
                        </a:rPr>
                        <a:t>Sewer Collections</a:t>
                      </a:r>
                      <a:r>
                        <a:rPr lang="en-US" baseline="0" dirty="0">
                          <a:solidFill>
                            <a:schemeClr val="tx1"/>
                          </a:solidFill>
                        </a:rPr>
                        <a:t> – Operations</a:t>
                      </a:r>
                      <a:endParaRPr lang="en-US" dirty="0">
                        <a:solidFill>
                          <a:schemeClr val="tx1"/>
                        </a:solidFill>
                      </a:endParaRPr>
                    </a:p>
                  </a:txBody>
                  <a:tcPr/>
                </a:tc>
                <a:tc>
                  <a:txBody>
                    <a:bodyPr/>
                    <a:lstStyle/>
                    <a:p>
                      <a:pPr algn="r"/>
                      <a:r>
                        <a:rPr lang="en-US" baseline="0" dirty="0">
                          <a:solidFill>
                            <a:schemeClr val="tx1"/>
                          </a:solidFill>
                        </a:rPr>
                        <a:t>$1,325,000</a:t>
                      </a:r>
                    </a:p>
                  </a:txBody>
                  <a:tcPr/>
                </a:tc>
                <a:tc>
                  <a:txBody>
                    <a:bodyPr/>
                    <a:lstStyle/>
                    <a:p>
                      <a:pPr algn="r"/>
                      <a:r>
                        <a:rPr lang="en-US" baseline="0" dirty="0">
                          <a:solidFill>
                            <a:schemeClr val="tx1"/>
                          </a:solidFill>
                        </a:rPr>
                        <a:t>$3,900,000</a:t>
                      </a:r>
                    </a:p>
                  </a:txBody>
                  <a:tcPr/>
                </a:tc>
                <a:tc>
                  <a:txBody>
                    <a:bodyPr/>
                    <a:lstStyle/>
                    <a:p>
                      <a:pPr algn="r"/>
                      <a:r>
                        <a:rPr lang="en-US" baseline="0" dirty="0">
                          <a:solidFill>
                            <a:schemeClr val="tx1"/>
                          </a:solidFill>
                        </a:rPr>
                        <a:t>$3,900,000</a:t>
                      </a:r>
                    </a:p>
                  </a:txBody>
                  <a:tcPr/>
                </a:tc>
                <a:tc>
                  <a:txBody>
                    <a:bodyPr/>
                    <a:lstStyle/>
                    <a:p>
                      <a:pPr algn="r"/>
                      <a:r>
                        <a:rPr lang="en-US" baseline="0" dirty="0">
                          <a:solidFill>
                            <a:schemeClr val="tx1"/>
                          </a:solidFill>
                        </a:rPr>
                        <a:t>$3,900,000</a:t>
                      </a:r>
                    </a:p>
                  </a:txBody>
                  <a:tcPr/>
                </a:tc>
                <a:extLst>
                  <a:ext uri="{0D108BD9-81ED-4DB2-BD59-A6C34878D82A}">
                    <a16:rowId xmlns:a16="http://schemas.microsoft.com/office/drawing/2014/main" val="10003"/>
                  </a:ext>
                </a:extLst>
              </a:tr>
              <a:tr h="720983">
                <a:tc>
                  <a:txBody>
                    <a:bodyPr/>
                    <a:lstStyle/>
                    <a:p>
                      <a:r>
                        <a:rPr lang="en-US" dirty="0">
                          <a:solidFill>
                            <a:schemeClr val="tx1"/>
                          </a:solidFill>
                        </a:rPr>
                        <a:t>Sewer Collections </a:t>
                      </a:r>
                      <a:r>
                        <a:rPr lang="en-US" baseline="0" dirty="0">
                          <a:solidFill>
                            <a:schemeClr val="tx1"/>
                          </a:solidFill>
                        </a:rPr>
                        <a:t>–</a:t>
                      </a:r>
                      <a:r>
                        <a:rPr lang="en-US" dirty="0">
                          <a:solidFill>
                            <a:schemeClr val="tx1"/>
                          </a:solidFill>
                        </a:rPr>
                        <a:t> Debt</a:t>
                      </a:r>
                    </a:p>
                  </a:txBody>
                  <a:tcPr/>
                </a:tc>
                <a:tc>
                  <a:txBody>
                    <a:bodyPr/>
                    <a:lstStyle/>
                    <a:p>
                      <a:pPr algn="r"/>
                      <a:r>
                        <a:rPr lang="en-US" baseline="0" dirty="0">
                          <a:solidFill>
                            <a:schemeClr val="tx1"/>
                          </a:solidFill>
                        </a:rPr>
                        <a:t>$200,000 </a:t>
                      </a:r>
                    </a:p>
                  </a:txBody>
                  <a:tcPr/>
                </a:tc>
                <a:tc>
                  <a:txBody>
                    <a:bodyPr/>
                    <a:lstStyle/>
                    <a:p>
                      <a:pPr algn="r"/>
                      <a:r>
                        <a:rPr lang="en-US" baseline="0" dirty="0">
                          <a:solidFill>
                            <a:schemeClr val="tx1"/>
                          </a:solidFill>
                        </a:rPr>
                        <a:t>$750,000</a:t>
                      </a:r>
                    </a:p>
                  </a:txBody>
                  <a:tcPr/>
                </a:tc>
                <a:tc>
                  <a:txBody>
                    <a:bodyPr/>
                    <a:lstStyle/>
                    <a:p>
                      <a:pPr algn="r"/>
                      <a:r>
                        <a:rPr lang="en-US" baseline="0" dirty="0">
                          <a:solidFill>
                            <a:schemeClr val="tx1"/>
                          </a:solidFill>
                        </a:rPr>
                        <a:t>$1,760,000</a:t>
                      </a:r>
                    </a:p>
                  </a:txBody>
                  <a:tcPr/>
                </a:tc>
                <a:tc>
                  <a:txBody>
                    <a:bodyPr/>
                    <a:lstStyle/>
                    <a:p>
                      <a:pPr algn="r"/>
                      <a:r>
                        <a:rPr lang="en-US" baseline="0" dirty="0">
                          <a:solidFill>
                            <a:schemeClr val="tx1"/>
                          </a:solidFill>
                        </a:rPr>
                        <a:t>$1,600,000</a:t>
                      </a:r>
                    </a:p>
                  </a:txBody>
                  <a:tcPr/>
                </a:tc>
                <a:extLst>
                  <a:ext uri="{0D108BD9-81ED-4DB2-BD59-A6C34878D82A}">
                    <a16:rowId xmlns:a16="http://schemas.microsoft.com/office/drawing/2014/main" val="10004"/>
                  </a:ext>
                </a:extLst>
              </a:tr>
              <a:tr h="720983">
                <a:tc>
                  <a:txBody>
                    <a:bodyPr/>
                    <a:lstStyle/>
                    <a:p>
                      <a:r>
                        <a:rPr lang="en-US" dirty="0">
                          <a:solidFill>
                            <a:schemeClr val="tx1"/>
                          </a:solidFill>
                        </a:rPr>
                        <a:t>TOTAL</a:t>
                      </a:r>
                    </a:p>
                  </a:txBody>
                  <a:tcPr/>
                </a:tc>
                <a:tc>
                  <a:txBody>
                    <a:bodyPr/>
                    <a:lstStyle/>
                    <a:p>
                      <a:pPr algn="r"/>
                      <a:r>
                        <a:rPr lang="en-US" baseline="0" dirty="0">
                          <a:solidFill>
                            <a:schemeClr val="tx1"/>
                          </a:solidFill>
                        </a:rPr>
                        <a:t>$4,482,000</a:t>
                      </a:r>
                    </a:p>
                  </a:txBody>
                  <a:tcPr/>
                </a:tc>
                <a:tc>
                  <a:txBody>
                    <a:bodyPr/>
                    <a:lstStyle/>
                    <a:p>
                      <a:pPr algn="r"/>
                      <a:r>
                        <a:rPr lang="en-US" baseline="0" dirty="0">
                          <a:solidFill>
                            <a:schemeClr val="tx1"/>
                          </a:solidFill>
                        </a:rPr>
                        <a:t>$8,803,000</a:t>
                      </a:r>
                    </a:p>
                  </a:txBody>
                  <a:tcPr/>
                </a:tc>
                <a:tc>
                  <a:txBody>
                    <a:bodyPr/>
                    <a:lstStyle/>
                    <a:p>
                      <a:pPr algn="r"/>
                      <a:r>
                        <a:rPr lang="en-US" baseline="0" dirty="0">
                          <a:solidFill>
                            <a:schemeClr val="tx1"/>
                          </a:solidFill>
                        </a:rPr>
                        <a:t>$10,452,000</a:t>
                      </a:r>
                    </a:p>
                  </a:txBody>
                  <a:tcPr/>
                </a:tc>
                <a:tc>
                  <a:txBody>
                    <a:bodyPr/>
                    <a:lstStyle/>
                    <a:p>
                      <a:pPr algn="r"/>
                      <a:r>
                        <a:rPr lang="en-US" baseline="0" dirty="0">
                          <a:solidFill>
                            <a:schemeClr val="tx1"/>
                          </a:solidFill>
                        </a:rPr>
                        <a:t>$14,029,000</a:t>
                      </a:r>
                    </a:p>
                  </a:txBody>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16</a:t>
            </a:fld>
            <a:endParaRPr lang="en-US" dirty="0">
              <a:solidFill>
                <a:schemeClr val="bg1"/>
              </a:solidFill>
            </a:endParaRPr>
          </a:p>
        </p:txBody>
      </p:sp>
      <p:sp>
        <p:nvSpPr>
          <p:cNvPr id="5" name="Title 1"/>
          <p:cNvSpPr>
            <a:spLocks noGrp="1"/>
          </p:cNvSpPr>
          <p:nvPr>
            <p:ph type="title"/>
          </p:nvPr>
        </p:nvSpPr>
        <p:spPr>
          <a:xfrm>
            <a:off x="-76200" y="0"/>
            <a:ext cx="9296400" cy="1524000"/>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sz="4200" b="1" dirty="0">
                <a:solidFill>
                  <a:schemeClr val="bg1"/>
                </a:solidFill>
              </a:rPr>
              <a:t>Maintenance Activities  - Water/Sewer Fund</a:t>
            </a:r>
          </a:p>
        </p:txBody>
      </p:sp>
    </p:spTree>
    <p:extLst>
      <p:ext uri="{BB962C8B-B14F-4D97-AF65-F5344CB8AC3E}">
        <p14:creationId xmlns:p14="http://schemas.microsoft.com/office/powerpoint/2010/main" val="121916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17</a:t>
            </a:fld>
            <a:endParaRPr lang="en-US" dirty="0">
              <a:solidFill>
                <a:schemeClr val="bg1"/>
              </a:solidFill>
            </a:endParaRPr>
          </a:p>
        </p:txBody>
      </p:sp>
      <p:sp>
        <p:nvSpPr>
          <p:cNvPr id="5" name="Title 1"/>
          <p:cNvSpPr>
            <a:spLocks noGrp="1"/>
          </p:cNvSpPr>
          <p:nvPr>
            <p:ph type="title"/>
          </p:nvPr>
        </p:nvSpPr>
        <p:spPr>
          <a:xfrm>
            <a:off x="25878" y="-228600"/>
            <a:ext cx="9144000" cy="1371600"/>
          </a:xfrm>
        </p:spPr>
        <p:txBody>
          <a:bodyPr>
            <a:normAutofit fontScale="90000"/>
          </a:bodyPr>
          <a:lstStyle/>
          <a:p>
            <a:r>
              <a:rPr lang="en-US" sz="3800" dirty="0">
                <a:solidFill>
                  <a:schemeClr val="bg1"/>
                </a:solidFill>
              </a:rPr>
              <a:t>Key Budget Elements for 2018-2019</a:t>
            </a:r>
            <a:r>
              <a:rPr lang="en-US" sz="3300" dirty="0">
                <a:solidFill>
                  <a:schemeClr val="bg1"/>
                </a:solidFill>
              </a:rPr>
              <a:t>:</a:t>
            </a:r>
            <a:br>
              <a:rPr lang="en-US" sz="3300" dirty="0">
                <a:solidFill>
                  <a:schemeClr val="bg1"/>
                </a:solidFill>
              </a:rPr>
            </a:br>
            <a:r>
              <a:rPr lang="en-US" sz="4100" b="1" dirty="0">
                <a:solidFill>
                  <a:schemeClr val="bg1"/>
                </a:solidFill>
              </a:rPr>
              <a:t>Maintenance Activities – Neighborhood Parks</a:t>
            </a:r>
          </a:p>
        </p:txBody>
      </p:sp>
      <p:sp>
        <p:nvSpPr>
          <p:cNvPr id="7" name="TextBox 6"/>
          <p:cNvSpPr txBox="1"/>
          <p:nvPr/>
        </p:nvSpPr>
        <p:spPr>
          <a:xfrm>
            <a:off x="25877" y="990600"/>
            <a:ext cx="6800647" cy="5001369"/>
          </a:xfrm>
          <a:prstGeom prst="rect">
            <a:avLst/>
          </a:prstGeom>
          <a:noFill/>
        </p:spPr>
        <p:txBody>
          <a:bodyPr wrap="square" rtlCol="0">
            <a:spAutoFit/>
          </a:bodyPr>
          <a:lstStyle/>
          <a:p>
            <a:r>
              <a:rPr lang="en-US" sz="2400" b="1" dirty="0">
                <a:solidFill>
                  <a:schemeClr val="bg1"/>
                </a:solidFill>
              </a:rPr>
              <a:t>Neighborhood Parks Multi-Year Strategy:</a:t>
            </a:r>
          </a:p>
          <a:p>
            <a:r>
              <a:rPr lang="en-US" sz="2200" dirty="0">
                <a:solidFill>
                  <a:schemeClr val="bg1"/>
                </a:solidFill>
              </a:rPr>
              <a:t>An enhanced FY18-19 maintenance strategy is proposed following an assessment of parks capital assets.</a:t>
            </a:r>
          </a:p>
          <a:p>
            <a:endParaRPr lang="en-US" sz="900" dirty="0">
              <a:solidFill>
                <a:schemeClr val="bg1"/>
              </a:solidFill>
            </a:endParaRPr>
          </a:p>
          <a:p>
            <a:r>
              <a:rPr lang="en-US" sz="2200" dirty="0">
                <a:solidFill>
                  <a:schemeClr val="bg1"/>
                </a:solidFill>
              </a:rPr>
              <a:t>The FY 2018-2019 Proposed Budget includes proposed sustained funding for parks capital asset management, maintenance and repair. For this 2018-2019, 10 neighborhood parks would be impacted: </a:t>
            </a:r>
          </a:p>
          <a:p>
            <a:pPr marL="342900" indent="-342900">
              <a:buFont typeface="Arial" panose="020B0604020202020204" pitchFamily="34" charset="0"/>
              <a:buChar char="•"/>
            </a:pPr>
            <a:r>
              <a:rPr lang="en-US" sz="2200" dirty="0">
                <a:solidFill>
                  <a:schemeClr val="bg1"/>
                </a:solidFill>
              </a:rPr>
              <a:t>Park restroom renovation and replacement at several parks including Breckinridge, Terrace, Cottonwood, Huffhines, Foxboro and Lookout parks.</a:t>
            </a:r>
          </a:p>
          <a:p>
            <a:pPr marL="342900" indent="-342900">
              <a:buFont typeface="Arial" panose="020B0604020202020204" pitchFamily="34" charset="0"/>
              <a:buChar char="•"/>
            </a:pPr>
            <a:r>
              <a:rPr lang="en-US" sz="2200" dirty="0">
                <a:solidFill>
                  <a:schemeClr val="bg1"/>
                </a:solidFill>
              </a:rPr>
              <a:t>Replacement of tennis court fencing and resurfacing Mimosa, Richland Park and Heights Park.</a:t>
            </a:r>
          </a:p>
          <a:p>
            <a:pPr marL="342900" indent="-342900">
              <a:buFont typeface="Arial" panose="020B0604020202020204" pitchFamily="34" charset="0"/>
              <a:buChar char="•"/>
            </a:pPr>
            <a:r>
              <a:rPr lang="en-US" sz="2200" dirty="0">
                <a:solidFill>
                  <a:schemeClr val="bg1"/>
                </a:solidFill>
              </a:rPr>
              <a:t>Replace backstop at Crowley Park.</a:t>
            </a:r>
          </a:p>
          <a:p>
            <a:pPr marL="342900" indent="-342900">
              <a:buFont typeface="Arial" panose="020B0604020202020204" pitchFamily="34" charset="0"/>
              <a:buChar char="•"/>
            </a:pPr>
            <a:r>
              <a:rPr lang="en-US" sz="2200" dirty="0">
                <a:solidFill>
                  <a:schemeClr val="bg1"/>
                </a:solidFill>
              </a:rPr>
              <a:t>Replace irrigation system in Huffhines Woods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825163"/>
            <a:ext cx="2461507" cy="1831063"/>
          </a:xfrm>
          <a:prstGeom prst="rect">
            <a:avLst/>
          </a:prstGeom>
        </p:spPr>
      </p:pic>
    </p:spTree>
    <p:extLst>
      <p:ext uri="{BB962C8B-B14F-4D97-AF65-F5344CB8AC3E}">
        <p14:creationId xmlns:p14="http://schemas.microsoft.com/office/powerpoint/2010/main" val="296671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919942082"/>
              </p:ext>
            </p:extLst>
          </p:nvPr>
        </p:nvGraphicFramePr>
        <p:xfrm>
          <a:off x="1143000" y="2057400"/>
          <a:ext cx="6700949" cy="3952950"/>
        </p:xfrm>
        <a:graphic>
          <a:graphicData uri="http://schemas.openxmlformats.org/drawingml/2006/table">
            <a:tbl>
              <a:tblPr firstRow="1" bandRow="1">
                <a:tableStyleId>{5C22544A-7EE6-4342-B048-85BDC9FD1C3A}</a:tableStyleId>
              </a:tblPr>
              <a:tblGrid>
                <a:gridCol w="2312100">
                  <a:extLst>
                    <a:ext uri="{9D8B030D-6E8A-4147-A177-3AD203B41FA5}">
                      <a16:colId xmlns:a16="http://schemas.microsoft.com/office/drawing/2014/main" val="20000"/>
                    </a:ext>
                  </a:extLst>
                </a:gridCol>
                <a:gridCol w="1581299">
                  <a:extLst>
                    <a:ext uri="{9D8B030D-6E8A-4147-A177-3AD203B41FA5}">
                      <a16:colId xmlns:a16="http://schemas.microsoft.com/office/drawing/2014/main" val="20001"/>
                    </a:ext>
                  </a:extLst>
                </a:gridCol>
                <a:gridCol w="1403775">
                  <a:extLst>
                    <a:ext uri="{9D8B030D-6E8A-4147-A177-3AD203B41FA5}">
                      <a16:colId xmlns:a16="http://schemas.microsoft.com/office/drawing/2014/main" val="20002"/>
                    </a:ext>
                  </a:extLst>
                </a:gridCol>
                <a:gridCol w="1403775">
                  <a:extLst>
                    <a:ext uri="{9D8B030D-6E8A-4147-A177-3AD203B41FA5}">
                      <a16:colId xmlns:a16="http://schemas.microsoft.com/office/drawing/2014/main" val="20003"/>
                    </a:ext>
                  </a:extLst>
                </a:gridCol>
              </a:tblGrid>
              <a:tr h="684255">
                <a:tc>
                  <a:txBody>
                    <a:bodyPr/>
                    <a:lstStyle/>
                    <a:p>
                      <a:endParaRPr lang="en-US" dirty="0">
                        <a:solidFill>
                          <a:schemeClr val="tx1"/>
                        </a:solidFill>
                      </a:endParaRPr>
                    </a:p>
                  </a:txBody>
                  <a:tcPr/>
                </a:tc>
                <a:tc>
                  <a:txBody>
                    <a:bodyPr/>
                    <a:lstStyle/>
                    <a:p>
                      <a:pPr algn="ctr"/>
                      <a:r>
                        <a:rPr lang="en-US" dirty="0">
                          <a:solidFill>
                            <a:schemeClr val="bg1"/>
                          </a:solidFill>
                        </a:rPr>
                        <a:t>FY17-18</a:t>
                      </a:r>
                      <a:r>
                        <a:rPr lang="en-US" baseline="0" dirty="0">
                          <a:solidFill>
                            <a:schemeClr val="bg1"/>
                          </a:solidFill>
                        </a:rPr>
                        <a:t> Budget</a:t>
                      </a:r>
                      <a:endParaRPr lang="en-US" dirty="0">
                        <a:solidFill>
                          <a:schemeClr val="bg1"/>
                        </a:solidFill>
                      </a:endParaRPr>
                    </a:p>
                  </a:txBody>
                  <a:tcPr/>
                </a:tc>
                <a:tc>
                  <a:txBody>
                    <a:bodyPr/>
                    <a:lstStyle/>
                    <a:p>
                      <a:pPr algn="ctr"/>
                      <a:r>
                        <a:rPr lang="en-US" dirty="0">
                          <a:solidFill>
                            <a:schemeClr val="bg1"/>
                          </a:solidFill>
                        </a:rPr>
                        <a:t>FY 18-19</a:t>
                      </a:r>
                      <a:r>
                        <a:rPr lang="en-US" baseline="0" dirty="0">
                          <a:solidFill>
                            <a:schemeClr val="bg1"/>
                          </a:solidFill>
                        </a:rPr>
                        <a:t> Proposed</a:t>
                      </a:r>
                      <a:endParaRPr lang="en-US" dirty="0">
                        <a:solidFill>
                          <a:schemeClr val="bg1"/>
                        </a:solidFill>
                      </a:endParaRPr>
                    </a:p>
                  </a:txBody>
                  <a:tcPr/>
                </a:tc>
                <a:tc>
                  <a:txBody>
                    <a:bodyPr/>
                    <a:lstStyle/>
                    <a:p>
                      <a:pPr algn="ctr"/>
                      <a:r>
                        <a:rPr lang="en-US" i="1" dirty="0">
                          <a:solidFill>
                            <a:schemeClr val="bg1"/>
                          </a:solidFill>
                        </a:rPr>
                        <a:t>FY 19-20</a:t>
                      </a:r>
                    </a:p>
                    <a:p>
                      <a:pPr algn="ctr"/>
                      <a:r>
                        <a:rPr lang="en-US" i="1" dirty="0">
                          <a:solidFill>
                            <a:schemeClr val="bg1"/>
                          </a:solidFill>
                        </a:rPr>
                        <a:t>Outlook</a:t>
                      </a:r>
                    </a:p>
                  </a:txBody>
                  <a:tcPr/>
                </a:tc>
                <a:extLst>
                  <a:ext uri="{0D108BD9-81ED-4DB2-BD59-A6C34878D82A}">
                    <a16:rowId xmlns:a16="http://schemas.microsoft.com/office/drawing/2014/main" val="10000"/>
                  </a:ext>
                </a:extLst>
              </a:tr>
              <a:tr h="648896">
                <a:tc>
                  <a:txBody>
                    <a:bodyPr/>
                    <a:lstStyle/>
                    <a:p>
                      <a:r>
                        <a:rPr lang="en-US" dirty="0">
                          <a:solidFill>
                            <a:schemeClr val="tx1"/>
                          </a:solidFill>
                        </a:rPr>
                        <a:t>General Fund Operating</a:t>
                      </a:r>
                    </a:p>
                  </a:txBody>
                  <a:tcPr/>
                </a:tc>
                <a:tc>
                  <a:txBody>
                    <a:bodyPr/>
                    <a:lstStyle/>
                    <a:p>
                      <a:pPr algn="r"/>
                      <a:r>
                        <a:rPr lang="en-US" baseline="0" dirty="0">
                          <a:solidFill>
                            <a:schemeClr val="tx1"/>
                          </a:solidFill>
                        </a:rPr>
                        <a:t>$302,000</a:t>
                      </a:r>
                    </a:p>
                  </a:txBody>
                  <a:tcPr/>
                </a:tc>
                <a:tc>
                  <a:txBody>
                    <a:bodyPr/>
                    <a:lstStyle/>
                    <a:p>
                      <a:pPr algn="r"/>
                      <a:r>
                        <a:rPr lang="en-US" baseline="0" dirty="0">
                          <a:solidFill>
                            <a:schemeClr val="tx1"/>
                          </a:solidFill>
                        </a:rPr>
                        <a:t>$410,000</a:t>
                      </a:r>
                    </a:p>
                  </a:txBody>
                  <a:tcPr/>
                </a:tc>
                <a:tc>
                  <a:txBody>
                    <a:bodyPr/>
                    <a:lstStyle/>
                    <a:p>
                      <a:pPr algn="r"/>
                      <a:r>
                        <a:rPr lang="en-US" i="1" baseline="0" dirty="0">
                          <a:solidFill>
                            <a:schemeClr val="tx1"/>
                          </a:solidFill>
                        </a:rPr>
                        <a:t>$416,000</a:t>
                      </a:r>
                    </a:p>
                  </a:txBody>
                  <a:tcPr/>
                </a:tc>
                <a:extLst>
                  <a:ext uri="{0D108BD9-81ED-4DB2-BD59-A6C34878D82A}">
                    <a16:rowId xmlns:a16="http://schemas.microsoft.com/office/drawing/2014/main" val="10001"/>
                  </a:ext>
                </a:extLst>
              </a:tr>
              <a:tr h="410553">
                <a:tc>
                  <a:txBody>
                    <a:bodyPr/>
                    <a:lstStyle/>
                    <a:p>
                      <a:r>
                        <a:rPr lang="en-US" dirty="0">
                          <a:solidFill>
                            <a:schemeClr val="tx1"/>
                          </a:solidFill>
                        </a:rPr>
                        <a:t>Annual C.O. Funding</a:t>
                      </a:r>
                    </a:p>
                  </a:txBody>
                  <a:tcPr/>
                </a:tc>
                <a:tc>
                  <a:txBody>
                    <a:bodyPr/>
                    <a:lstStyle/>
                    <a:p>
                      <a:pPr algn="r"/>
                      <a:r>
                        <a:rPr lang="en-US" baseline="0" dirty="0">
                          <a:solidFill>
                            <a:schemeClr val="tx1"/>
                          </a:solidFill>
                        </a:rPr>
                        <a:t>$132,000</a:t>
                      </a:r>
                    </a:p>
                  </a:txBody>
                  <a:tcPr/>
                </a:tc>
                <a:tc>
                  <a:txBody>
                    <a:bodyPr/>
                    <a:lstStyle/>
                    <a:p>
                      <a:pPr algn="r"/>
                      <a:r>
                        <a:rPr lang="en-US" baseline="0" dirty="0">
                          <a:solidFill>
                            <a:schemeClr val="tx1"/>
                          </a:solidFill>
                        </a:rPr>
                        <a:t>$0</a:t>
                      </a:r>
                    </a:p>
                  </a:txBody>
                  <a:tcPr/>
                </a:tc>
                <a:tc>
                  <a:txBody>
                    <a:bodyPr/>
                    <a:lstStyle/>
                    <a:p>
                      <a:pPr algn="r"/>
                      <a:r>
                        <a:rPr lang="en-US" i="1" baseline="0" dirty="0">
                          <a:solidFill>
                            <a:schemeClr val="tx1"/>
                          </a:solidFill>
                        </a:rPr>
                        <a:t>$0</a:t>
                      </a:r>
                    </a:p>
                  </a:txBody>
                  <a:tcPr/>
                </a:tc>
                <a:extLst>
                  <a:ext uri="{0D108BD9-81ED-4DB2-BD59-A6C34878D82A}">
                    <a16:rowId xmlns:a16="http://schemas.microsoft.com/office/drawing/2014/main" val="10002"/>
                  </a:ext>
                </a:extLst>
              </a:tr>
              <a:tr h="847650">
                <a:tc>
                  <a:txBody>
                    <a:bodyPr/>
                    <a:lstStyle/>
                    <a:p>
                      <a:r>
                        <a:rPr lang="en-US" dirty="0">
                          <a:solidFill>
                            <a:schemeClr val="tx1"/>
                          </a:solidFill>
                        </a:rPr>
                        <a:t>½ Cent Dedication of the Tax Rate for Parks Maintenance</a:t>
                      </a:r>
                    </a:p>
                  </a:txBody>
                  <a:tcPr/>
                </a:tc>
                <a:tc>
                  <a:txBody>
                    <a:bodyPr/>
                    <a:lstStyle/>
                    <a:p>
                      <a:pPr algn="r"/>
                      <a:r>
                        <a:rPr lang="en-US" baseline="0" dirty="0">
                          <a:solidFill>
                            <a:schemeClr val="tx1"/>
                          </a:solidFill>
                        </a:rPr>
                        <a:t>$0</a:t>
                      </a:r>
                    </a:p>
                  </a:txBody>
                  <a:tcPr/>
                </a:tc>
                <a:tc>
                  <a:txBody>
                    <a:bodyPr/>
                    <a:lstStyle/>
                    <a:p>
                      <a:pPr algn="r"/>
                      <a:r>
                        <a:rPr lang="en-US" b="1" baseline="0" dirty="0">
                          <a:solidFill>
                            <a:schemeClr val="tx1"/>
                          </a:solidFill>
                        </a:rPr>
                        <a:t>$768,000</a:t>
                      </a:r>
                    </a:p>
                  </a:txBody>
                  <a:tcPr/>
                </a:tc>
                <a:tc>
                  <a:txBody>
                    <a:bodyPr/>
                    <a:lstStyle/>
                    <a:p>
                      <a:pPr algn="r"/>
                      <a:r>
                        <a:rPr lang="en-US" i="1" baseline="0" dirty="0">
                          <a:solidFill>
                            <a:schemeClr val="tx1"/>
                          </a:solidFill>
                        </a:rPr>
                        <a:t>$783,000</a:t>
                      </a:r>
                    </a:p>
                  </a:txBody>
                  <a:tcPr/>
                </a:tc>
                <a:extLst>
                  <a:ext uri="{0D108BD9-81ED-4DB2-BD59-A6C34878D82A}">
                    <a16:rowId xmlns:a16="http://schemas.microsoft.com/office/drawing/2014/main" val="10003"/>
                  </a:ext>
                </a:extLst>
              </a:tr>
              <a:tr h="647423">
                <a:tc>
                  <a:txBody>
                    <a:bodyPr/>
                    <a:lstStyle/>
                    <a:p>
                      <a:r>
                        <a:rPr lang="en-US" dirty="0">
                          <a:solidFill>
                            <a:schemeClr val="tx1"/>
                          </a:solidFill>
                        </a:rPr>
                        <a:t>G.O.</a:t>
                      </a:r>
                      <a:r>
                        <a:rPr lang="en-US" baseline="0" dirty="0">
                          <a:solidFill>
                            <a:schemeClr val="tx1"/>
                          </a:solidFill>
                        </a:rPr>
                        <a:t> Bonds</a:t>
                      </a:r>
                      <a:endParaRPr lang="en-US" dirty="0">
                        <a:solidFill>
                          <a:schemeClr val="tx1"/>
                        </a:solidFill>
                      </a:endParaRPr>
                    </a:p>
                  </a:txBody>
                  <a:tcPr/>
                </a:tc>
                <a:tc>
                  <a:txBody>
                    <a:bodyPr/>
                    <a:lstStyle/>
                    <a:p>
                      <a:pPr algn="r"/>
                      <a:r>
                        <a:rPr lang="en-US" baseline="0" dirty="0">
                          <a:solidFill>
                            <a:schemeClr val="tx1"/>
                          </a:solidFill>
                        </a:rPr>
                        <a:t>$163,000</a:t>
                      </a:r>
                    </a:p>
                  </a:txBody>
                  <a:tcPr/>
                </a:tc>
                <a:tc>
                  <a:txBody>
                    <a:bodyPr/>
                    <a:lstStyle/>
                    <a:p>
                      <a:pPr algn="r"/>
                      <a:r>
                        <a:rPr lang="en-US" baseline="0" dirty="0">
                          <a:solidFill>
                            <a:schemeClr val="tx1"/>
                          </a:solidFill>
                        </a:rPr>
                        <a:t>$202,000</a:t>
                      </a:r>
                    </a:p>
                  </a:txBody>
                  <a:tcPr/>
                </a:tc>
                <a:tc>
                  <a:txBody>
                    <a:bodyPr/>
                    <a:lstStyle/>
                    <a:p>
                      <a:pPr algn="r"/>
                      <a:r>
                        <a:rPr lang="en-US" i="1" baseline="0" dirty="0">
                          <a:solidFill>
                            <a:schemeClr val="tx1"/>
                          </a:solidFill>
                        </a:rPr>
                        <a:t>$270,000</a:t>
                      </a:r>
                    </a:p>
                  </a:txBody>
                  <a:tcPr/>
                </a:tc>
                <a:extLst>
                  <a:ext uri="{0D108BD9-81ED-4DB2-BD59-A6C34878D82A}">
                    <a16:rowId xmlns:a16="http://schemas.microsoft.com/office/drawing/2014/main" val="10004"/>
                  </a:ext>
                </a:extLst>
              </a:tr>
              <a:tr h="647423">
                <a:tc>
                  <a:txBody>
                    <a:bodyPr/>
                    <a:lstStyle/>
                    <a:p>
                      <a:r>
                        <a:rPr lang="en-US" dirty="0">
                          <a:solidFill>
                            <a:schemeClr val="tx1"/>
                          </a:solidFill>
                        </a:rPr>
                        <a:t>TOTAL</a:t>
                      </a:r>
                    </a:p>
                  </a:txBody>
                  <a:tcPr/>
                </a:tc>
                <a:tc>
                  <a:txBody>
                    <a:bodyPr/>
                    <a:lstStyle/>
                    <a:p>
                      <a:pPr algn="r"/>
                      <a:r>
                        <a:rPr lang="en-US" baseline="0" dirty="0">
                          <a:solidFill>
                            <a:schemeClr val="tx1"/>
                          </a:solidFill>
                        </a:rPr>
                        <a:t>$597,000</a:t>
                      </a:r>
                    </a:p>
                  </a:txBody>
                  <a:tcPr/>
                </a:tc>
                <a:tc>
                  <a:txBody>
                    <a:bodyPr/>
                    <a:lstStyle/>
                    <a:p>
                      <a:pPr algn="r"/>
                      <a:r>
                        <a:rPr lang="en-US" baseline="0" dirty="0">
                          <a:solidFill>
                            <a:schemeClr val="tx1"/>
                          </a:solidFill>
                        </a:rPr>
                        <a:t>$1,380,000</a:t>
                      </a:r>
                    </a:p>
                  </a:txBody>
                  <a:tcPr/>
                </a:tc>
                <a:tc>
                  <a:txBody>
                    <a:bodyPr/>
                    <a:lstStyle/>
                    <a:p>
                      <a:pPr algn="r"/>
                      <a:r>
                        <a:rPr lang="en-US" i="1" baseline="0" dirty="0">
                          <a:solidFill>
                            <a:schemeClr val="tx1"/>
                          </a:solidFill>
                        </a:rPr>
                        <a:t>$1,469,000</a:t>
                      </a:r>
                    </a:p>
                  </a:txBody>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18</a:t>
            </a:fld>
            <a:endParaRPr lang="en-US" dirty="0">
              <a:solidFill>
                <a:schemeClr val="bg1"/>
              </a:solidFill>
            </a:endParaRPr>
          </a:p>
        </p:txBody>
      </p:sp>
      <p:sp>
        <p:nvSpPr>
          <p:cNvPr id="5" name="Title 1"/>
          <p:cNvSpPr>
            <a:spLocks noGrp="1"/>
          </p:cNvSpPr>
          <p:nvPr>
            <p:ph type="title"/>
          </p:nvPr>
        </p:nvSpPr>
        <p:spPr>
          <a:xfrm>
            <a:off x="228600" y="152400"/>
            <a:ext cx="8077200" cy="1477962"/>
          </a:xfrm>
        </p:spPr>
        <p:txBody>
          <a:bodyPr>
            <a:normAutofit fontScale="90000"/>
          </a:bodyPr>
          <a:lstStyle/>
          <a:p>
            <a:r>
              <a:rPr lang="en-US" sz="3800" dirty="0">
                <a:solidFill>
                  <a:schemeClr val="bg1"/>
                </a:solidFill>
              </a:rPr>
              <a:t>Key Budget Elements for 2018-2019:</a:t>
            </a:r>
            <a:br>
              <a:rPr lang="en-US" sz="3300" dirty="0">
                <a:solidFill>
                  <a:schemeClr val="bg1"/>
                </a:solidFill>
              </a:rPr>
            </a:br>
            <a:r>
              <a:rPr lang="en-US" b="1" dirty="0">
                <a:solidFill>
                  <a:schemeClr val="bg1"/>
                </a:solidFill>
              </a:rPr>
              <a:t>Maintenance Activities - Neighborhood Parks</a:t>
            </a:r>
          </a:p>
        </p:txBody>
      </p:sp>
    </p:spTree>
    <p:extLst>
      <p:ext uri="{BB962C8B-B14F-4D97-AF65-F5344CB8AC3E}">
        <p14:creationId xmlns:p14="http://schemas.microsoft.com/office/powerpoint/2010/main" val="6159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29400" y="6280150"/>
            <a:ext cx="2133600" cy="365125"/>
          </a:xfrm>
        </p:spPr>
        <p:txBody>
          <a:bodyPr/>
          <a:lstStyle/>
          <a:p>
            <a:fld id="{6E2D2B3B-882E-40F3-A32F-6DD516915044}" type="slidenum">
              <a:rPr lang="en-US" smtClean="0">
                <a:solidFill>
                  <a:schemeClr val="bg1"/>
                </a:solidFill>
              </a:rPr>
              <a:pPr/>
              <a:t>19</a:t>
            </a:fld>
            <a:endParaRPr lang="en-US" dirty="0">
              <a:solidFill>
                <a:schemeClr val="bg1"/>
              </a:solidFill>
            </a:endParaRPr>
          </a:p>
        </p:txBody>
      </p:sp>
      <p:sp>
        <p:nvSpPr>
          <p:cNvPr id="5" name="Title 1"/>
          <p:cNvSpPr>
            <a:spLocks noGrp="1"/>
          </p:cNvSpPr>
          <p:nvPr>
            <p:ph type="title"/>
          </p:nvPr>
        </p:nvSpPr>
        <p:spPr>
          <a:xfrm>
            <a:off x="76200" y="0"/>
            <a:ext cx="8915400" cy="1295400"/>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b="1" dirty="0">
                <a:solidFill>
                  <a:schemeClr val="bg1"/>
                </a:solidFill>
              </a:rPr>
              <a:t>Maintenance Activities - Facilities</a:t>
            </a:r>
          </a:p>
        </p:txBody>
      </p:sp>
      <p:sp>
        <p:nvSpPr>
          <p:cNvPr id="7" name="TextBox 6"/>
          <p:cNvSpPr txBox="1"/>
          <p:nvPr/>
        </p:nvSpPr>
        <p:spPr>
          <a:xfrm>
            <a:off x="231476" y="990600"/>
            <a:ext cx="4876800" cy="5478423"/>
          </a:xfrm>
          <a:prstGeom prst="rect">
            <a:avLst/>
          </a:prstGeom>
          <a:noFill/>
        </p:spPr>
        <p:txBody>
          <a:bodyPr wrap="square" rtlCol="0">
            <a:spAutoFit/>
          </a:bodyPr>
          <a:lstStyle/>
          <a:p>
            <a:endParaRPr lang="en-US" sz="2200" b="1" dirty="0">
              <a:solidFill>
                <a:schemeClr val="bg1"/>
              </a:solidFill>
            </a:endParaRPr>
          </a:p>
          <a:p>
            <a:r>
              <a:rPr lang="en-US" sz="2400" b="1" dirty="0">
                <a:solidFill>
                  <a:schemeClr val="bg1"/>
                </a:solidFill>
              </a:rPr>
              <a:t>Facilities Services Renewal/Replacement Strategy:</a:t>
            </a:r>
          </a:p>
          <a:p>
            <a:r>
              <a:rPr lang="en-US" sz="2200" dirty="0">
                <a:solidFill>
                  <a:schemeClr val="bg1"/>
                </a:solidFill>
              </a:rPr>
              <a:t>The FY 2018-2019 Proposed Budget includes funding for: </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Preventative maintenance</a:t>
            </a:r>
          </a:p>
          <a:p>
            <a:pPr marL="342900" indent="-342900">
              <a:buFont typeface="Arial" panose="020B0604020202020204" pitchFamily="34" charset="0"/>
              <a:buChar char="•"/>
            </a:pPr>
            <a:r>
              <a:rPr lang="en-US" sz="2200" dirty="0">
                <a:solidFill>
                  <a:schemeClr val="bg1"/>
                </a:solidFill>
              </a:rPr>
              <a:t>Annual service contracts</a:t>
            </a:r>
          </a:p>
          <a:p>
            <a:pPr marL="342900" indent="-342900">
              <a:buFont typeface="Arial" panose="020B0604020202020204" pitchFamily="34" charset="0"/>
              <a:buChar char="•"/>
            </a:pPr>
            <a:r>
              <a:rPr lang="en-US" sz="2200" dirty="0">
                <a:solidFill>
                  <a:schemeClr val="bg1"/>
                </a:solidFill>
              </a:rPr>
              <a:t>Corrective maintenance</a:t>
            </a:r>
          </a:p>
          <a:p>
            <a:pPr marL="342900" indent="-342900">
              <a:buFont typeface="Arial" panose="020B0604020202020204" pitchFamily="34" charset="0"/>
              <a:buChar char="•"/>
            </a:pPr>
            <a:r>
              <a:rPr lang="en-US" sz="2200" dirty="0">
                <a:solidFill>
                  <a:schemeClr val="bg1"/>
                </a:solidFill>
              </a:rPr>
              <a:t>Regulatory certifications</a:t>
            </a:r>
          </a:p>
          <a:p>
            <a:pPr marL="342900" indent="-342900">
              <a:buFont typeface="Arial" panose="020B0604020202020204" pitchFamily="34" charset="0"/>
              <a:buChar char="•"/>
            </a:pPr>
            <a:r>
              <a:rPr lang="en-US" sz="2200" dirty="0">
                <a:solidFill>
                  <a:schemeClr val="bg1"/>
                </a:solidFill>
              </a:rPr>
              <a:t>System renewal which includes HVAC system unit replacements, HVAC controls, roofs and lighting upgrades</a:t>
            </a:r>
          </a:p>
          <a:p>
            <a:pPr marL="342900" indent="-342900">
              <a:buFont typeface="Arial" panose="020B0604020202020204" pitchFamily="34" charset="0"/>
              <a:buChar char="•"/>
            </a:pPr>
            <a:endParaRPr lang="en-US" sz="2200" dirty="0">
              <a:solidFill>
                <a:schemeClr val="bg1"/>
              </a:solidFill>
            </a:endParaRPr>
          </a:p>
          <a:p>
            <a:endParaRPr lang="en-US" sz="1900" dirty="0">
              <a:solidFill>
                <a:schemeClr val="bg1"/>
              </a:solidFill>
            </a:endParaRPr>
          </a:p>
          <a:p>
            <a:endParaRPr lang="en-US" sz="19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646149"/>
            <a:ext cx="3543300" cy="2362200"/>
          </a:xfrm>
          <a:prstGeom prst="rect">
            <a:avLst/>
          </a:prstGeom>
        </p:spPr>
      </p:pic>
      <p:sp>
        <p:nvSpPr>
          <p:cNvPr id="2" name="Rectangle 1"/>
          <p:cNvSpPr/>
          <p:nvPr/>
        </p:nvSpPr>
        <p:spPr>
          <a:xfrm>
            <a:off x="253042" y="5699582"/>
            <a:ext cx="8531524" cy="769441"/>
          </a:xfrm>
          <a:prstGeom prst="rect">
            <a:avLst/>
          </a:prstGeom>
        </p:spPr>
        <p:txBody>
          <a:bodyPr wrap="square">
            <a:spAutoFit/>
          </a:bodyPr>
          <a:lstStyle/>
          <a:p>
            <a:r>
              <a:rPr lang="en-US" sz="2200" dirty="0">
                <a:solidFill>
                  <a:schemeClr val="bg1"/>
                </a:solidFill>
              </a:rPr>
              <a:t>Additional funding for system renewal is being considered as a component of the 2019 Supplemental C.O. issuance.</a:t>
            </a:r>
          </a:p>
        </p:txBody>
      </p:sp>
    </p:spTree>
    <p:extLst>
      <p:ext uri="{BB962C8B-B14F-4D97-AF65-F5344CB8AC3E}">
        <p14:creationId xmlns:p14="http://schemas.microsoft.com/office/powerpoint/2010/main" val="75192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“Path Taking &amp; Path Making”</a:t>
            </a:r>
          </a:p>
        </p:txBody>
      </p:sp>
      <p:sp>
        <p:nvSpPr>
          <p:cNvPr id="3" name="Content Placeholder 2"/>
          <p:cNvSpPr>
            <a:spLocks noGrp="1"/>
          </p:cNvSpPr>
          <p:nvPr>
            <p:ph idx="1"/>
          </p:nvPr>
        </p:nvSpPr>
        <p:spPr>
          <a:xfrm>
            <a:off x="457200" y="1295400"/>
            <a:ext cx="8001000" cy="4953000"/>
          </a:xfrm>
        </p:spPr>
        <p:txBody>
          <a:bodyPr>
            <a:normAutofit fontScale="85000" lnSpcReduction="20000"/>
          </a:bodyPr>
          <a:lstStyle/>
          <a:p>
            <a:r>
              <a:rPr lang="en-US" dirty="0">
                <a:solidFill>
                  <a:schemeClr val="bg1"/>
                </a:solidFill>
              </a:rPr>
              <a:t>Our Richardson municipal leadership responsibilities have us constantly assessing our “path” forward – into the next fiscal year, the next municipal service era, and the evolving economic, commercial, residential and political mandates.</a:t>
            </a:r>
          </a:p>
          <a:p>
            <a:r>
              <a:rPr lang="en-US" dirty="0">
                <a:solidFill>
                  <a:schemeClr val="bg1"/>
                </a:solidFill>
              </a:rPr>
              <a:t>As we “navigate” with policies and decisions, we often utilize the previously established routes and gameplans of prior assessments and commitments, knowing there is wisdom in sustained attention and commitment….we are </a:t>
            </a:r>
            <a:r>
              <a:rPr lang="en-US" b="1" i="1" u="sng" dirty="0">
                <a:solidFill>
                  <a:schemeClr val="bg1"/>
                </a:solidFill>
              </a:rPr>
              <a:t>path taking</a:t>
            </a:r>
            <a:r>
              <a:rPr lang="en-US" dirty="0">
                <a:solidFill>
                  <a:schemeClr val="bg1"/>
                </a:solidFill>
              </a:rPr>
              <a:t>.</a:t>
            </a:r>
          </a:p>
          <a:p>
            <a:r>
              <a:rPr lang="en-US" dirty="0">
                <a:solidFill>
                  <a:schemeClr val="bg1"/>
                </a:solidFill>
              </a:rPr>
              <a:t>We also know that evolving settings and opportunities present the need to set a “new route” – the adds and deletes that will be responsive to these new factors…we are </a:t>
            </a:r>
            <a:r>
              <a:rPr lang="en-US" b="1" i="1" u="sng" dirty="0">
                <a:solidFill>
                  <a:schemeClr val="bg1"/>
                </a:solidFill>
              </a:rPr>
              <a:t>path making</a:t>
            </a:r>
            <a:r>
              <a:rPr lang="en-US" b="1" i="1" dirty="0">
                <a:solidFill>
                  <a:schemeClr val="bg1"/>
                </a:solidFill>
              </a:rPr>
              <a:t>.</a:t>
            </a:r>
          </a:p>
        </p:txBody>
      </p:sp>
      <p:sp>
        <p:nvSpPr>
          <p:cNvPr id="4" name="Slide Number Placeholder 3"/>
          <p:cNvSpPr>
            <a:spLocks noGrp="1"/>
          </p:cNvSpPr>
          <p:nvPr>
            <p:ph type="sldNum" sz="quarter" idx="12"/>
          </p:nvPr>
        </p:nvSpPr>
        <p:spPr/>
        <p:txBody>
          <a:bodyPr/>
          <a:lstStyle/>
          <a:p>
            <a:fld id="{745B9FC3-2351-4164-B751-4A496B933C07}"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3260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0"/>
            <a:ext cx="8534400" cy="1355969"/>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sz="4900" b="1" dirty="0">
                <a:solidFill>
                  <a:schemeClr val="bg1"/>
                </a:solidFill>
              </a:rPr>
              <a:t>Maintenance Activities - Aquatics</a:t>
            </a:r>
            <a:endParaRPr lang="en-US" sz="4900" dirty="0">
              <a:solidFill>
                <a:schemeClr val="bg1"/>
              </a:solidFill>
            </a:endParaRPr>
          </a:p>
        </p:txBody>
      </p:sp>
      <p:sp>
        <p:nvSpPr>
          <p:cNvPr id="3" name="Content Placeholder 2"/>
          <p:cNvSpPr>
            <a:spLocks noGrp="1"/>
          </p:cNvSpPr>
          <p:nvPr>
            <p:ph idx="1"/>
          </p:nvPr>
        </p:nvSpPr>
        <p:spPr>
          <a:xfrm>
            <a:off x="457200" y="1295400"/>
            <a:ext cx="8534400" cy="4724400"/>
          </a:xfrm>
        </p:spPr>
        <p:txBody>
          <a:bodyPr/>
          <a:lstStyle/>
          <a:p>
            <a:pPr marL="114300" indent="0">
              <a:buNone/>
            </a:pPr>
            <a:r>
              <a:rPr lang="en-US" sz="2400" b="1" dirty="0">
                <a:solidFill>
                  <a:schemeClr val="bg1"/>
                </a:solidFill>
              </a:rPr>
              <a:t>Aquatics Maintenance Strategy: </a:t>
            </a:r>
          </a:p>
          <a:p>
            <a:pPr marL="114300" indent="0">
              <a:buNone/>
            </a:pPr>
            <a:r>
              <a:rPr lang="en-US" sz="2200" dirty="0">
                <a:solidFill>
                  <a:schemeClr val="bg1"/>
                </a:solidFill>
              </a:rPr>
              <a:t>The FY 2018-2019 Proposed Budget includes funding for:</a:t>
            </a:r>
          </a:p>
          <a:p>
            <a:pPr lvl="1">
              <a:buFont typeface="Arial" panose="020B0604020202020204" pitchFamily="34" charset="0"/>
              <a:buChar char="•"/>
            </a:pPr>
            <a:r>
              <a:rPr lang="en-US" sz="2200" dirty="0">
                <a:solidFill>
                  <a:schemeClr val="bg1"/>
                </a:solidFill>
              </a:rPr>
              <a:t>Terrace Pool – re-plastering</a:t>
            </a:r>
          </a:p>
          <a:p>
            <a:pPr lvl="1">
              <a:buFont typeface="Arial" panose="020B0604020202020204" pitchFamily="34" charset="0"/>
              <a:buChar char="•"/>
            </a:pPr>
            <a:r>
              <a:rPr lang="en-US" sz="2200" dirty="0">
                <a:solidFill>
                  <a:schemeClr val="bg1"/>
                </a:solidFill>
              </a:rPr>
              <a:t>Terrace Pool – slide replacement </a:t>
            </a:r>
          </a:p>
          <a:p>
            <a:pPr lvl="1">
              <a:buFont typeface="Arial" panose="020B0604020202020204" pitchFamily="34" charset="0"/>
              <a:buChar char="•"/>
            </a:pPr>
            <a:r>
              <a:rPr lang="en-US" sz="2200" dirty="0">
                <a:solidFill>
                  <a:schemeClr val="bg1"/>
                </a:solidFill>
              </a:rPr>
              <a:t>Pool cover replacement</a:t>
            </a:r>
          </a:p>
          <a:p>
            <a:pPr lvl="1">
              <a:buFont typeface="Arial" panose="020B0604020202020204" pitchFamily="34" charset="0"/>
              <a:buChar char="•"/>
            </a:pPr>
            <a:r>
              <a:rPr lang="en-US" sz="2200" dirty="0">
                <a:solidFill>
                  <a:schemeClr val="bg1"/>
                </a:solidFill>
              </a:rPr>
              <a:t>Operational items including site and building improvements, refinishing of slide at Height Family Aquatic Center and autofill repairs at Canyon Creek, Cottonwood and Glenville pools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20</a:t>
            </a:fld>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688457"/>
            <a:ext cx="4731498" cy="1819275"/>
          </a:xfrm>
          <a:prstGeom prst="rect">
            <a:avLst/>
          </a:prstGeom>
        </p:spPr>
      </p:pic>
    </p:spTree>
    <p:extLst>
      <p:ext uri="{BB962C8B-B14F-4D97-AF65-F5344CB8AC3E}">
        <p14:creationId xmlns:p14="http://schemas.microsoft.com/office/powerpoint/2010/main" val="226165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482560144"/>
              </p:ext>
            </p:extLst>
          </p:nvPr>
        </p:nvGraphicFramePr>
        <p:xfrm>
          <a:off x="694836" y="1349736"/>
          <a:ext cx="7458564" cy="5071894"/>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86364">
                  <a:extLst>
                    <a:ext uri="{9D8B030D-6E8A-4147-A177-3AD203B41FA5}">
                      <a16:colId xmlns:a16="http://schemas.microsoft.com/office/drawing/2014/main" val="20004"/>
                    </a:ext>
                  </a:extLst>
                </a:gridCol>
              </a:tblGrid>
              <a:tr h="631464">
                <a:tc>
                  <a:txBody>
                    <a:bodyPr/>
                    <a:lstStyle/>
                    <a:p>
                      <a:endParaRPr lang="en-US" dirty="0">
                        <a:solidFill>
                          <a:schemeClr val="tx1"/>
                        </a:solidFill>
                      </a:endParaRPr>
                    </a:p>
                  </a:txBody>
                  <a:tcPr/>
                </a:tc>
                <a:tc>
                  <a:txBody>
                    <a:bodyPr/>
                    <a:lstStyle/>
                    <a:p>
                      <a:pPr algn="ctr"/>
                      <a:r>
                        <a:rPr lang="en-US" baseline="0" dirty="0">
                          <a:solidFill>
                            <a:schemeClr val="bg1"/>
                          </a:solidFill>
                        </a:rPr>
                        <a:t>FY15-FY16 Actual</a:t>
                      </a:r>
                    </a:p>
                  </a:txBody>
                  <a:tcPr/>
                </a:tc>
                <a:tc>
                  <a:txBody>
                    <a:bodyPr/>
                    <a:lstStyle/>
                    <a:p>
                      <a:pPr algn="ctr"/>
                      <a:r>
                        <a:rPr lang="en-US" baseline="0" dirty="0">
                          <a:solidFill>
                            <a:schemeClr val="bg1"/>
                          </a:solidFill>
                        </a:rPr>
                        <a:t>FY16-17</a:t>
                      </a:r>
                    </a:p>
                    <a:p>
                      <a:pPr algn="ctr"/>
                      <a:r>
                        <a:rPr lang="en-US" baseline="0" dirty="0">
                          <a:solidFill>
                            <a:schemeClr val="bg1"/>
                          </a:solidFill>
                        </a:rPr>
                        <a:t>Actual</a:t>
                      </a:r>
                    </a:p>
                  </a:txBody>
                  <a:tcPr/>
                </a:tc>
                <a:tc>
                  <a:txBody>
                    <a:bodyPr/>
                    <a:lstStyle/>
                    <a:p>
                      <a:pPr algn="ctr"/>
                      <a:r>
                        <a:rPr lang="en-US" baseline="0" dirty="0">
                          <a:solidFill>
                            <a:schemeClr val="bg1"/>
                          </a:solidFill>
                        </a:rPr>
                        <a:t>FY 17-18 Projected</a:t>
                      </a:r>
                    </a:p>
                  </a:txBody>
                  <a:tcPr/>
                </a:tc>
                <a:tc>
                  <a:txBody>
                    <a:bodyPr/>
                    <a:lstStyle/>
                    <a:p>
                      <a:pPr algn="ctr"/>
                      <a:r>
                        <a:rPr lang="en-US" baseline="0" dirty="0">
                          <a:solidFill>
                            <a:schemeClr val="bg1"/>
                          </a:solidFill>
                        </a:rPr>
                        <a:t>FY 18-19</a:t>
                      </a:r>
                    </a:p>
                    <a:p>
                      <a:pPr algn="ctr"/>
                      <a:r>
                        <a:rPr lang="en-US" baseline="0" dirty="0">
                          <a:solidFill>
                            <a:schemeClr val="bg1"/>
                          </a:solidFill>
                        </a:rPr>
                        <a:t>Proposed</a:t>
                      </a:r>
                    </a:p>
                  </a:txBody>
                  <a:tcPr/>
                </a:tc>
                <a:extLst>
                  <a:ext uri="{0D108BD9-81ED-4DB2-BD59-A6C34878D82A}">
                    <a16:rowId xmlns:a16="http://schemas.microsoft.com/office/drawing/2014/main" val="10000"/>
                  </a:ext>
                </a:extLst>
              </a:tr>
              <a:tr h="628548">
                <a:tc>
                  <a:txBody>
                    <a:bodyPr/>
                    <a:lstStyle/>
                    <a:p>
                      <a:r>
                        <a:rPr lang="en-US" dirty="0">
                          <a:solidFill>
                            <a:schemeClr val="tx1"/>
                          </a:solidFill>
                        </a:rPr>
                        <a:t>Facilities – </a:t>
                      </a:r>
                      <a:r>
                        <a:rPr lang="en-US" baseline="0" dirty="0">
                          <a:solidFill>
                            <a:schemeClr val="tx1"/>
                          </a:solidFill>
                        </a:rPr>
                        <a:t>General Fund*</a:t>
                      </a:r>
                      <a:endParaRPr lang="en-US" dirty="0">
                        <a:solidFill>
                          <a:schemeClr val="tx1"/>
                        </a:solidFill>
                      </a:endParaRPr>
                    </a:p>
                  </a:txBody>
                  <a:tcPr/>
                </a:tc>
                <a:tc>
                  <a:txBody>
                    <a:bodyPr/>
                    <a:lstStyle/>
                    <a:p>
                      <a:pPr algn="r"/>
                      <a:r>
                        <a:rPr lang="en-US" baseline="0" dirty="0">
                          <a:solidFill>
                            <a:schemeClr val="tx1"/>
                          </a:solidFill>
                        </a:rPr>
                        <a:t>$519,000</a:t>
                      </a:r>
                    </a:p>
                  </a:txBody>
                  <a:tcPr/>
                </a:tc>
                <a:tc>
                  <a:txBody>
                    <a:bodyPr/>
                    <a:lstStyle/>
                    <a:p>
                      <a:pPr algn="r"/>
                      <a:r>
                        <a:rPr lang="en-US" baseline="0" dirty="0">
                          <a:solidFill>
                            <a:schemeClr val="tx1"/>
                          </a:solidFill>
                        </a:rPr>
                        <a:t>$745,000</a:t>
                      </a:r>
                    </a:p>
                  </a:txBody>
                  <a:tcPr/>
                </a:tc>
                <a:tc>
                  <a:txBody>
                    <a:bodyPr/>
                    <a:lstStyle/>
                    <a:p>
                      <a:pPr algn="r"/>
                      <a:r>
                        <a:rPr lang="en-US" baseline="0" dirty="0">
                          <a:solidFill>
                            <a:schemeClr val="tx1"/>
                          </a:solidFill>
                        </a:rPr>
                        <a:t>$724,000</a:t>
                      </a:r>
                    </a:p>
                  </a:txBody>
                  <a:tcPr/>
                </a:tc>
                <a:tc>
                  <a:txBody>
                    <a:bodyPr/>
                    <a:lstStyle/>
                    <a:p>
                      <a:pPr algn="r"/>
                      <a:r>
                        <a:rPr lang="en-US" baseline="0" dirty="0">
                          <a:solidFill>
                            <a:schemeClr val="tx1"/>
                          </a:solidFill>
                        </a:rPr>
                        <a:t>$1,168,180</a:t>
                      </a:r>
                    </a:p>
                  </a:txBody>
                  <a:tcPr/>
                </a:tc>
                <a:extLst>
                  <a:ext uri="{0D108BD9-81ED-4DB2-BD59-A6C34878D82A}">
                    <a16:rowId xmlns:a16="http://schemas.microsoft.com/office/drawing/2014/main" val="10001"/>
                  </a:ext>
                </a:extLst>
              </a:tr>
              <a:tr h="613650">
                <a:tc>
                  <a:txBody>
                    <a:bodyPr/>
                    <a:lstStyle/>
                    <a:p>
                      <a:r>
                        <a:rPr lang="en-US" dirty="0">
                          <a:solidFill>
                            <a:schemeClr val="tx1"/>
                          </a:solidFill>
                        </a:rPr>
                        <a:t>Facilities – C.O. Debt</a:t>
                      </a:r>
                    </a:p>
                  </a:txBody>
                  <a:tcPr/>
                </a:tc>
                <a:tc>
                  <a:txBody>
                    <a:bodyPr/>
                    <a:lstStyle/>
                    <a:p>
                      <a:pPr algn="r"/>
                      <a:r>
                        <a:rPr lang="en-US" baseline="0" dirty="0">
                          <a:solidFill>
                            <a:schemeClr val="tx1"/>
                          </a:solidFill>
                        </a:rPr>
                        <a:t>$234,000</a:t>
                      </a:r>
                    </a:p>
                  </a:txBody>
                  <a:tcPr/>
                </a:tc>
                <a:tc>
                  <a:txBody>
                    <a:bodyPr/>
                    <a:lstStyle/>
                    <a:p>
                      <a:pPr algn="r"/>
                      <a:r>
                        <a:rPr lang="en-US" baseline="0" dirty="0">
                          <a:solidFill>
                            <a:schemeClr val="tx1"/>
                          </a:solidFill>
                        </a:rPr>
                        <a:t>$0</a:t>
                      </a:r>
                    </a:p>
                  </a:txBody>
                  <a:tcPr/>
                </a:tc>
                <a:tc>
                  <a:txBody>
                    <a:bodyPr/>
                    <a:lstStyle/>
                    <a:p>
                      <a:pPr algn="r"/>
                      <a:r>
                        <a:rPr lang="en-US" baseline="0" dirty="0">
                          <a:solidFill>
                            <a:schemeClr val="tx1"/>
                          </a:solidFill>
                        </a:rPr>
                        <a:t>$285,000</a:t>
                      </a:r>
                    </a:p>
                  </a:txBody>
                  <a:tcPr/>
                </a:tc>
                <a:tc>
                  <a:txBody>
                    <a:bodyPr/>
                    <a:lstStyle/>
                    <a:p>
                      <a:pPr algn="r"/>
                      <a:r>
                        <a:rPr lang="en-US" baseline="0" dirty="0">
                          <a:solidFill>
                            <a:schemeClr val="tx1"/>
                          </a:solidFill>
                        </a:rPr>
                        <a:t>$1,000,000</a:t>
                      </a:r>
                    </a:p>
                  </a:txBody>
                  <a:tcPr/>
                </a:tc>
                <a:extLst>
                  <a:ext uri="{0D108BD9-81ED-4DB2-BD59-A6C34878D82A}">
                    <a16:rowId xmlns:a16="http://schemas.microsoft.com/office/drawing/2014/main" val="10002"/>
                  </a:ext>
                </a:extLst>
              </a:tr>
              <a:tr h="628548">
                <a:tc>
                  <a:txBody>
                    <a:bodyPr/>
                    <a:lstStyle/>
                    <a:p>
                      <a:r>
                        <a:rPr lang="en-US" dirty="0">
                          <a:solidFill>
                            <a:schemeClr val="tx1"/>
                          </a:solidFill>
                        </a:rPr>
                        <a:t>Facilities – Hotel</a:t>
                      </a:r>
                      <a:r>
                        <a:rPr lang="en-US" baseline="0" dirty="0">
                          <a:solidFill>
                            <a:schemeClr val="tx1"/>
                          </a:solidFill>
                        </a:rPr>
                        <a:t> Fund</a:t>
                      </a:r>
                      <a:endParaRPr lang="en-US" dirty="0">
                        <a:solidFill>
                          <a:schemeClr val="tx1"/>
                        </a:solidFill>
                      </a:endParaRPr>
                    </a:p>
                  </a:txBody>
                  <a:tcPr/>
                </a:tc>
                <a:tc>
                  <a:txBody>
                    <a:bodyPr/>
                    <a:lstStyle/>
                    <a:p>
                      <a:pPr algn="r"/>
                      <a:r>
                        <a:rPr lang="en-US" baseline="0" dirty="0">
                          <a:solidFill>
                            <a:schemeClr val="tx1"/>
                          </a:solidFill>
                        </a:rPr>
                        <a:t>$376,000</a:t>
                      </a:r>
                    </a:p>
                  </a:txBody>
                  <a:tcPr/>
                </a:tc>
                <a:tc>
                  <a:txBody>
                    <a:bodyPr/>
                    <a:lstStyle/>
                    <a:p>
                      <a:pPr algn="r"/>
                      <a:r>
                        <a:rPr lang="en-US" baseline="0" dirty="0">
                          <a:solidFill>
                            <a:schemeClr val="tx1"/>
                          </a:solidFill>
                        </a:rPr>
                        <a:t>$343,000</a:t>
                      </a:r>
                    </a:p>
                  </a:txBody>
                  <a:tcPr/>
                </a:tc>
                <a:tc>
                  <a:txBody>
                    <a:bodyPr/>
                    <a:lstStyle/>
                    <a:p>
                      <a:pPr algn="r"/>
                      <a:r>
                        <a:rPr lang="en-US" baseline="0" dirty="0">
                          <a:solidFill>
                            <a:schemeClr val="tx1"/>
                          </a:solidFill>
                        </a:rPr>
                        <a:t>$238,000</a:t>
                      </a:r>
                    </a:p>
                  </a:txBody>
                  <a:tcPr/>
                </a:tc>
                <a:tc>
                  <a:txBody>
                    <a:bodyPr/>
                    <a:lstStyle/>
                    <a:p>
                      <a:pPr algn="r"/>
                      <a:r>
                        <a:rPr lang="en-US" baseline="0" dirty="0">
                          <a:solidFill>
                            <a:schemeClr val="tx1"/>
                          </a:solidFill>
                        </a:rPr>
                        <a:t>$75,000</a:t>
                      </a:r>
                    </a:p>
                  </a:txBody>
                  <a:tcPr/>
                </a:tc>
                <a:extLst>
                  <a:ext uri="{0D108BD9-81ED-4DB2-BD59-A6C34878D82A}">
                    <a16:rowId xmlns:a16="http://schemas.microsoft.com/office/drawing/2014/main" val="10003"/>
                  </a:ext>
                </a:extLst>
              </a:tr>
              <a:tr h="628548">
                <a:tc>
                  <a:txBody>
                    <a:bodyPr/>
                    <a:lstStyle/>
                    <a:p>
                      <a:r>
                        <a:rPr lang="en-US" dirty="0">
                          <a:solidFill>
                            <a:schemeClr val="tx1"/>
                          </a:solidFill>
                        </a:rPr>
                        <a:t>Aquatics – Operations</a:t>
                      </a:r>
                      <a:r>
                        <a:rPr lang="en-US" baseline="0" dirty="0">
                          <a:solidFill>
                            <a:schemeClr val="tx1"/>
                          </a:solidFill>
                        </a:rPr>
                        <a:t> </a:t>
                      </a:r>
                      <a:endParaRPr lang="en-US" dirty="0">
                        <a:solidFill>
                          <a:schemeClr val="tx1"/>
                        </a:solidFill>
                      </a:endParaRPr>
                    </a:p>
                  </a:txBody>
                  <a:tcPr/>
                </a:tc>
                <a:tc>
                  <a:txBody>
                    <a:bodyPr/>
                    <a:lstStyle/>
                    <a:p>
                      <a:pPr algn="r"/>
                      <a:r>
                        <a:rPr lang="en-US" baseline="0" dirty="0">
                          <a:solidFill>
                            <a:schemeClr val="tx1"/>
                          </a:solidFill>
                        </a:rPr>
                        <a:t>$0</a:t>
                      </a:r>
                    </a:p>
                  </a:txBody>
                  <a:tcPr/>
                </a:tc>
                <a:tc>
                  <a:txBody>
                    <a:bodyPr/>
                    <a:lstStyle/>
                    <a:p>
                      <a:pPr algn="r"/>
                      <a:r>
                        <a:rPr lang="en-US" baseline="0" dirty="0">
                          <a:solidFill>
                            <a:schemeClr val="tx1"/>
                          </a:solidFill>
                        </a:rPr>
                        <a:t>$551,000</a:t>
                      </a:r>
                    </a:p>
                  </a:txBody>
                  <a:tcPr/>
                </a:tc>
                <a:tc>
                  <a:txBody>
                    <a:bodyPr/>
                    <a:lstStyle/>
                    <a:p>
                      <a:pPr algn="r"/>
                      <a:r>
                        <a:rPr lang="en-US" baseline="0" dirty="0">
                          <a:solidFill>
                            <a:schemeClr val="tx1"/>
                          </a:solidFill>
                        </a:rPr>
                        <a:t>$49,000</a:t>
                      </a:r>
                    </a:p>
                  </a:txBody>
                  <a:tcPr/>
                </a:tc>
                <a:tc>
                  <a:txBody>
                    <a:bodyPr/>
                    <a:lstStyle/>
                    <a:p>
                      <a:pPr algn="r"/>
                      <a:r>
                        <a:rPr lang="en-US" baseline="0" dirty="0">
                          <a:solidFill>
                            <a:schemeClr val="tx1"/>
                          </a:solidFill>
                        </a:rPr>
                        <a:t>$415,000</a:t>
                      </a:r>
                    </a:p>
                  </a:txBody>
                  <a:tcPr/>
                </a:tc>
                <a:extLst>
                  <a:ext uri="{0D108BD9-81ED-4DB2-BD59-A6C34878D82A}">
                    <a16:rowId xmlns:a16="http://schemas.microsoft.com/office/drawing/2014/main" val="10004"/>
                  </a:ext>
                </a:extLst>
              </a:tr>
              <a:tr h="628548">
                <a:tc>
                  <a:txBody>
                    <a:bodyPr/>
                    <a:lstStyle/>
                    <a:p>
                      <a:r>
                        <a:rPr lang="en-US" dirty="0">
                          <a:solidFill>
                            <a:schemeClr val="tx1"/>
                          </a:solidFill>
                        </a:rPr>
                        <a:t>Aquatics</a:t>
                      </a:r>
                      <a:r>
                        <a:rPr lang="en-US" baseline="0" dirty="0">
                          <a:solidFill>
                            <a:schemeClr val="tx1"/>
                          </a:solidFill>
                        </a:rPr>
                        <a:t> – Short-Term Debt</a:t>
                      </a:r>
                      <a:endParaRPr lang="en-US" dirty="0">
                        <a:solidFill>
                          <a:schemeClr val="tx1"/>
                        </a:solidFill>
                      </a:endParaRPr>
                    </a:p>
                  </a:txBody>
                  <a:tcPr/>
                </a:tc>
                <a:tc>
                  <a:txBody>
                    <a:bodyPr/>
                    <a:lstStyle/>
                    <a:p>
                      <a:pPr algn="r"/>
                      <a:r>
                        <a:rPr lang="en-US" baseline="0" dirty="0">
                          <a:solidFill>
                            <a:schemeClr val="tx1"/>
                          </a:solidFill>
                        </a:rPr>
                        <a:t>$46,000</a:t>
                      </a:r>
                    </a:p>
                  </a:txBody>
                  <a:tcPr/>
                </a:tc>
                <a:tc>
                  <a:txBody>
                    <a:bodyPr/>
                    <a:lstStyle/>
                    <a:p>
                      <a:pPr algn="r"/>
                      <a:r>
                        <a:rPr lang="en-US" baseline="0" dirty="0">
                          <a:solidFill>
                            <a:schemeClr val="tx1"/>
                          </a:solidFill>
                        </a:rPr>
                        <a:t>$440,000</a:t>
                      </a:r>
                    </a:p>
                  </a:txBody>
                  <a:tcPr/>
                </a:tc>
                <a:tc>
                  <a:txBody>
                    <a:bodyPr/>
                    <a:lstStyle/>
                    <a:p>
                      <a:pPr algn="r"/>
                      <a:r>
                        <a:rPr lang="en-US" baseline="0" dirty="0">
                          <a:solidFill>
                            <a:schemeClr val="tx1"/>
                          </a:solidFill>
                        </a:rPr>
                        <a:t>$216,000</a:t>
                      </a:r>
                    </a:p>
                  </a:txBody>
                  <a:tcPr/>
                </a:tc>
                <a:tc>
                  <a:txBody>
                    <a:bodyPr/>
                    <a:lstStyle/>
                    <a:p>
                      <a:pPr algn="r"/>
                      <a:r>
                        <a:rPr lang="en-US" baseline="0" dirty="0">
                          <a:solidFill>
                            <a:schemeClr val="tx1"/>
                          </a:solidFill>
                        </a:rPr>
                        <a:t>$192,000</a:t>
                      </a:r>
                    </a:p>
                  </a:txBody>
                  <a:tcPr/>
                </a:tc>
                <a:extLst>
                  <a:ext uri="{0D108BD9-81ED-4DB2-BD59-A6C34878D82A}">
                    <a16:rowId xmlns:a16="http://schemas.microsoft.com/office/drawing/2014/main" val="10005"/>
                  </a:ext>
                </a:extLst>
              </a:tr>
              <a:tr h="613650">
                <a:tc>
                  <a:txBody>
                    <a:bodyPr/>
                    <a:lstStyle/>
                    <a:p>
                      <a:r>
                        <a:rPr lang="en-US" dirty="0">
                          <a:solidFill>
                            <a:schemeClr val="tx1"/>
                          </a:solidFill>
                        </a:rPr>
                        <a:t>Aquatics – GO Bond</a:t>
                      </a:r>
                    </a:p>
                  </a:txBody>
                  <a:tcPr/>
                </a:tc>
                <a:tc>
                  <a:txBody>
                    <a:bodyPr/>
                    <a:lstStyle/>
                    <a:p>
                      <a:pPr algn="r"/>
                      <a:r>
                        <a:rPr lang="en-US" baseline="0" dirty="0">
                          <a:solidFill>
                            <a:schemeClr val="tx1"/>
                          </a:solidFill>
                        </a:rPr>
                        <a:t>$0</a:t>
                      </a:r>
                    </a:p>
                  </a:txBody>
                  <a:tcPr/>
                </a:tc>
                <a:tc>
                  <a:txBody>
                    <a:bodyPr/>
                    <a:lstStyle/>
                    <a:p>
                      <a:pPr algn="r"/>
                      <a:r>
                        <a:rPr lang="en-US" baseline="0" dirty="0">
                          <a:solidFill>
                            <a:schemeClr val="tx1"/>
                          </a:solidFill>
                        </a:rPr>
                        <a:t>$322,000</a:t>
                      </a:r>
                    </a:p>
                  </a:txBody>
                  <a:tcPr/>
                </a:tc>
                <a:tc>
                  <a:txBody>
                    <a:bodyPr/>
                    <a:lstStyle/>
                    <a:p>
                      <a:pPr algn="r"/>
                      <a:r>
                        <a:rPr lang="en-US" baseline="0" dirty="0">
                          <a:solidFill>
                            <a:schemeClr val="tx1"/>
                          </a:solidFill>
                        </a:rPr>
                        <a:t>$0</a:t>
                      </a:r>
                    </a:p>
                  </a:txBody>
                  <a:tcPr/>
                </a:tc>
                <a:tc>
                  <a:txBody>
                    <a:bodyPr/>
                    <a:lstStyle/>
                    <a:p>
                      <a:pPr algn="r"/>
                      <a:r>
                        <a:rPr lang="en-US" baseline="0" dirty="0">
                          <a:solidFill>
                            <a:schemeClr val="tx1"/>
                          </a:solidFill>
                        </a:rPr>
                        <a:t>$0</a:t>
                      </a:r>
                    </a:p>
                  </a:txBody>
                  <a:tcPr/>
                </a:tc>
                <a:extLst>
                  <a:ext uri="{0D108BD9-81ED-4DB2-BD59-A6C34878D82A}">
                    <a16:rowId xmlns:a16="http://schemas.microsoft.com/office/drawing/2014/main" val="10006"/>
                  </a:ext>
                </a:extLst>
              </a:tr>
              <a:tr h="617764">
                <a:tc>
                  <a:txBody>
                    <a:bodyPr/>
                    <a:lstStyle/>
                    <a:p>
                      <a:r>
                        <a:rPr lang="en-US" dirty="0">
                          <a:solidFill>
                            <a:schemeClr val="tx1"/>
                          </a:solidFill>
                        </a:rPr>
                        <a:t>TOTAL</a:t>
                      </a:r>
                    </a:p>
                  </a:txBody>
                  <a:tcPr/>
                </a:tc>
                <a:tc>
                  <a:txBody>
                    <a:bodyPr/>
                    <a:lstStyle/>
                    <a:p>
                      <a:pPr algn="r"/>
                      <a:r>
                        <a:rPr lang="en-US" baseline="0" dirty="0">
                          <a:solidFill>
                            <a:schemeClr val="tx1"/>
                          </a:solidFill>
                        </a:rPr>
                        <a:t>$1,175,000</a:t>
                      </a:r>
                    </a:p>
                  </a:txBody>
                  <a:tcPr/>
                </a:tc>
                <a:tc>
                  <a:txBody>
                    <a:bodyPr/>
                    <a:lstStyle/>
                    <a:p>
                      <a:pPr algn="r"/>
                      <a:r>
                        <a:rPr lang="en-US" baseline="0" dirty="0">
                          <a:solidFill>
                            <a:schemeClr val="tx1"/>
                          </a:solidFill>
                        </a:rPr>
                        <a:t>$2,401,000</a:t>
                      </a:r>
                    </a:p>
                  </a:txBody>
                  <a:tcPr/>
                </a:tc>
                <a:tc>
                  <a:txBody>
                    <a:bodyPr/>
                    <a:lstStyle/>
                    <a:p>
                      <a:pPr algn="r"/>
                      <a:r>
                        <a:rPr lang="en-US" baseline="0" dirty="0">
                          <a:solidFill>
                            <a:schemeClr val="tx1"/>
                          </a:solidFill>
                        </a:rPr>
                        <a:t>$1,512,000</a:t>
                      </a:r>
                    </a:p>
                  </a:txBody>
                  <a:tcPr/>
                </a:tc>
                <a:tc>
                  <a:txBody>
                    <a:bodyPr/>
                    <a:lstStyle/>
                    <a:p>
                      <a:pPr algn="r"/>
                      <a:r>
                        <a:rPr lang="en-US" baseline="0" dirty="0">
                          <a:solidFill>
                            <a:schemeClr val="tx1"/>
                          </a:solidFill>
                        </a:rPr>
                        <a:t>$2,850,180</a:t>
                      </a:r>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21</a:t>
            </a:fld>
            <a:endParaRPr lang="en-US" dirty="0">
              <a:solidFill>
                <a:schemeClr val="bg1"/>
              </a:solidFill>
            </a:endParaRPr>
          </a:p>
        </p:txBody>
      </p:sp>
      <p:sp>
        <p:nvSpPr>
          <p:cNvPr id="5" name="Title 1"/>
          <p:cNvSpPr>
            <a:spLocks noGrp="1"/>
          </p:cNvSpPr>
          <p:nvPr>
            <p:ph type="title"/>
          </p:nvPr>
        </p:nvSpPr>
        <p:spPr>
          <a:xfrm>
            <a:off x="76200" y="-304800"/>
            <a:ext cx="9144000" cy="1678424"/>
          </a:xfrm>
        </p:spPr>
        <p:txBody>
          <a:bodyPr>
            <a:normAutofit fontScale="90000"/>
          </a:bodyPr>
          <a:lstStyle/>
          <a:p>
            <a:r>
              <a:rPr lang="en-US" sz="3800" dirty="0">
                <a:solidFill>
                  <a:schemeClr val="bg1"/>
                </a:solidFill>
              </a:rPr>
              <a:t>Key Budget Elements for 2018-2019:</a:t>
            </a:r>
            <a:br>
              <a:rPr lang="en-US" sz="3800" dirty="0">
                <a:solidFill>
                  <a:schemeClr val="bg1"/>
                </a:solidFill>
              </a:rPr>
            </a:br>
            <a:r>
              <a:rPr lang="en-US" sz="4100" b="1" dirty="0">
                <a:solidFill>
                  <a:schemeClr val="bg1"/>
                </a:solidFill>
              </a:rPr>
              <a:t>Maintenance Activities - Facilities &amp; Aquatics</a:t>
            </a:r>
          </a:p>
        </p:txBody>
      </p:sp>
      <p:sp>
        <p:nvSpPr>
          <p:cNvPr id="3" name="TextBox 2"/>
          <p:cNvSpPr txBox="1"/>
          <p:nvPr/>
        </p:nvSpPr>
        <p:spPr>
          <a:xfrm>
            <a:off x="609600" y="6476999"/>
            <a:ext cx="7010400" cy="307777"/>
          </a:xfrm>
          <a:prstGeom prst="rect">
            <a:avLst/>
          </a:prstGeom>
          <a:noFill/>
        </p:spPr>
        <p:txBody>
          <a:bodyPr wrap="square" rtlCol="0">
            <a:spAutoFit/>
          </a:bodyPr>
          <a:lstStyle/>
          <a:p>
            <a:r>
              <a:rPr lang="en-US" sz="1400" dirty="0">
                <a:solidFill>
                  <a:schemeClr val="bg1"/>
                </a:solidFill>
              </a:rPr>
              <a:t>*  Includes funding from the General Fund and Special Maintenance Initiatives</a:t>
            </a:r>
          </a:p>
        </p:txBody>
      </p:sp>
    </p:spTree>
    <p:extLst>
      <p:ext uri="{BB962C8B-B14F-4D97-AF65-F5344CB8AC3E}">
        <p14:creationId xmlns:p14="http://schemas.microsoft.com/office/powerpoint/2010/main" val="2210760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5800" cy="4876800"/>
          </a:xfrm>
        </p:spPr>
        <p:txBody>
          <a:bodyPr>
            <a:normAutofit fontScale="70000" lnSpcReduction="20000"/>
          </a:bodyPr>
          <a:lstStyle/>
          <a:p>
            <a:r>
              <a:rPr lang="en-US" dirty="0">
                <a:solidFill>
                  <a:schemeClr val="bg1"/>
                </a:solidFill>
              </a:rPr>
              <a:t>Personal Services comprise the largest expense category of the General Fund. Staff continues to hold open some vacant positions and understaff to assist in managing these expenses.</a:t>
            </a:r>
          </a:p>
          <a:p>
            <a:r>
              <a:rPr lang="en-US" dirty="0">
                <a:solidFill>
                  <a:schemeClr val="bg1"/>
                </a:solidFill>
              </a:rPr>
              <a:t>The City compares salary and benefits information with twelve benchmark cities and uses private sector data (World at Work) to help develop compensation and benefit recommendations.</a:t>
            </a:r>
          </a:p>
          <a:p>
            <a:r>
              <a:rPr lang="en-US" dirty="0">
                <a:solidFill>
                  <a:schemeClr val="bg1"/>
                </a:solidFill>
              </a:rPr>
              <a:t>A 3%, merit based, compensation adjustment is proposed  to remain regionally competitive with other communities. </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22</a:t>
            </a:fld>
            <a:endParaRPr lang="en-US" dirty="0">
              <a:solidFill>
                <a:schemeClr val="bg1"/>
              </a:solidFill>
            </a:endParaRPr>
          </a:p>
        </p:txBody>
      </p:sp>
      <p:sp>
        <p:nvSpPr>
          <p:cNvPr id="5"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Staffing &amp; Compensation</a:t>
            </a:r>
          </a:p>
        </p:txBody>
      </p:sp>
      <p:pic>
        <p:nvPicPr>
          <p:cNvPr id="8194" name="Picture 2" descr="D:\Public Safety personnel &amp; Equip\IMG_9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515265"/>
            <a:ext cx="3441752" cy="2294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5086" y="4038600"/>
            <a:ext cx="3399666" cy="2266444"/>
          </a:xfrm>
          <a:prstGeom prst="rect">
            <a:avLst/>
          </a:prstGeom>
        </p:spPr>
      </p:pic>
    </p:spTree>
    <p:extLst>
      <p:ext uri="{BB962C8B-B14F-4D97-AF65-F5344CB8AC3E}">
        <p14:creationId xmlns:p14="http://schemas.microsoft.com/office/powerpoint/2010/main" val="261712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Staffing &amp; Compensation</a:t>
            </a:r>
            <a:endParaRPr lang="en-US" sz="4900" dirty="0">
              <a:solidFill>
                <a:schemeClr val="bg1"/>
              </a:solidFill>
            </a:endParaRPr>
          </a:p>
        </p:txBody>
      </p:sp>
      <p:sp>
        <p:nvSpPr>
          <p:cNvPr id="3" name="Content Placeholder 2"/>
          <p:cNvSpPr>
            <a:spLocks noGrp="1"/>
          </p:cNvSpPr>
          <p:nvPr>
            <p:ph idx="1"/>
          </p:nvPr>
        </p:nvSpPr>
        <p:spPr>
          <a:xfrm>
            <a:off x="457200" y="1828800"/>
            <a:ext cx="8229600" cy="4525963"/>
          </a:xfrm>
        </p:spPr>
        <p:txBody>
          <a:bodyPr>
            <a:normAutofit lnSpcReduction="10000"/>
          </a:bodyPr>
          <a:lstStyle/>
          <a:p>
            <a:r>
              <a:rPr lang="en-US" dirty="0">
                <a:solidFill>
                  <a:schemeClr val="bg1"/>
                </a:solidFill>
              </a:rPr>
              <a:t>Police and Fire employees are on a step plan.   All benchmark cities are on a step plan for sworn Police and Fire employees.</a:t>
            </a:r>
          </a:p>
          <a:p>
            <a:r>
              <a:rPr lang="en-US" dirty="0">
                <a:solidFill>
                  <a:schemeClr val="bg1"/>
                </a:solidFill>
              </a:rPr>
              <a:t>Non-Public Safety employees are in an open range.   Progression through the range will be based on performance and annual funding.</a:t>
            </a:r>
          </a:p>
          <a:p>
            <a:r>
              <a:rPr lang="en-US" dirty="0">
                <a:solidFill>
                  <a:schemeClr val="bg1"/>
                </a:solidFill>
              </a:rPr>
              <a:t>Police and Fire salaries are compared both at minimum and maximum pay levels when most plans top out for each position.</a:t>
            </a:r>
          </a:p>
          <a:p>
            <a:pPr marL="411480" lvl="1"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267374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Health Benefits</a:t>
            </a:r>
            <a:endParaRPr lang="en-US" sz="4900" dirty="0">
              <a:solidFill>
                <a:schemeClr val="bg1"/>
              </a:solidFill>
            </a:endParaRPr>
          </a:p>
        </p:txBody>
      </p:sp>
      <p:sp>
        <p:nvSpPr>
          <p:cNvPr id="3" name="Content Placeholder 2"/>
          <p:cNvSpPr>
            <a:spLocks noGrp="1"/>
          </p:cNvSpPr>
          <p:nvPr>
            <p:ph idx="1"/>
          </p:nvPr>
        </p:nvSpPr>
        <p:spPr>
          <a:xfrm>
            <a:off x="379360" y="1371600"/>
            <a:ext cx="5335640" cy="5410200"/>
          </a:xfrm>
        </p:spPr>
        <p:txBody>
          <a:bodyPr>
            <a:normAutofit fontScale="62500" lnSpcReduction="20000"/>
          </a:bodyPr>
          <a:lstStyle/>
          <a:p>
            <a:r>
              <a:rPr lang="en-US" dirty="0">
                <a:solidFill>
                  <a:schemeClr val="bg1"/>
                </a:solidFill>
              </a:rPr>
              <a:t>The City’s philosophy for the past four years regarding health insurance is to:</a:t>
            </a:r>
          </a:p>
          <a:p>
            <a:pPr lvl="1">
              <a:buFont typeface="Arial" panose="020B0604020202020204" pitchFamily="34" charset="0"/>
              <a:buChar char="•"/>
            </a:pPr>
            <a:r>
              <a:rPr lang="en-US" dirty="0">
                <a:solidFill>
                  <a:schemeClr val="bg1"/>
                </a:solidFill>
              </a:rPr>
              <a:t>Ensure the medical plan is financially sustainable</a:t>
            </a:r>
          </a:p>
          <a:p>
            <a:pPr lvl="1">
              <a:buFont typeface="Arial" panose="020B0604020202020204" pitchFamily="34" charset="0"/>
              <a:buChar char="•"/>
            </a:pPr>
            <a:r>
              <a:rPr lang="en-US" dirty="0">
                <a:solidFill>
                  <a:schemeClr val="bg1"/>
                </a:solidFill>
              </a:rPr>
              <a:t>Remain compliant with the Affordable Care Act</a:t>
            </a:r>
          </a:p>
          <a:p>
            <a:pPr lvl="1">
              <a:buFont typeface="Arial" panose="020B0604020202020204" pitchFamily="34" charset="0"/>
              <a:buChar char="•"/>
            </a:pPr>
            <a:r>
              <a:rPr lang="en-US" dirty="0">
                <a:solidFill>
                  <a:schemeClr val="bg1"/>
                </a:solidFill>
              </a:rPr>
              <a:t>Offer a medical plan that remains competitive in attracting and retaining employees</a:t>
            </a:r>
          </a:p>
          <a:p>
            <a:r>
              <a:rPr lang="en-US" dirty="0">
                <a:solidFill>
                  <a:schemeClr val="bg1"/>
                </a:solidFill>
              </a:rPr>
              <a:t>This approach has proven to be effective by establishing a stable multi-year health care insurance financial strategy and allowing the City to provide a competitive benefits package </a:t>
            </a:r>
          </a:p>
          <a:p>
            <a:r>
              <a:rPr lang="en-US" dirty="0">
                <a:solidFill>
                  <a:schemeClr val="bg1"/>
                </a:solidFill>
              </a:rPr>
              <a:t>In 2019, the City is continuing its efforts to achieve these goals by:</a:t>
            </a:r>
          </a:p>
          <a:p>
            <a:pPr lvl="1">
              <a:buFont typeface="Arial" panose="020B0604020202020204" pitchFamily="34" charset="0"/>
              <a:buChar char="•"/>
            </a:pPr>
            <a:r>
              <a:rPr lang="en-US" dirty="0">
                <a:solidFill>
                  <a:schemeClr val="bg1"/>
                </a:solidFill>
              </a:rPr>
              <a:t>Eliminating a PPO medical plan and encouraging employees to migrate to a high deductible medical plan </a:t>
            </a:r>
          </a:p>
          <a:p>
            <a:pPr lvl="1">
              <a:buFont typeface="Arial" panose="020B0604020202020204" pitchFamily="34" charset="0"/>
              <a:buChar char="•"/>
            </a:pPr>
            <a:r>
              <a:rPr lang="en-US" dirty="0">
                <a:solidFill>
                  <a:schemeClr val="bg1"/>
                </a:solidFill>
              </a:rPr>
              <a:t>Incorporating pharmacy plan design changes that are consistent with consumer driven health care plans</a:t>
            </a:r>
          </a:p>
          <a:p>
            <a:pPr lvl="1">
              <a:buFont typeface="Arial" panose="020B0604020202020204" pitchFamily="34" charset="0"/>
              <a:buChar char="•"/>
            </a:pPr>
            <a:r>
              <a:rPr lang="en-US" dirty="0">
                <a:solidFill>
                  <a:schemeClr val="bg1"/>
                </a:solidFill>
              </a:rPr>
              <a:t>Increasing premiums for pre-65 retiree plans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24</a:t>
            </a:fld>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605" y="2209800"/>
            <a:ext cx="2797926" cy="3223052"/>
          </a:xfrm>
          <a:prstGeom prst="rect">
            <a:avLst/>
          </a:prstGeom>
        </p:spPr>
      </p:pic>
    </p:spTree>
    <p:extLst>
      <p:ext uri="{BB962C8B-B14F-4D97-AF65-F5344CB8AC3E}">
        <p14:creationId xmlns:p14="http://schemas.microsoft.com/office/powerpoint/2010/main" val="30509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76400"/>
            <a:ext cx="5257800" cy="5511800"/>
          </a:xfrm>
        </p:spPr>
        <p:txBody>
          <a:bodyPr>
            <a:normAutofit fontScale="70000" lnSpcReduction="20000"/>
          </a:bodyPr>
          <a:lstStyle/>
          <a:p>
            <a:r>
              <a:rPr lang="en-US" dirty="0">
                <a:solidFill>
                  <a:schemeClr val="bg1"/>
                </a:solidFill>
              </a:rPr>
              <a:t>The North Texas Municipal Water District (NTMWD) wholesale water rate is projected to increase 28 cents/1,000 gallons or $3.08 million for the next fiscal year.   In addition, the NTMWD wholesale water rates continue to increase annually through the near future.  </a:t>
            </a:r>
          </a:p>
          <a:p>
            <a:r>
              <a:rPr lang="en-US" dirty="0">
                <a:solidFill>
                  <a:schemeClr val="bg1"/>
                </a:solidFill>
              </a:rPr>
              <a:t>The NTMWD and other providers have also increased their wastewater rates to reflect new capacity developments and/or their maintenance initiatives. </a:t>
            </a:r>
          </a:p>
          <a:p>
            <a:r>
              <a:rPr lang="en-US" dirty="0">
                <a:solidFill>
                  <a:schemeClr val="bg1"/>
                </a:solidFill>
              </a:rPr>
              <a:t>Presentations regarding utility fund dynamics were made at the June 4</a:t>
            </a:r>
            <a:r>
              <a:rPr lang="en-US" baseline="30000" dirty="0">
                <a:solidFill>
                  <a:schemeClr val="bg1"/>
                </a:solidFill>
              </a:rPr>
              <a:t>th</a:t>
            </a:r>
            <a:r>
              <a:rPr lang="en-US" dirty="0">
                <a:solidFill>
                  <a:schemeClr val="bg1"/>
                </a:solidFill>
              </a:rPr>
              <a:t> City Council meeting.</a:t>
            </a:r>
          </a:p>
          <a:p>
            <a:r>
              <a:rPr lang="en-US" dirty="0">
                <a:solidFill>
                  <a:schemeClr val="bg1"/>
                </a:solidFill>
              </a:rPr>
              <a:t>For 2018-2019, a rate adjustment for water and sewer of 9.5% is included in the proposed budget.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25</a:t>
            </a:fld>
            <a:endParaRPr lang="en-US" dirty="0">
              <a:solidFill>
                <a:schemeClr val="bg1"/>
              </a:solidFill>
            </a:endParaRPr>
          </a:p>
        </p:txBody>
      </p:sp>
      <p:sp>
        <p:nvSpPr>
          <p:cNvPr id="6"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Water/Sewer Utility Fund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590800"/>
            <a:ext cx="3581400" cy="2387600"/>
          </a:xfrm>
          <a:prstGeom prst="rect">
            <a:avLst/>
          </a:prstGeom>
        </p:spPr>
      </p:pic>
    </p:spTree>
    <p:extLst>
      <p:ext uri="{BB962C8B-B14F-4D97-AF65-F5344CB8AC3E}">
        <p14:creationId xmlns:p14="http://schemas.microsoft.com/office/powerpoint/2010/main" val="326754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8763000" cy="2824598"/>
          </a:xfrm>
        </p:spPr>
        <p:txBody>
          <a:bodyPr>
            <a:normAutofit fontScale="92500" lnSpcReduction="20000"/>
          </a:bodyPr>
          <a:lstStyle/>
          <a:p>
            <a:pPr marL="411480" lvl="1" indent="0">
              <a:buNone/>
            </a:pPr>
            <a:r>
              <a:rPr lang="en-US" dirty="0">
                <a:solidFill>
                  <a:schemeClr val="bg1"/>
                </a:solidFill>
              </a:rPr>
              <a:t>Water and Sewer services from our third party providers are both experiencing increased needs and additional mandates and requirements that necessitate additional capital projects.  In addition, the City has additional debt service requirements for Water/Sewer Utility Fund capital projects.  The chart below demonstrates the impact of these expense drivers that comprise the majority of the increase in Water/Sewer Utility Fund.</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26</a:t>
            </a:fld>
            <a:endParaRPr lang="en-US" dirty="0">
              <a:solidFill>
                <a:schemeClr val="bg1"/>
              </a:solidFill>
            </a:endParaRPr>
          </a:p>
        </p:txBody>
      </p:sp>
      <p:sp>
        <p:nvSpPr>
          <p:cNvPr id="6" name="Title 1"/>
          <p:cNvSpPr>
            <a:spLocks noGrp="1"/>
          </p:cNvSpPr>
          <p:nvPr>
            <p:ph type="title"/>
          </p:nvPr>
        </p:nvSpPr>
        <p:spPr>
          <a:xfrm>
            <a:off x="457200" y="76200"/>
            <a:ext cx="8229600" cy="1143000"/>
          </a:xfrm>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Water/Sewer Utility Fund</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962400"/>
            <a:ext cx="4279900" cy="256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908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5029200" cy="4572000"/>
          </a:xfrm>
        </p:spPr>
        <p:txBody>
          <a:bodyPr>
            <a:normAutofit lnSpcReduction="10000"/>
          </a:bodyPr>
          <a:lstStyle/>
          <a:p>
            <a:pPr marL="400050" lvl="1" indent="-342900">
              <a:buFont typeface="Arial" panose="020B0604020202020204" pitchFamily="34" charset="0"/>
              <a:buChar char="•"/>
            </a:pPr>
            <a:r>
              <a:rPr lang="en-US" sz="2400" dirty="0">
                <a:solidFill>
                  <a:schemeClr val="bg1"/>
                </a:solidFill>
              </a:rPr>
              <a:t>Expenditures (including transfers) are proposed at  $15.0 million, an increase of 1.3% from the prior year.</a:t>
            </a:r>
          </a:p>
          <a:p>
            <a:pPr marL="400050" lvl="1" indent="-342900">
              <a:buFont typeface="Arial" panose="020B0604020202020204" pitchFamily="34" charset="0"/>
              <a:buChar char="•"/>
            </a:pPr>
            <a:r>
              <a:rPr lang="en-US" sz="2400" dirty="0">
                <a:solidFill>
                  <a:schemeClr val="bg1"/>
                </a:solidFill>
              </a:rPr>
              <a:t>The Solid Waste Fund is projected to meet its 90 day fund balance goal in FY 2018-2019.</a:t>
            </a:r>
          </a:p>
          <a:p>
            <a:pPr marL="457200" lvl="1" indent="-342900">
              <a:buFont typeface="Arial" panose="020B0604020202020204" pitchFamily="34" charset="0"/>
              <a:buChar char="•"/>
            </a:pPr>
            <a:r>
              <a:rPr lang="en-US" sz="2400" dirty="0">
                <a:solidFill>
                  <a:schemeClr val="bg1"/>
                </a:solidFill>
              </a:rPr>
              <a:t>Enhanced efforts related to a </a:t>
            </a:r>
            <a:r>
              <a:rPr lang="en-US" sz="2400" u="sng" dirty="0">
                <a:solidFill>
                  <a:schemeClr val="bg1"/>
                </a:solidFill>
              </a:rPr>
              <a:t>targeted</a:t>
            </a:r>
            <a:r>
              <a:rPr lang="en-US" sz="2400" dirty="0">
                <a:solidFill>
                  <a:schemeClr val="bg1"/>
                </a:solidFill>
              </a:rPr>
              <a:t> education campaign for BABIC services and focus on efficiencies related to tracking and responding to these requests will be made.</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27</a:t>
            </a:fld>
            <a:endParaRPr lang="en-US" dirty="0">
              <a:solidFill>
                <a:schemeClr val="bg1"/>
              </a:solidFill>
            </a:endParaRPr>
          </a:p>
        </p:txBody>
      </p:sp>
      <p:sp>
        <p:nvSpPr>
          <p:cNvPr id="6"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Solid Waste Fund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514600"/>
            <a:ext cx="3352800" cy="2514600"/>
          </a:xfrm>
          <a:prstGeom prst="rect">
            <a:avLst/>
          </a:prstGeom>
        </p:spPr>
      </p:pic>
    </p:spTree>
    <p:extLst>
      <p:ext uri="{BB962C8B-B14F-4D97-AF65-F5344CB8AC3E}">
        <p14:creationId xmlns:p14="http://schemas.microsoft.com/office/powerpoint/2010/main" val="24550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675" y="1525588"/>
            <a:ext cx="5895525" cy="4830762"/>
          </a:xfrm>
        </p:spPr>
        <p:txBody>
          <a:bodyPr>
            <a:noAutofit/>
          </a:bodyPr>
          <a:lstStyle/>
          <a:p>
            <a:r>
              <a:rPr lang="en-US" sz="1800" dirty="0">
                <a:solidFill>
                  <a:schemeClr val="bg1"/>
                </a:solidFill>
              </a:rPr>
              <a:t>A presentation of the proposed Drainage Fund was provided at the June 18</a:t>
            </a:r>
            <a:r>
              <a:rPr lang="en-US" sz="1800" baseline="30000" dirty="0">
                <a:solidFill>
                  <a:schemeClr val="bg1"/>
                </a:solidFill>
              </a:rPr>
              <a:t>th</a:t>
            </a:r>
            <a:r>
              <a:rPr lang="en-US" sz="1800" dirty="0">
                <a:solidFill>
                  <a:schemeClr val="bg1"/>
                </a:solidFill>
              </a:rPr>
              <a:t> City Council meeting. $829,000 of current General Fund expenses related to this program will be supported by the Drainage Utility Fund.</a:t>
            </a:r>
          </a:p>
          <a:p>
            <a:r>
              <a:rPr lang="en-US" sz="1800" dirty="0">
                <a:solidFill>
                  <a:schemeClr val="bg1"/>
                </a:solidFill>
              </a:rPr>
              <a:t>Additionally, about $2.4 million in annual stormwater/drainage capital improvements and contract services will be funded.  </a:t>
            </a:r>
          </a:p>
          <a:p>
            <a:r>
              <a:rPr lang="en-US" sz="1800" dirty="0">
                <a:solidFill>
                  <a:schemeClr val="bg1"/>
                </a:solidFill>
              </a:rPr>
              <a:t>The use of these funds is reflected in the Drainage Utility Fund as well as a transferred portion to the General Fund for specific cost-allocated support.</a:t>
            </a:r>
          </a:p>
          <a:p>
            <a:r>
              <a:rPr lang="en-US" sz="1800" dirty="0">
                <a:solidFill>
                  <a:schemeClr val="bg1"/>
                </a:solidFill>
              </a:rPr>
              <a:t>There’s been no rate adjustment since the 2012 implementation of the fee despite cost pressures and peer cities adjustment.  </a:t>
            </a:r>
            <a:r>
              <a:rPr lang="en-US" sz="1800" b="1" dirty="0">
                <a:solidFill>
                  <a:schemeClr val="bg1"/>
                </a:solidFill>
              </a:rPr>
              <a:t>Staff recommends deferring any adjustment for FY 2018-2019 </a:t>
            </a:r>
            <a:r>
              <a:rPr lang="en-US" sz="1800" dirty="0">
                <a:solidFill>
                  <a:schemeClr val="bg1"/>
                </a:solidFill>
              </a:rPr>
              <a:t>as we await anticipated changes from both State and Federal authorities outlining the next era of storm water regulations scheduled for release during FY2018-2019.</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28</a:t>
            </a:fld>
            <a:endParaRPr lang="en-US" dirty="0">
              <a:solidFill>
                <a:schemeClr val="bg1"/>
              </a:solidFill>
            </a:endParaRPr>
          </a:p>
        </p:txBody>
      </p:sp>
      <p:sp>
        <p:nvSpPr>
          <p:cNvPr id="6"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Drainage Fund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082" y="2667000"/>
            <a:ext cx="2849756" cy="1905000"/>
          </a:xfrm>
          <a:prstGeom prst="rect">
            <a:avLst/>
          </a:prstGeom>
        </p:spPr>
      </p:pic>
    </p:spTree>
    <p:extLst>
      <p:ext uri="{BB962C8B-B14F-4D97-AF65-F5344CB8AC3E}">
        <p14:creationId xmlns:p14="http://schemas.microsoft.com/office/powerpoint/2010/main" val="3860387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09700"/>
            <a:ext cx="3733800" cy="5105400"/>
          </a:xfrm>
        </p:spPr>
        <p:txBody>
          <a:bodyPr>
            <a:normAutofit fontScale="92500" lnSpcReduction="10000"/>
          </a:bodyPr>
          <a:lstStyle/>
          <a:p>
            <a:pPr marL="400050" lvl="1" indent="-342900">
              <a:buFont typeface="Arial" panose="020B0604020202020204" pitchFamily="34" charset="0"/>
              <a:buChar char="•"/>
            </a:pPr>
            <a:endParaRPr lang="en-US" sz="2400" dirty="0">
              <a:solidFill>
                <a:schemeClr val="bg1"/>
              </a:solidFill>
            </a:endParaRPr>
          </a:p>
          <a:p>
            <a:pPr marL="400050" lvl="1" indent="-342900">
              <a:buFont typeface="Arial" panose="020B0604020202020204" pitchFamily="34" charset="0"/>
              <a:buChar char="•"/>
            </a:pPr>
            <a:r>
              <a:rPr lang="en-US" sz="2400" dirty="0">
                <a:solidFill>
                  <a:schemeClr val="bg1"/>
                </a:solidFill>
              </a:rPr>
              <a:t>Expenditures are proposed at $2.32 million.</a:t>
            </a:r>
          </a:p>
          <a:p>
            <a:pPr marL="400050" lvl="1" indent="-342900">
              <a:buFont typeface="Arial" panose="020B0604020202020204" pitchFamily="34" charset="0"/>
              <a:buChar char="•"/>
            </a:pPr>
            <a:r>
              <a:rPr lang="en-US" sz="2400" dirty="0">
                <a:solidFill>
                  <a:schemeClr val="bg1"/>
                </a:solidFill>
              </a:rPr>
              <a:t>Revenues are expected to be $2.36 million. </a:t>
            </a:r>
          </a:p>
          <a:p>
            <a:pPr marL="400050" lvl="1" indent="-342900">
              <a:buFont typeface="Arial" panose="020B0604020202020204" pitchFamily="34" charset="0"/>
              <a:buChar char="•"/>
            </a:pPr>
            <a:r>
              <a:rPr lang="en-US" sz="2400" dirty="0">
                <a:solidFill>
                  <a:schemeClr val="bg1"/>
                </a:solidFill>
              </a:rPr>
              <a:t>It is anticipated that revenues will match expenses and that no transfer will be needed in 2018-2019.   </a:t>
            </a:r>
          </a:p>
          <a:p>
            <a:pPr marL="400050" lvl="1" indent="-342900">
              <a:buFont typeface="Arial" panose="020B0604020202020204" pitchFamily="34" charset="0"/>
              <a:buChar char="•"/>
            </a:pPr>
            <a:r>
              <a:rPr lang="en-US" sz="2400" dirty="0">
                <a:solidFill>
                  <a:schemeClr val="bg1"/>
                </a:solidFill>
              </a:rPr>
              <a:t>Capital projects planned for Sherrill Park Golf Course include the replacement of specialized golf maintenance equipment.</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29</a:t>
            </a:fld>
            <a:endParaRPr lang="en-US" dirty="0">
              <a:solidFill>
                <a:schemeClr val="bg1"/>
              </a:solidFill>
            </a:endParaRPr>
          </a:p>
        </p:txBody>
      </p:sp>
      <p:sp>
        <p:nvSpPr>
          <p:cNvPr id="6"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Golf Fund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743200"/>
            <a:ext cx="4334933" cy="2438400"/>
          </a:xfrm>
          <a:prstGeom prst="rect">
            <a:avLst/>
          </a:prstGeom>
        </p:spPr>
      </p:pic>
    </p:spTree>
    <p:extLst>
      <p:ext uri="{BB962C8B-B14F-4D97-AF65-F5344CB8AC3E}">
        <p14:creationId xmlns:p14="http://schemas.microsoft.com/office/powerpoint/2010/main" val="93795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rPr>
              <a:t>“The Municipal Services</a:t>
            </a:r>
            <a:br>
              <a:rPr lang="en-US" b="1" dirty="0">
                <a:solidFill>
                  <a:schemeClr val="bg1"/>
                </a:solidFill>
              </a:rPr>
            </a:br>
            <a:r>
              <a:rPr lang="en-US" b="1" dirty="0">
                <a:solidFill>
                  <a:schemeClr val="bg1"/>
                </a:solidFill>
              </a:rPr>
              <a:t>Value Proposition”</a:t>
            </a:r>
            <a:endParaRPr lang="en-US" dirty="0">
              <a:solidFill>
                <a:schemeClr val="bg1"/>
              </a:solidFill>
            </a:endParaRPr>
          </a:p>
        </p:txBody>
      </p:sp>
      <p:sp>
        <p:nvSpPr>
          <p:cNvPr id="3" name="Content Placeholder 2"/>
          <p:cNvSpPr>
            <a:spLocks noGrp="1"/>
          </p:cNvSpPr>
          <p:nvPr>
            <p:ph idx="1"/>
          </p:nvPr>
        </p:nvSpPr>
        <p:spPr>
          <a:xfrm>
            <a:off x="457200" y="1600200"/>
            <a:ext cx="8382000" cy="4525963"/>
          </a:xfrm>
        </p:spPr>
        <p:txBody>
          <a:bodyPr>
            <a:normAutofit fontScale="85000" lnSpcReduction="20000"/>
          </a:bodyPr>
          <a:lstStyle/>
          <a:p>
            <a:r>
              <a:rPr lang="en-US" dirty="0">
                <a:solidFill>
                  <a:schemeClr val="bg1"/>
                </a:solidFill>
              </a:rPr>
              <a:t>The “quest” (or value proposition) of this journey is the delivery and enjoyment of quality municipal services – worthy of its “pricing” and validated by personal experience and measured assessments.</a:t>
            </a:r>
          </a:p>
          <a:p>
            <a:r>
              <a:rPr lang="en-US" dirty="0">
                <a:solidFill>
                  <a:schemeClr val="bg1"/>
                </a:solidFill>
              </a:rPr>
              <a:t>Rankings, surveys, advisory boards, community comments and voter approvals are just some of the ways that we gain feedback to confirm that we continue to deliver value.</a:t>
            </a:r>
          </a:p>
          <a:p>
            <a:r>
              <a:rPr lang="en-US" dirty="0">
                <a:solidFill>
                  <a:schemeClr val="bg1"/>
                </a:solidFill>
              </a:rPr>
              <a:t>This 2018-19 Budget will again offer a mixture of routes … </a:t>
            </a:r>
            <a:r>
              <a:rPr lang="en-US" u="sng" dirty="0">
                <a:solidFill>
                  <a:schemeClr val="bg1"/>
                </a:solidFill>
              </a:rPr>
              <a:t>path taking</a:t>
            </a:r>
            <a:r>
              <a:rPr lang="en-US" dirty="0">
                <a:solidFill>
                  <a:schemeClr val="bg1"/>
                </a:solidFill>
              </a:rPr>
              <a:t> in some cases… </a:t>
            </a:r>
            <a:r>
              <a:rPr lang="en-US" u="sng" dirty="0">
                <a:solidFill>
                  <a:schemeClr val="bg1"/>
                </a:solidFill>
              </a:rPr>
              <a:t>path making</a:t>
            </a:r>
            <a:r>
              <a:rPr lang="en-US" dirty="0">
                <a:solidFill>
                  <a:schemeClr val="bg1"/>
                </a:solidFill>
              </a:rPr>
              <a:t> in others… as we seek to </a:t>
            </a:r>
            <a:r>
              <a:rPr lang="en-US" i="1" dirty="0">
                <a:solidFill>
                  <a:schemeClr val="bg1"/>
                </a:solidFill>
              </a:rPr>
              <a:t>strengthen our Richardson municipal service proposition</a:t>
            </a:r>
            <a:r>
              <a:rPr lang="en-US" dirty="0">
                <a:solidFill>
                  <a:schemeClr val="bg1"/>
                </a:solidFill>
              </a:rPr>
              <a:t>.</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745B9FC3-2351-4164-B751-4A496B933C07}"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3792893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5143500" cy="5889296"/>
          </a:xfrm>
        </p:spPr>
        <p:txBody>
          <a:bodyPr>
            <a:normAutofit fontScale="77500" lnSpcReduction="20000"/>
          </a:bodyPr>
          <a:lstStyle/>
          <a:p>
            <a:pPr marL="342900" lvl="1"/>
            <a:endParaRPr lang="en-US" sz="2400" dirty="0">
              <a:solidFill>
                <a:schemeClr val="bg1"/>
              </a:solidFill>
            </a:endParaRPr>
          </a:p>
          <a:p>
            <a:pPr marL="400050" lvl="1" indent="-342900">
              <a:buFont typeface="Arial" panose="020B0604020202020204" pitchFamily="34" charset="0"/>
              <a:buChar char="•"/>
            </a:pPr>
            <a:r>
              <a:rPr lang="en-US" sz="2400" dirty="0">
                <a:solidFill>
                  <a:schemeClr val="bg1"/>
                </a:solidFill>
              </a:rPr>
              <a:t>Hotel Occupancy Taxes are similar to prior years.  In 2018-2019, these taxes are budgeted at $4.3 million, similar to the prior year. </a:t>
            </a:r>
          </a:p>
          <a:p>
            <a:pPr marL="400050" lvl="1" indent="-342900">
              <a:buFont typeface="Arial" panose="020B0604020202020204" pitchFamily="34" charset="0"/>
              <a:buChar char="•"/>
            </a:pPr>
            <a:r>
              <a:rPr lang="en-US" sz="2400" dirty="0">
                <a:solidFill>
                  <a:schemeClr val="bg1"/>
                </a:solidFill>
              </a:rPr>
              <a:t>Eisemann Center revenues are projected at $2.47 million and parking garage fees are projected at $230,000.</a:t>
            </a:r>
          </a:p>
          <a:p>
            <a:pPr marL="400050" lvl="1" indent="-342900">
              <a:buFont typeface="Arial" panose="020B0604020202020204" pitchFamily="34" charset="0"/>
              <a:buChar char="•"/>
            </a:pPr>
            <a:r>
              <a:rPr lang="en-US" sz="2400" dirty="0">
                <a:solidFill>
                  <a:schemeClr val="bg1"/>
                </a:solidFill>
              </a:rPr>
              <a:t>The need to renew and maintain key equipment and infrastructure at the Eisemann Center and the Galatyn Campus has led to the continuation of a multi-year investment strategy for these assets.</a:t>
            </a:r>
          </a:p>
          <a:p>
            <a:pPr marL="400050" lvl="1" indent="-342900">
              <a:buFont typeface="Arial" panose="020B0604020202020204" pitchFamily="34" charset="0"/>
              <a:buChar char="•"/>
            </a:pPr>
            <a:r>
              <a:rPr lang="en-US" sz="2400" dirty="0">
                <a:solidFill>
                  <a:schemeClr val="bg1"/>
                </a:solidFill>
              </a:rPr>
              <a:t>The proposed budget includes the following key expenditures:</a:t>
            </a:r>
          </a:p>
          <a:p>
            <a:pPr marL="708660" lvl="2"/>
            <a:r>
              <a:rPr lang="en-US" sz="2200" dirty="0">
                <a:solidFill>
                  <a:schemeClr val="bg1"/>
                </a:solidFill>
              </a:rPr>
              <a:t>$160,000 for Galatyn Campus maintenance projects</a:t>
            </a:r>
          </a:p>
          <a:p>
            <a:pPr marL="708660" lvl="2"/>
            <a:r>
              <a:rPr lang="en-US" sz="2200" dirty="0">
                <a:solidFill>
                  <a:schemeClr val="bg1"/>
                </a:solidFill>
              </a:rPr>
              <a:t>$275,000 reserved for future replacement of the Eisemann Center roof</a:t>
            </a:r>
          </a:p>
          <a:p>
            <a:pPr marL="708660" lvl="2"/>
            <a:r>
              <a:rPr lang="en-US" sz="2200" dirty="0">
                <a:solidFill>
                  <a:schemeClr val="bg1"/>
                </a:solidFill>
              </a:rPr>
              <a:t>$75,000 in Eisemann Center facility projects</a:t>
            </a:r>
          </a:p>
          <a:p>
            <a:pPr marL="708660" lvl="2"/>
            <a:r>
              <a:rPr lang="en-US" sz="2200" dirty="0">
                <a:solidFill>
                  <a:schemeClr val="bg1"/>
                </a:solidFill>
              </a:rPr>
              <a:t>$70,000 for replacement of Eisemann Center sound equipment</a:t>
            </a:r>
          </a:p>
          <a:p>
            <a:pPr marL="342900" lvl="1"/>
            <a:endParaRPr lang="en-US" sz="2400" dirty="0">
              <a:solidFill>
                <a:schemeClr val="bg1"/>
              </a:solidFill>
            </a:endParaRPr>
          </a:p>
          <a:p>
            <a:pPr marL="114300" indent="0">
              <a:buNone/>
            </a:pP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30</a:t>
            </a:fld>
            <a:endParaRPr lang="en-US" dirty="0">
              <a:solidFill>
                <a:schemeClr val="bg1"/>
              </a:solidFill>
            </a:endParaRPr>
          </a:p>
        </p:txBody>
      </p:sp>
      <p:sp>
        <p:nvSpPr>
          <p:cNvPr id="6" name="Title 1"/>
          <p:cNvSpPr>
            <a:spLocks noGrp="1"/>
          </p:cNvSpPr>
          <p:nvPr>
            <p:ph type="title"/>
          </p:nvPr>
        </p:nvSpPr>
        <p:spPr>
          <a:xfrm>
            <a:off x="457200" y="152400"/>
            <a:ext cx="7620000" cy="1143000"/>
          </a:xfrm>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Hotel/Motel Fund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775" y="2667000"/>
            <a:ext cx="3543300" cy="2362200"/>
          </a:xfrm>
          <a:prstGeom prst="rect">
            <a:avLst/>
          </a:prstGeom>
        </p:spPr>
      </p:pic>
    </p:spTree>
    <p:extLst>
      <p:ext uri="{BB962C8B-B14F-4D97-AF65-F5344CB8AC3E}">
        <p14:creationId xmlns:p14="http://schemas.microsoft.com/office/powerpoint/2010/main" val="3053830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199"/>
            <a:ext cx="8305800" cy="4983163"/>
          </a:xfrm>
        </p:spPr>
        <p:txBody>
          <a:bodyPr>
            <a:normAutofit fontScale="92500"/>
          </a:bodyPr>
          <a:lstStyle/>
          <a:p>
            <a:r>
              <a:rPr lang="en-US" sz="2800" dirty="0">
                <a:solidFill>
                  <a:schemeClr val="bg1"/>
                </a:solidFill>
              </a:rPr>
              <a:t>For 2018-2019, $49.35 million across all funds is under review for the Series 2019 C.O. and G.O. debt program. </a:t>
            </a:r>
          </a:p>
          <a:p>
            <a:pPr lvl="2"/>
            <a:r>
              <a:rPr lang="en-US" sz="2200" dirty="0">
                <a:solidFill>
                  <a:schemeClr val="bg1"/>
                </a:solidFill>
              </a:rPr>
              <a:t>$18.405 million for Year 4 of the 2015 G.O. voter approved projects</a:t>
            </a:r>
          </a:p>
          <a:p>
            <a:pPr lvl="2"/>
            <a:r>
              <a:rPr lang="en-US" sz="2200" dirty="0">
                <a:solidFill>
                  <a:schemeClr val="bg1"/>
                </a:solidFill>
              </a:rPr>
              <a:t>$2.9 million for General Fund capital equipment</a:t>
            </a:r>
          </a:p>
          <a:p>
            <a:pPr lvl="2"/>
            <a:r>
              <a:rPr lang="en-US" sz="2200" dirty="0">
                <a:solidFill>
                  <a:schemeClr val="bg1"/>
                </a:solidFill>
              </a:rPr>
              <a:t>$1.2 million for Information Technology equipment</a:t>
            </a:r>
          </a:p>
          <a:p>
            <a:pPr lvl="2"/>
            <a:r>
              <a:rPr lang="en-US" sz="2200" dirty="0">
                <a:solidFill>
                  <a:schemeClr val="bg1"/>
                </a:solidFill>
              </a:rPr>
              <a:t>$1.975 million for Fire Equipment </a:t>
            </a:r>
          </a:p>
          <a:p>
            <a:pPr lvl="2"/>
            <a:r>
              <a:rPr lang="en-US" sz="2200" dirty="0">
                <a:solidFill>
                  <a:schemeClr val="bg1"/>
                </a:solidFill>
              </a:rPr>
              <a:t>$1.455 million for Solid Waste equipment</a:t>
            </a:r>
          </a:p>
          <a:p>
            <a:pPr lvl="2"/>
            <a:r>
              <a:rPr lang="en-US" sz="2200" dirty="0">
                <a:solidFill>
                  <a:schemeClr val="bg1"/>
                </a:solidFill>
              </a:rPr>
              <a:t>$8.655 million for Utility capital equipment and projects</a:t>
            </a:r>
          </a:p>
          <a:p>
            <a:pPr lvl="2"/>
            <a:r>
              <a:rPr lang="en-US" sz="2200" dirty="0">
                <a:solidFill>
                  <a:schemeClr val="bg1"/>
                </a:solidFill>
              </a:rPr>
              <a:t>$9.710 million for Public Safety, Streets, Parks and Facilities supplement</a:t>
            </a:r>
          </a:p>
          <a:p>
            <a:pPr lvl="2"/>
            <a:r>
              <a:rPr lang="en-US" sz="2200" dirty="0">
                <a:solidFill>
                  <a:schemeClr val="bg1"/>
                </a:solidFill>
              </a:rPr>
              <a:t>$5.05 million for Equipment Replacement Funding Transition Strategy</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31</a:t>
            </a:fld>
            <a:endParaRPr lang="en-US" dirty="0">
              <a:solidFill>
                <a:schemeClr val="bg1"/>
              </a:solidFill>
            </a:endParaRPr>
          </a:p>
        </p:txBody>
      </p:sp>
      <p:sp>
        <p:nvSpPr>
          <p:cNvPr id="5" name="Title 1"/>
          <p:cNvSpPr>
            <a:spLocks noGrp="1"/>
          </p:cNvSpPr>
          <p:nvPr>
            <p:ph type="title"/>
          </p:nvPr>
        </p:nvSpPr>
        <p:spPr/>
        <p:txBody>
          <a:bodyPr>
            <a:normAutofit fontScale="90000"/>
          </a:bodyPr>
          <a:lstStyle/>
          <a:p>
            <a:r>
              <a:rPr lang="en-US" sz="4200" dirty="0">
                <a:solidFill>
                  <a:schemeClr val="bg1"/>
                </a:solidFill>
              </a:rPr>
              <a:t>Key Budget Elements for 2018-2019:</a:t>
            </a:r>
            <a:br>
              <a:rPr lang="en-US" sz="4200" dirty="0">
                <a:solidFill>
                  <a:schemeClr val="bg1"/>
                </a:solidFill>
              </a:rPr>
            </a:br>
            <a:r>
              <a:rPr lang="en-US" sz="4900" b="1" dirty="0">
                <a:solidFill>
                  <a:schemeClr val="bg1"/>
                </a:solidFill>
              </a:rPr>
              <a:t>Debt &amp; Capital Program</a:t>
            </a:r>
          </a:p>
        </p:txBody>
      </p:sp>
    </p:spTree>
    <p:extLst>
      <p:ext uri="{BB962C8B-B14F-4D97-AF65-F5344CB8AC3E}">
        <p14:creationId xmlns:p14="http://schemas.microsoft.com/office/powerpoint/2010/main" val="1847995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City of Richardson, Texas</a:t>
            </a:r>
          </a:p>
        </p:txBody>
      </p:sp>
      <p:sp>
        <p:nvSpPr>
          <p:cNvPr id="3" name="Content Placeholder 2"/>
          <p:cNvSpPr>
            <a:spLocks noGrp="1"/>
          </p:cNvSpPr>
          <p:nvPr>
            <p:ph idx="1"/>
          </p:nvPr>
        </p:nvSpPr>
        <p:spPr>
          <a:xfrm>
            <a:off x="762000" y="2413535"/>
            <a:ext cx="7620000" cy="2971800"/>
          </a:xfrm>
        </p:spPr>
        <p:txBody>
          <a:bodyPr>
            <a:normAutofit/>
          </a:bodyPr>
          <a:lstStyle/>
          <a:p>
            <a:pPr marL="114300" indent="0" algn="ctr">
              <a:spcBef>
                <a:spcPct val="0"/>
              </a:spcBef>
              <a:buNone/>
            </a:pPr>
            <a:r>
              <a:rPr lang="en-US" sz="4800" b="1" spc="-100" dirty="0">
                <a:solidFill>
                  <a:schemeClr val="bg1"/>
                </a:solidFill>
                <a:latin typeface="+mj-lt"/>
                <a:ea typeface="+mj-ea"/>
                <a:cs typeface="+mj-cs"/>
              </a:rPr>
              <a:t>Combined Fund Summaries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32</a:t>
            </a:fld>
            <a:endParaRPr lang="en-US" dirty="0">
              <a:solidFill>
                <a:schemeClr val="bg1"/>
              </a:solidFill>
            </a:endParaRPr>
          </a:p>
        </p:txBody>
      </p:sp>
    </p:spTree>
    <p:extLst>
      <p:ext uri="{BB962C8B-B14F-4D97-AF65-F5344CB8AC3E}">
        <p14:creationId xmlns:p14="http://schemas.microsoft.com/office/powerpoint/2010/main" val="292971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Combined Budget</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33</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8081144"/>
              </p:ext>
            </p:extLst>
          </p:nvPr>
        </p:nvGraphicFramePr>
        <p:xfrm>
          <a:off x="457200" y="2133600"/>
          <a:ext cx="8229600" cy="2246312"/>
        </p:xfrm>
        <a:graphic>
          <a:graphicData uri="http://schemas.openxmlformats.org/drawingml/2006/table">
            <a:tbl>
              <a:tblPr/>
              <a:tblGrid>
                <a:gridCol w="24003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885951">
                  <a:extLst>
                    <a:ext uri="{9D8B030D-6E8A-4147-A177-3AD203B41FA5}">
                      <a16:colId xmlns:a16="http://schemas.microsoft.com/office/drawing/2014/main" val="20002"/>
                    </a:ext>
                  </a:extLst>
                </a:gridCol>
                <a:gridCol w="1200149">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432473">
                <a:tc gridSpan="5">
                  <a:txBody>
                    <a:bodyPr/>
                    <a:lstStyle/>
                    <a:p>
                      <a:pPr marL="0" marR="0" algn="ctr">
                        <a:spcBef>
                          <a:spcPts val="0"/>
                        </a:spcBef>
                        <a:spcAft>
                          <a:spcPts val="0"/>
                        </a:spcAft>
                      </a:pPr>
                      <a:r>
                        <a:rPr lang="en-US" sz="1400" b="1" dirty="0">
                          <a:solidFill>
                            <a:schemeClr val="tx1"/>
                          </a:solidFill>
                          <a:latin typeface="Times New Roman"/>
                          <a:ea typeface="Times New Roman"/>
                          <a:cs typeface="Times New Roman"/>
                        </a:rPr>
                        <a:t>Combined Budget</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967">
                <a:tc>
                  <a:txBody>
                    <a:bodyPr/>
                    <a:lstStyle/>
                    <a:p>
                      <a:pPr marL="0" marR="0" algn="ctr">
                        <a:spcBef>
                          <a:spcPts val="0"/>
                        </a:spcBef>
                        <a:spcAft>
                          <a:spcPts val="0"/>
                        </a:spcAft>
                      </a:pP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latin typeface="Times New Roman"/>
                          <a:ea typeface="Times New Roman"/>
                          <a:cs typeface="Times New Roman"/>
                        </a:rPr>
                        <a:t>2017-2018 Estimate</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latin typeface="Times New Roman"/>
                          <a:ea typeface="Times New Roman"/>
                          <a:cs typeface="Times New Roman"/>
                        </a:rPr>
                        <a:t>2018-2019 Budget</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latin typeface="Times New Roman"/>
                          <a:ea typeface="Times New Roman"/>
                          <a:cs typeface="Times New Roman"/>
                        </a:rPr>
                        <a:t>Est./Bud.</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latin typeface="Times New Roman"/>
                          <a:ea typeface="Times New Roman"/>
                          <a:cs typeface="Times New Roman"/>
                        </a:rPr>
                        <a:t>%</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23718">
                <a:tc>
                  <a:txBody>
                    <a:bodyPr/>
                    <a:lstStyle/>
                    <a:p>
                      <a:pPr marL="0" marR="0">
                        <a:spcBef>
                          <a:spcPts val="0"/>
                        </a:spcBef>
                        <a:spcAft>
                          <a:spcPts val="0"/>
                        </a:spcAft>
                      </a:pPr>
                      <a:r>
                        <a:rPr lang="en-US" sz="1400" b="1" dirty="0">
                          <a:solidFill>
                            <a:schemeClr val="tx1"/>
                          </a:solidFill>
                          <a:latin typeface="Times New Roman"/>
                          <a:ea typeface="Times New Roman"/>
                          <a:cs typeface="Times New Roman"/>
                        </a:rPr>
                        <a:t>Beginning Fund Balances</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$64,951,765</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$68,729,351</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$3,777,586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23718">
                <a:tc>
                  <a:txBody>
                    <a:bodyPr/>
                    <a:lstStyle/>
                    <a:p>
                      <a:pPr marL="0" marR="0">
                        <a:spcBef>
                          <a:spcPts val="0"/>
                        </a:spcBef>
                        <a:spcAft>
                          <a:spcPts val="0"/>
                        </a:spcAft>
                      </a:pPr>
                      <a:r>
                        <a:rPr lang="en-US" sz="1400" b="1" dirty="0">
                          <a:solidFill>
                            <a:schemeClr val="tx1"/>
                          </a:solidFill>
                          <a:latin typeface="Times New Roman"/>
                          <a:ea typeface="Times New Roman"/>
                          <a:cs typeface="Times New Roman"/>
                        </a:rPr>
                        <a:t>Revenues</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$275,469,460</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$290,372,025</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$14,902,565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23718">
                <a:tc>
                  <a:txBody>
                    <a:bodyPr/>
                    <a:lstStyle/>
                    <a:p>
                      <a:pPr marL="0" marR="0">
                        <a:spcBef>
                          <a:spcPts val="0"/>
                        </a:spcBef>
                        <a:spcAft>
                          <a:spcPts val="0"/>
                        </a:spcAft>
                      </a:pPr>
                      <a:r>
                        <a:rPr lang="en-US" sz="1400" b="1" dirty="0">
                          <a:solidFill>
                            <a:schemeClr val="tx1"/>
                          </a:solidFill>
                          <a:latin typeface="Times New Roman"/>
                          <a:ea typeface="Times New Roman"/>
                          <a:cs typeface="Times New Roman"/>
                        </a:rPr>
                        <a:t>Expenditures</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$271,691,874</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$283,464,544</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$11,772,670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23718">
                <a:tc>
                  <a:txBody>
                    <a:bodyPr/>
                    <a:lstStyle/>
                    <a:p>
                      <a:pPr marL="0" marR="0">
                        <a:spcBef>
                          <a:spcPts val="0"/>
                        </a:spcBef>
                        <a:spcAft>
                          <a:spcPts val="0"/>
                        </a:spcAft>
                      </a:pPr>
                      <a:r>
                        <a:rPr lang="en-US" sz="1400" b="1" dirty="0">
                          <a:solidFill>
                            <a:schemeClr val="tx1"/>
                          </a:solidFill>
                          <a:latin typeface="Times New Roman"/>
                          <a:ea typeface="Times New Roman"/>
                          <a:cs typeface="Times New Roman"/>
                        </a:rPr>
                        <a:t>Ending Fund Balances</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$68,729,351</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Arial Unicode MS"/>
                          <a:cs typeface="Times New Roman"/>
                        </a:rPr>
                        <a:t>$75,636,832</a:t>
                      </a:r>
                      <a:endParaRPr lang="en-US" sz="14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$6,907,481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400" dirty="0">
                          <a:solidFill>
                            <a:schemeClr val="tx1"/>
                          </a:solidFill>
                          <a:latin typeface="Times New Roman"/>
                          <a:ea typeface="Times New Roman"/>
                          <a:cs typeface="Times New Roman"/>
                        </a:rPr>
                        <a:t>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8143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Combined Budget</a:t>
            </a:r>
            <a:endParaRPr lang="en-US" sz="3600" b="1"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34</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202011205"/>
              </p:ext>
            </p:extLst>
          </p:nvPr>
        </p:nvGraphicFramePr>
        <p:xfrm>
          <a:off x="533400" y="1450295"/>
          <a:ext cx="8077200" cy="5251284"/>
        </p:xfrm>
        <a:graphic>
          <a:graphicData uri="http://schemas.openxmlformats.org/drawingml/2006/table">
            <a:tbl>
              <a:tblPr/>
              <a:tblGrid>
                <a:gridCol w="4861757">
                  <a:extLst>
                    <a:ext uri="{9D8B030D-6E8A-4147-A177-3AD203B41FA5}">
                      <a16:colId xmlns:a16="http://schemas.microsoft.com/office/drawing/2014/main" val="20000"/>
                    </a:ext>
                  </a:extLst>
                </a:gridCol>
                <a:gridCol w="259893">
                  <a:extLst>
                    <a:ext uri="{9D8B030D-6E8A-4147-A177-3AD203B41FA5}">
                      <a16:colId xmlns:a16="http://schemas.microsoft.com/office/drawing/2014/main" val="20001"/>
                    </a:ext>
                  </a:extLst>
                </a:gridCol>
                <a:gridCol w="1751835">
                  <a:extLst>
                    <a:ext uri="{9D8B030D-6E8A-4147-A177-3AD203B41FA5}">
                      <a16:colId xmlns:a16="http://schemas.microsoft.com/office/drawing/2014/main" val="20002"/>
                    </a:ext>
                  </a:extLst>
                </a:gridCol>
                <a:gridCol w="259893">
                  <a:extLst>
                    <a:ext uri="{9D8B030D-6E8A-4147-A177-3AD203B41FA5}">
                      <a16:colId xmlns:a16="http://schemas.microsoft.com/office/drawing/2014/main" val="20003"/>
                    </a:ext>
                  </a:extLst>
                </a:gridCol>
                <a:gridCol w="943822">
                  <a:extLst>
                    <a:ext uri="{9D8B030D-6E8A-4147-A177-3AD203B41FA5}">
                      <a16:colId xmlns:a16="http://schemas.microsoft.com/office/drawing/2014/main" val="20004"/>
                    </a:ext>
                  </a:extLst>
                </a:gridCol>
              </a:tblGrid>
              <a:tr h="229456">
                <a:tc gridSpan="5">
                  <a:txBody>
                    <a:bodyPr/>
                    <a:lstStyle/>
                    <a:p>
                      <a:pPr marL="0" marR="0" algn="ctr">
                        <a:spcBef>
                          <a:spcPts val="0"/>
                        </a:spcBef>
                        <a:spcAft>
                          <a:spcPts val="0"/>
                        </a:spcAft>
                      </a:pPr>
                      <a:r>
                        <a:rPr lang="en-US" sz="1600" b="1" dirty="0">
                          <a:latin typeface="Times New Roman"/>
                          <a:ea typeface="Times New Roman"/>
                          <a:cs typeface="Times New Roman"/>
                        </a:rPr>
                        <a:t>Classification of Combined Operating Fund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45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Proposed</a:t>
                      </a:r>
                      <a:endParaRPr lang="en-US" sz="1600" dirty="0">
                        <a:latin typeface="Times New Roman"/>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 </a:t>
                      </a:r>
                      <a:endParaRPr lang="en-US" sz="1600" dirty="0">
                        <a:latin typeface="Times New Roman"/>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Percent</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1"/>
                  </a:ext>
                </a:extLst>
              </a:tr>
              <a:tr h="229456">
                <a:tc>
                  <a:txBody>
                    <a:bodyPr/>
                    <a:lstStyle/>
                    <a:p>
                      <a:pPr marL="0" marR="0">
                        <a:spcBef>
                          <a:spcPts val="0"/>
                        </a:spcBef>
                        <a:spcAft>
                          <a:spcPts val="0"/>
                        </a:spcAft>
                      </a:pPr>
                      <a:r>
                        <a:rPr lang="en-US" sz="1600" b="1" u="sng" dirty="0">
                          <a:latin typeface="Times New Roman"/>
                          <a:ea typeface="Times New Roman"/>
                          <a:cs typeface="Times New Roman"/>
                        </a:rPr>
                        <a:t>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Budget</a:t>
                      </a:r>
                      <a:endParaRPr lang="en-US" sz="1600" dirty="0">
                        <a:solidFill>
                          <a:schemeClr val="tx1"/>
                        </a:solidFill>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of Total</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36626">
                <a:tc>
                  <a:txBody>
                    <a:bodyPr/>
                    <a:lstStyle/>
                    <a:p>
                      <a:pPr marL="0" marR="0">
                        <a:spcBef>
                          <a:spcPts val="0"/>
                        </a:spcBef>
                        <a:spcAft>
                          <a:spcPts val="0"/>
                        </a:spcAft>
                      </a:pPr>
                      <a:r>
                        <a:rPr lang="en-US" sz="1600" dirty="0">
                          <a:latin typeface="Times New Roman"/>
                          <a:ea typeface="Times New Roman"/>
                          <a:cs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   112,650,460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39.74%</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3"/>
                  </a:ext>
                </a:extLst>
              </a:tr>
              <a:tr h="236626">
                <a:tc>
                  <a:txBody>
                    <a:bodyPr/>
                    <a:lstStyle/>
                    <a:p>
                      <a:pPr marL="0" marR="0">
                        <a:spcBef>
                          <a:spcPts val="0"/>
                        </a:spcBef>
                        <a:spcAft>
                          <a:spcPts val="0"/>
                        </a:spcAft>
                      </a:pPr>
                      <a:r>
                        <a:rPr lang="en-US" sz="1600" dirty="0">
                          <a:latin typeface="Times New Roman"/>
                          <a:ea typeface="Times New Roman"/>
                          <a:cs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27,727,385 </a:t>
                      </a: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9.78%</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36626">
                <a:tc>
                  <a:txBody>
                    <a:bodyPr/>
                    <a:lstStyle/>
                    <a:p>
                      <a:pPr marL="0" marR="0">
                        <a:spcBef>
                          <a:spcPts val="0"/>
                        </a:spcBef>
                        <a:spcAft>
                          <a:spcPts val="0"/>
                        </a:spcAft>
                      </a:pPr>
                      <a:r>
                        <a:rPr lang="en-US" sz="1600" dirty="0">
                          <a:latin typeface="Times New Roman"/>
                          <a:ea typeface="Times New Roman"/>
                          <a:cs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63,164,498 </a:t>
                      </a: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22.28%</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36626">
                <a:tc>
                  <a:txBody>
                    <a:bodyPr/>
                    <a:lstStyle/>
                    <a:p>
                      <a:pPr marL="0" marR="0">
                        <a:spcBef>
                          <a:spcPts val="0"/>
                        </a:spcBef>
                        <a:spcAft>
                          <a:spcPts val="0"/>
                        </a:spcAft>
                      </a:pPr>
                      <a:r>
                        <a:rPr lang="en-US" sz="1600" dirty="0">
                          <a:latin typeface="Times New Roman"/>
                          <a:ea typeface="Times New Roman"/>
                          <a:cs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25,539,561 </a:t>
                      </a: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9.01%</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236626">
                <a:tc>
                  <a:txBody>
                    <a:bodyPr/>
                    <a:lstStyle/>
                    <a:p>
                      <a:pPr marL="0" marR="0">
                        <a:spcBef>
                          <a:spcPts val="0"/>
                        </a:spcBef>
                        <a:spcAft>
                          <a:spcPts val="0"/>
                        </a:spcAft>
                      </a:pPr>
                      <a:r>
                        <a:rPr lang="en-US" sz="1600" dirty="0">
                          <a:latin typeface="Times New Roman"/>
                          <a:ea typeface="Times New Roman"/>
                          <a:cs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11,549,554 </a:t>
                      </a: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4.07%</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79851">
                <a:tc>
                  <a:txBody>
                    <a:bodyPr/>
                    <a:lstStyle/>
                    <a:p>
                      <a:pPr marL="0" marR="0">
                        <a:spcBef>
                          <a:spcPts val="0"/>
                        </a:spcBef>
                        <a:spcAft>
                          <a:spcPts val="0"/>
                        </a:spcAft>
                      </a:pPr>
                      <a:r>
                        <a:rPr lang="en-US" sz="1600" dirty="0">
                          <a:latin typeface="Times New Roman"/>
                          <a:ea typeface="Times New Roman"/>
                          <a:cs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1,926,424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0.68%</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36626">
                <a:tc>
                  <a:txBody>
                    <a:bodyPr/>
                    <a:lstStyle/>
                    <a:p>
                      <a:pPr marL="0" marR="0">
                        <a:spcBef>
                          <a:spcPts val="0"/>
                        </a:spcBef>
                        <a:spcAft>
                          <a:spcPts val="0"/>
                        </a:spcAft>
                      </a:pPr>
                      <a:r>
                        <a:rPr lang="en-US" sz="1600" b="1" u="sng" dirty="0">
                          <a:latin typeface="Times New Roman"/>
                          <a:ea typeface="Times New Roman"/>
                          <a:cs typeface="Times New Roman"/>
                        </a:rPr>
                        <a:t>Total 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 $   242,557,882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85.57%</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9"/>
                  </a:ext>
                </a:extLst>
              </a:tr>
              <a:tr h="22945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effectLst/>
                        <a:latin typeface="Times New Roman" panose="02020603050405020304" pitchFamily="18"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236626">
                <a:tc>
                  <a:txBody>
                    <a:bodyPr/>
                    <a:lstStyle/>
                    <a:p>
                      <a:pPr marL="0" marR="0">
                        <a:spcBef>
                          <a:spcPts val="0"/>
                        </a:spcBef>
                        <a:spcAft>
                          <a:spcPts val="0"/>
                        </a:spcAft>
                      </a:pPr>
                      <a:r>
                        <a:rPr lang="en-US" sz="1600" dirty="0">
                          <a:latin typeface="Times New Roman"/>
                          <a:ea typeface="Times New Roman"/>
                          <a:cs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     29,615,125 </a:t>
                      </a: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10.45%</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1"/>
                  </a:ext>
                </a:extLst>
              </a:tr>
              <a:tr h="23662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effectLst/>
                        <a:latin typeface="Times New Roman" panose="02020603050405020304" pitchFamily="18"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2"/>
                  </a:ext>
                </a:extLst>
              </a:tr>
              <a:tr h="236626">
                <a:tc>
                  <a:txBody>
                    <a:bodyPr/>
                    <a:lstStyle/>
                    <a:p>
                      <a:pPr marL="0" marR="0" algn="ctr">
                        <a:spcBef>
                          <a:spcPts val="0"/>
                        </a:spcBef>
                        <a:spcAft>
                          <a:spcPts val="0"/>
                        </a:spcAft>
                      </a:pPr>
                      <a:r>
                        <a:rPr lang="en-US" sz="1600" b="1" u="sng" dirty="0">
                          <a:latin typeface="Times New Roman"/>
                          <a:ea typeface="Times New Roman"/>
                          <a:cs typeface="Times New Roman"/>
                        </a:rPr>
                        <a:t>Total Operating Expenditures and Transfers Out</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 $   272,173,007 </a:t>
                      </a: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1" i="0" u="none" strike="noStrike" dirty="0">
                        <a:effectLst/>
                        <a:latin typeface="Times New Roman"/>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96.02%</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3"/>
                  </a:ext>
                </a:extLst>
              </a:tr>
              <a:tr h="22945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endParaRPr lang="en-US" sz="1600" dirty="0">
                        <a:solidFill>
                          <a:srgbClr val="FF0000"/>
                        </a:solidFill>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l" fontAlgn="b"/>
                      <a:endParaRPr lang="en-US" sz="1600" b="0" i="0" u="none" strike="noStrike" dirty="0">
                        <a:effectLst/>
                        <a:latin typeface="Times New Roman" panose="02020603050405020304" pitchFamily="18"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4"/>
                  </a:ext>
                </a:extLst>
              </a:tr>
              <a:tr h="236626">
                <a:tc>
                  <a:txBody>
                    <a:bodyPr/>
                    <a:lstStyle/>
                    <a:p>
                      <a:pPr marL="0" marR="0">
                        <a:spcBef>
                          <a:spcPts val="0"/>
                        </a:spcBef>
                        <a:spcAft>
                          <a:spcPts val="0"/>
                        </a:spcAft>
                      </a:pPr>
                      <a:r>
                        <a:rPr lang="en-US" sz="1600" dirty="0">
                          <a:latin typeface="Times New Roman"/>
                          <a:ea typeface="Times New Roman"/>
                          <a:cs typeface="Times New Roman"/>
                        </a:rPr>
                        <a:t>Debt Service Payments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 $     46,150,333 </a:t>
                      </a: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solidFill>
                          <a:schemeClr val="tx1"/>
                        </a:solidFill>
                        <a:effectLst/>
                        <a:latin typeface="Times New Roman"/>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16.28%</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5"/>
                  </a:ext>
                </a:extLst>
              </a:tr>
              <a:tr h="23662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gridSpan="2">
                  <a:txBody>
                    <a:bodyPr/>
                    <a:lstStyle/>
                    <a:p>
                      <a:pPr algn="r" fontAlgn="b"/>
                      <a:r>
                        <a:rPr lang="en-US" sz="1600" b="0" i="0" u="none" strike="noStrike" dirty="0">
                          <a:solidFill>
                            <a:schemeClr val="tx1"/>
                          </a:solidFill>
                          <a:effectLst/>
                          <a:latin typeface="Times New Roman"/>
                        </a:rPr>
                        <a:t>                              </a:t>
                      </a:r>
                    </a:p>
                  </a:txBody>
                  <a:tcPr marL="7620" marR="7620" marT="7620" marB="0" anchor="b">
                    <a:lnL>
                      <a:noFill/>
                    </a:lnL>
                    <a:lnR>
                      <a:noFill/>
                    </a:lnR>
                    <a:lnT>
                      <a:noFill/>
                    </a:lnT>
                    <a:lnB>
                      <a:noFill/>
                    </a:lnB>
                    <a:solidFill>
                      <a:schemeClr val="accent1">
                        <a:lumMod val="40000"/>
                        <a:lumOff val="60000"/>
                      </a:schemeClr>
                    </a:solidFill>
                  </a:tcPr>
                </a:tc>
                <a:tc hMerge="1">
                  <a:txBody>
                    <a:bodyPr/>
                    <a:lstStyle/>
                    <a:p>
                      <a:endParaRPr lang="en-US"/>
                    </a:p>
                  </a:txBody>
                  <a:tcPr>
                    <a:lnL>
                      <a:noFill/>
                    </a:lnL>
                    <a:lnR>
                      <a:noFill/>
                    </a:lnR>
                    <a:lnT>
                      <a:noFill/>
                    </a:lnT>
                    <a:lnB>
                      <a:noFill/>
                    </a:lnB>
                  </a:tcPr>
                </a:tc>
                <a:tc>
                  <a:txBody>
                    <a:bodyPr/>
                    <a:lstStyle/>
                    <a:p>
                      <a:pPr algn="r" fontAlgn="b"/>
                      <a:endParaRPr lang="en-US" sz="1600" b="0" i="0" u="none" strike="noStrike" dirty="0">
                        <a:solidFill>
                          <a:schemeClr val="tx1"/>
                        </a:solidFill>
                        <a:effectLst/>
                        <a:latin typeface="Times New Roman"/>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6"/>
                  </a:ext>
                </a:extLst>
              </a:tr>
              <a:tr h="236626">
                <a:tc>
                  <a:txBody>
                    <a:bodyPr/>
                    <a:lstStyle/>
                    <a:p>
                      <a:pPr marL="0" marR="0">
                        <a:spcBef>
                          <a:spcPts val="0"/>
                        </a:spcBef>
                        <a:spcAft>
                          <a:spcPts val="0"/>
                        </a:spcAft>
                      </a:pPr>
                      <a:r>
                        <a:rPr lang="en-US" sz="1600" dirty="0">
                          <a:latin typeface="Times New Roman"/>
                          <a:ea typeface="Times New Roman"/>
                          <a:cs typeface="Times New Roman"/>
                        </a:rPr>
                        <a:t>Less Interfund Transfers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solidFill>
                            <a:srgbClr val="FF0000"/>
                          </a:solidFill>
                          <a:effectLst/>
                          <a:latin typeface="Times New Roman" panose="02020603050405020304" pitchFamily="18" charset="0"/>
                        </a:rPr>
                        <a:t> $    (34,858,796)</a:t>
                      </a: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r>
                        <a:rPr lang="en-US" sz="1600" b="0" i="0" u="none" strike="noStrike" dirty="0">
                          <a:effectLst/>
                          <a:latin typeface="Times New Roman" panose="02020603050405020304" pitchFamily="18" charset="0"/>
                        </a:rPr>
                        <a:t>-12.30%</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7"/>
                  </a:ext>
                </a:extLst>
              </a:tr>
              <a:tr h="229456">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endParaRPr lang="en-US" sz="1600" b="0" i="0" u="none" strike="noStrike" dirty="0">
                        <a:effectLst/>
                        <a:latin typeface="Times New Roman" panose="02020603050405020304" pitchFamily="18"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8"/>
                  </a:ext>
                </a:extLst>
              </a:tr>
              <a:tr h="236626">
                <a:tc>
                  <a:txBody>
                    <a:bodyPr/>
                    <a:lstStyle/>
                    <a:p>
                      <a:pPr marL="0" marR="0">
                        <a:spcBef>
                          <a:spcPts val="0"/>
                        </a:spcBef>
                        <a:spcAft>
                          <a:spcPts val="0"/>
                        </a:spcAft>
                      </a:pPr>
                      <a:r>
                        <a:rPr lang="en-US" sz="1600" b="1" u="sng" dirty="0">
                          <a:latin typeface="Times New Roman"/>
                          <a:ea typeface="Times New Roman"/>
                          <a:cs typeface="Times New Roman"/>
                        </a:rPr>
                        <a:t>Net Appropriations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 $   283,464,544 </a:t>
                      </a:r>
                    </a:p>
                  </a:txBody>
                  <a:tcPr marL="7620" marR="7620" marT="762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endParaRPr lang="en-US" sz="1600" b="1" i="0" u="none" strike="noStrike" dirty="0">
                        <a:effectLst/>
                        <a:latin typeface="Times New Roman" panose="02020603050405020304" pitchFamily="18" charset="0"/>
                      </a:endParaRPr>
                    </a:p>
                  </a:txBody>
                  <a:tcPr marL="7620" marR="7620" marT="7620" marB="0" anchor="b">
                    <a:lnL>
                      <a:noFill/>
                    </a:lnL>
                    <a:lnR>
                      <a:noFill/>
                    </a:lnR>
                    <a:lnT>
                      <a:noFill/>
                    </a:lnT>
                    <a:lnB>
                      <a:noFill/>
                    </a:lnB>
                    <a:solidFill>
                      <a:schemeClr val="accent1">
                        <a:lumMod val="40000"/>
                        <a:lumOff val="60000"/>
                      </a:schemeClr>
                    </a:solidFill>
                  </a:tcPr>
                </a:tc>
                <a:tc>
                  <a:txBody>
                    <a:bodyPr/>
                    <a:lstStyle/>
                    <a:p>
                      <a:pPr algn="r" fontAlgn="b"/>
                      <a:r>
                        <a:rPr lang="en-US" sz="1600" b="1" i="0" u="none" strike="noStrike" dirty="0">
                          <a:effectLst/>
                          <a:latin typeface="Times New Roman" panose="02020603050405020304" pitchFamily="18" charset="0"/>
                        </a:rPr>
                        <a:t>100.00%</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19"/>
                  </a:ext>
                </a:extLst>
              </a:tr>
              <a:tr h="216553">
                <a:tc>
                  <a:txBody>
                    <a:bodyPr/>
                    <a:lstStyle/>
                    <a:p>
                      <a:pPr marL="0" marR="0">
                        <a:spcBef>
                          <a:spcPts val="0"/>
                        </a:spcBef>
                        <a:spcAft>
                          <a:spcPts val="0"/>
                        </a:spcAft>
                      </a:pPr>
                      <a:r>
                        <a:rPr lang="en-US" sz="14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4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400" dirty="0">
                          <a:latin typeface="Times New Roman"/>
                          <a:ea typeface="Times New Roman"/>
                          <a:cs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4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4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860212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General Fund</a:t>
            </a:r>
            <a:endParaRPr lang="en-US" sz="48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35</a:t>
            </a:fld>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04800" y="3517900"/>
            <a:ext cx="2593975" cy="17240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200400" y="3505200"/>
            <a:ext cx="2627312" cy="17240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05200"/>
            <a:ext cx="26066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28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FY 2018-2019 General Fund</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36</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05503857"/>
              </p:ext>
            </p:extLst>
          </p:nvPr>
        </p:nvGraphicFramePr>
        <p:xfrm>
          <a:off x="228601" y="2133600"/>
          <a:ext cx="8458198" cy="2751303"/>
        </p:xfrm>
        <a:graphic>
          <a:graphicData uri="http://schemas.openxmlformats.org/drawingml/2006/table">
            <a:tbl>
              <a:tblPr/>
              <a:tblGrid>
                <a:gridCol w="2438399">
                  <a:extLst>
                    <a:ext uri="{9D8B030D-6E8A-4147-A177-3AD203B41FA5}">
                      <a16:colId xmlns:a16="http://schemas.microsoft.com/office/drawing/2014/main" val="20000"/>
                    </a:ext>
                  </a:extLst>
                </a:gridCol>
                <a:gridCol w="2067369">
                  <a:extLst>
                    <a:ext uri="{9D8B030D-6E8A-4147-A177-3AD203B41FA5}">
                      <a16:colId xmlns:a16="http://schemas.microsoft.com/office/drawing/2014/main" val="20001"/>
                    </a:ext>
                  </a:extLst>
                </a:gridCol>
                <a:gridCol w="1976214">
                  <a:extLst>
                    <a:ext uri="{9D8B030D-6E8A-4147-A177-3AD203B41FA5}">
                      <a16:colId xmlns:a16="http://schemas.microsoft.com/office/drawing/2014/main" val="20002"/>
                    </a:ext>
                  </a:extLst>
                </a:gridCol>
                <a:gridCol w="1263307">
                  <a:extLst>
                    <a:ext uri="{9D8B030D-6E8A-4147-A177-3AD203B41FA5}">
                      <a16:colId xmlns:a16="http://schemas.microsoft.com/office/drawing/2014/main" val="20003"/>
                    </a:ext>
                  </a:extLst>
                </a:gridCol>
                <a:gridCol w="712909">
                  <a:extLst>
                    <a:ext uri="{9D8B030D-6E8A-4147-A177-3AD203B41FA5}">
                      <a16:colId xmlns:a16="http://schemas.microsoft.com/office/drawing/2014/main" val="20004"/>
                    </a:ext>
                  </a:extLst>
                </a:gridCol>
              </a:tblGrid>
              <a:tr h="533400">
                <a:tc gridSpan="5">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General Fund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078">
                <a:tc>
                  <a:txBody>
                    <a:bodyPr/>
                    <a:lstStyle/>
                    <a:p>
                      <a:pPr marL="0" marR="0" algn="ctr">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2017-2018 Estimated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Est./Bud.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77537">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Beginning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$22,461,755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a:ea typeface="Times New Roman"/>
                          <a:cs typeface="Times New Roman"/>
                        </a:rPr>
                        <a:t>$22,894,708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$432,953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Revenues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$130,691,866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$137,886,387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$7,194,521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Expenditures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$130,258,913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$136,159,899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$5,900,986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Ending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$22,894,708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$24,621,196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$1,726,488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481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590800"/>
            <a:ext cx="7620000" cy="3810000"/>
          </a:xfrm>
        </p:spPr>
        <p:txBody>
          <a:bodyPr/>
          <a:lstStyle/>
          <a:p>
            <a:pPr marL="114300" indent="0" algn="ctr">
              <a:buNone/>
            </a:pPr>
            <a:r>
              <a:rPr lang="en-US" sz="4400" b="1" spc="-100" dirty="0">
                <a:solidFill>
                  <a:schemeClr val="bg1"/>
                </a:solidFill>
                <a:latin typeface="+mj-lt"/>
                <a:ea typeface="+mj-ea"/>
                <a:cs typeface="+mj-cs"/>
              </a:rPr>
              <a:t>2018 Property Tax Analysis</a:t>
            </a:r>
            <a:endParaRPr lang="en-US" dirty="0">
              <a:solidFill>
                <a:schemeClr val="bg1"/>
              </a:solidFill>
            </a:endParaRPr>
          </a:p>
        </p:txBody>
      </p:sp>
      <p:sp>
        <p:nvSpPr>
          <p:cNvPr id="5" name="Slide Number Placeholder 3">
            <a:extLst>
              <a:ext uri="{FF2B5EF4-FFF2-40B4-BE49-F238E27FC236}">
                <a16:creationId xmlns:a16="http://schemas.microsoft.com/office/drawing/2014/main" id="{EBD3B1AF-612A-4C0F-867A-99070D161570}"/>
              </a:ext>
            </a:extLst>
          </p:cNvPr>
          <p:cNvSpPr txBox="1">
            <a:spLocks/>
          </p:cNvSpPr>
          <p:nvPr/>
        </p:nvSpPr>
        <p:spPr>
          <a:xfrm>
            <a:off x="6705600" y="636503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solidFill>
                  <a:schemeClr val="bg1"/>
                </a:solidFill>
              </a:rPr>
              <a:pPr/>
              <a:t>37</a:t>
            </a:fld>
            <a:endParaRPr lang="en-US" dirty="0">
              <a:solidFill>
                <a:schemeClr val="bg1"/>
              </a:solidFill>
            </a:endParaRPr>
          </a:p>
        </p:txBody>
      </p:sp>
    </p:spTree>
    <p:extLst>
      <p:ext uri="{BB962C8B-B14F-4D97-AF65-F5344CB8AC3E}">
        <p14:creationId xmlns:p14="http://schemas.microsoft.com/office/powerpoint/2010/main" val="113362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Assessed Valuation</a:t>
            </a:r>
          </a:p>
        </p:txBody>
      </p:sp>
      <p:sp>
        <p:nvSpPr>
          <p:cNvPr id="3" name="Content Placeholder 2"/>
          <p:cNvSpPr>
            <a:spLocks noGrp="1"/>
          </p:cNvSpPr>
          <p:nvPr>
            <p:ph idx="1"/>
          </p:nvPr>
        </p:nvSpPr>
        <p:spPr>
          <a:xfrm>
            <a:off x="457200" y="1447800"/>
            <a:ext cx="7620000" cy="4800600"/>
          </a:xfrm>
        </p:spPr>
        <p:txBody>
          <a:bodyPr>
            <a:noAutofit/>
          </a:bodyPr>
          <a:lstStyle/>
          <a:p>
            <a:r>
              <a:rPr lang="en-US" sz="2800" dirty="0">
                <a:solidFill>
                  <a:schemeClr val="bg1"/>
                </a:solidFill>
              </a:rPr>
              <a:t>Tax Rate Management Considerations:</a:t>
            </a:r>
          </a:p>
          <a:p>
            <a:pPr lvl="1"/>
            <a:r>
              <a:rPr lang="en-US" sz="2800" dirty="0">
                <a:solidFill>
                  <a:schemeClr val="bg1"/>
                </a:solidFill>
              </a:rPr>
              <a:t>Appraisal Increase Components</a:t>
            </a:r>
          </a:p>
          <a:p>
            <a:pPr lvl="1"/>
            <a:r>
              <a:rPr lang="en-US" sz="2800" dirty="0">
                <a:solidFill>
                  <a:schemeClr val="bg1"/>
                </a:solidFill>
              </a:rPr>
              <a:t>General Tax Payer Impact</a:t>
            </a:r>
          </a:p>
          <a:p>
            <a:pPr lvl="1"/>
            <a:r>
              <a:rPr lang="en-US" sz="2800" dirty="0">
                <a:solidFill>
                  <a:schemeClr val="bg1"/>
                </a:solidFill>
              </a:rPr>
              <a:t>Senior Citizen Impact</a:t>
            </a:r>
          </a:p>
          <a:p>
            <a:pPr lvl="1"/>
            <a:r>
              <a:rPr lang="en-US" sz="2800" dirty="0">
                <a:solidFill>
                  <a:schemeClr val="bg1"/>
                </a:solidFill>
              </a:rPr>
              <a:t>Trends and Averages</a:t>
            </a:r>
          </a:p>
          <a:p>
            <a:pPr lvl="1"/>
            <a:r>
              <a:rPr lang="en-US" sz="2800" dirty="0">
                <a:solidFill>
                  <a:schemeClr val="bg1"/>
                </a:solidFill>
              </a:rPr>
              <a:t>Maintenance Realities</a:t>
            </a:r>
          </a:p>
          <a:p>
            <a:pPr lvl="1"/>
            <a:r>
              <a:rPr lang="en-US" sz="2800" dirty="0">
                <a:solidFill>
                  <a:schemeClr val="bg1"/>
                </a:solidFill>
              </a:rPr>
              <a:t>Guidance of Current Law</a:t>
            </a:r>
          </a:p>
          <a:p>
            <a:pPr lvl="1"/>
            <a:r>
              <a:rPr lang="en-US" sz="2800" dirty="0">
                <a:solidFill>
                  <a:schemeClr val="bg1"/>
                </a:solidFill>
              </a:rPr>
              <a:t>Expected Future Legislative Revisions</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38</a:t>
            </a:fld>
            <a:endParaRPr lang="en-US" dirty="0">
              <a:solidFill>
                <a:schemeClr val="bg1"/>
              </a:solidFill>
            </a:endParaRPr>
          </a:p>
        </p:txBody>
      </p:sp>
    </p:spTree>
    <p:extLst>
      <p:ext uri="{BB962C8B-B14F-4D97-AF65-F5344CB8AC3E}">
        <p14:creationId xmlns:p14="http://schemas.microsoft.com/office/powerpoint/2010/main" val="145493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7620000" cy="4876800"/>
          </a:xfrm>
        </p:spPr>
        <p:txBody>
          <a:bodyPr>
            <a:normAutofit/>
          </a:bodyPr>
          <a:lstStyle/>
          <a:p>
            <a:pPr marL="114300" indent="0">
              <a:buNone/>
            </a:pPr>
            <a:r>
              <a:rPr lang="en-US" sz="2400" dirty="0">
                <a:solidFill>
                  <a:schemeClr val="bg1"/>
                </a:solidFill>
              </a:rPr>
              <a:t>“This budget will raise more total property taxes than last year’s budget by $8,970,578 (9.20%) and of that amount $1,310,946 is tax raised from new property added to the tax roll this year.”</a:t>
            </a:r>
          </a:p>
          <a:p>
            <a:pPr marL="114300" indent="0">
              <a:buNone/>
            </a:pPr>
            <a:endParaRPr lang="en-US" sz="1100" dirty="0"/>
          </a:p>
          <a:p>
            <a:r>
              <a:rPr lang="en-US" sz="2000" dirty="0">
                <a:solidFill>
                  <a:schemeClr val="bg1"/>
                </a:solidFill>
              </a:rPr>
              <a:t>This specific language is required by the Local Government Code, section 102.005(b).  This calculation represents a comparison of certified tax rolls and </a:t>
            </a:r>
            <a:r>
              <a:rPr lang="en-US" sz="2000" b="1" i="1" u="sng" dirty="0">
                <a:solidFill>
                  <a:schemeClr val="bg1"/>
                </a:solidFill>
              </a:rPr>
              <a:t>includes</a:t>
            </a:r>
            <a:r>
              <a:rPr lang="en-US" sz="2000" dirty="0">
                <a:solidFill>
                  <a:schemeClr val="bg1"/>
                </a:solidFill>
              </a:rPr>
              <a:t> TIF values.  In practice and by obligations, a portion of appraised value in the TIF areas are segregated into separate funds and not included in the General Fund O&amp;M and Debt portions of property tax revenue. </a:t>
            </a:r>
          </a:p>
          <a:p>
            <a:r>
              <a:rPr lang="en-US" sz="2000" dirty="0">
                <a:solidFill>
                  <a:schemeClr val="bg1"/>
                </a:solidFill>
              </a:rPr>
              <a:t>This revenue is generated through growth in new value and the reappraisal of existing properties. </a:t>
            </a:r>
          </a:p>
          <a:p>
            <a:pPr marL="114300" indent="0">
              <a:buNone/>
            </a:pPr>
            <a:endParaRPr lang="en-US" sz="2400" dirty="0"/>
          </a:p>
          <a:p>
            <a:pPr marL="114300" indent="0">
              <a:buNone/>
            </a:pPr>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39</a:t>
            </a:fld>
            <a:endParaRPr lang="en-US" dirty="0">
              <a:solidFill>
                <a:schemeClr val="bg1"/>
              </a:solidFill>
            </a:endParaRPr>
          </a:p>
        </p:txBody>
      </p:sp>
      <p:sp>
        <p:nvSpPr>
          <p:cNvPr id="5" name="Title 1"/>
          <p:cNvSpPr>
            <a:spLocks noGrp="1"/>
          </p:cNvSpPr>
          <p:nvPr>
            <p:ph type="title"/>
          </p:nvPr>
        </p:nvSpPr>
        <p:spPr/>
        <p:txBody>
          <a:bodyPr/>
          <a:lstStyle/>
          <a:p>
            <a:pPr algn="ctr"/>
            <a:r>
              <a:rPr lang="en-US" sz="3600" b="1" dirty="0">
                <a:solidFill>
                  <a:schemeClr val="bg1"/>
                </a:solidFill>
              </a:rPr>
              <a:t>Required Budget Narrative:</a:t>
            </a:r>
            <a:br>
              <a:rPr lang="en-US" sz="3600" b="1" dirty="0">
                <a:solidFill>
                  <a:schemeClr val="bg1"/>
                </a:solidFill>
              </a:rPr>
            </a:br>
            <a:r>
              <a:rPr lang="en-US" sz="2000" b="1" dirty="0">
                <a:solidFill>
                  <a:schemeClr val="bg1"/>
                </a:solidFill>
              </a:rPr>
              <a:t>(Front Cover Page )</a:t>
            </a:r>
            <a:endParaRPr lang="en-US" sz="3600" b="1" dirty="0">
              <a:solidFill>
                <a:schemeClr val="bg1"/>
              </a:solidFill>
            </a:endParaRPr>
          </a:p>
        </p:txBody>
      </p:sp>
    </p:spTree>
    <p:extLst>
      <p:ext uri="{BB962C8B-B14F-4D97-AF65-F5344CB8AC3E}">
        <p14:creationId xmlns:p14="http://schemas.microsoft.com/office/powerpoint/2010/main" val="159212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620000" cy="1630362"/>
          </a:xfrm>
        </p:spPr>
        <p:txBody>
          <a:bodyPr>
            <a:normAutofit/>
          </a:bodyPr>
          <a:lstStyle/>
          <a:p>
            <a:r>
              <a:rPr lang="en-US" sz="4800" b="1" dirty="0">
                <a:solidFill>
                  <a:schemeClr val="bg1"/>
                </a:solidFill>
              </a:rPr>
              <a:t>“Path Taking”</a:t>
            </a:r>
            <a:br>
              <a:rPr lang="en-US" sz="3200" dirty="0">
                <a:solidFill>
                  <a:schemeClr val="bg1"/>
                </a:solidFill>
              </a:rPr>
            </a:br>
            <a:endParaRPr lang="en-US" sz="3200" dirty="0">
              <a:solidFill>
                <a:schemeClr val="bg1"/>
              </a:solidFill>
            </a:endParaRPr>
          </a:p>
        </p:txBody>
      </p:sp>
      <p:sp>
        <p:nvSpPr>
          <p:cNvPr id="3" name="Content Placeholder 2"/>
          <p:cNvSpPr>
            <a:spLocks noGrp="1"/>
          </p:cNvSpPr>
          <p:nvPr>
            <p:ph idx="1"/>
          </p:nvPr>
        </p:nvSpPr>
        <p:spPr>
          <a:xfrm>
            <a:off x="62442" y="838200"/>
            <a:ext cx="5029200" cy="5791200"/>
          </a:xfrm>
        </p:spPr>
        <p:txBody>
          <a:bodyPr>
            <a:normAutofit fontScale="92500" lnSpcReduction="10000"/>
          </a:bodyPr>
          <a:lstStyle/>
          <a:p>
            <a:r>
              <a:rPr lang="en-US" sz="2600" dirty="0">
                <a:solidFill>
                  <a:schemeClr val="bg1"/>
                </a:solidFill>
              </a:rPr>
              <a:t>Continue to work towards 2017-2019 City Council Goals and Strategies</a:t>
            </a:r>
          </a:p>
          <a:p>
            <a:r>
              <a:rPr lang="en-US" sz="2600" dirty="0">
                <a:solidFill>
                  <a:schemeClr val="bg1"/>
                </a:solidFill>
              </a:rPr>
              <a:t>Continued attention to our financial and budgetary policies</a:t>
            </a:r>
          </a:p>
          <a:p>
            <a:pPr marL="342900" lvl="1" indent="-342900">
              <a:buFont typeface="Arial" panose="020B0604020202020204" pitchFamily="34" charset="0"/>
              <a:buChar char="•"/>
            </a:pPr>
            <a:r>
              <a:rPr lang="en-US" sz="2600" dirty="0">
                <a:solidFill>
                  <a:schemeClr val="bg1"/>
                </a:solidFill>
              </a:rPr>
              <a:t>Continue to incrementally build days of Fund Balance in the General Fund</a:t>
            </a:r>
          </a:p>
          <a:p>
            <a:pPr marL="342900" lvl="1" indent="-342900">
              <a:buFont typeface="Arial" panose="020B0604020202020204" pitchFamily="34" charset="0"/>
              <a:buChar char="•"/>
            </a:pPr>
            <a:r>
              <a:rPr lang="en-US" sz="2600" dirty="0">
                <a:solidFill>
                  <a:schemeClr val="bg1"/>
                </a:solidFill>
              </a:rPr>
              <a:t>Continuation of construction of the Public Safety Campus</a:t>
            </a:r>
          </a:p>
          <a:p>
            <a:pPr marL="342900" lvl="1" indent="-342900">
              <a:buFont typeface="Arial" panose="020B0604020202020204" pitchFamily="34" charset="0"/>
              <a:buChar char="•"/>
            </a:pPr>
            <a:r>
              <a:rPr lang="en-US" sz="2600" dirty="0">
                <a:solidFill>
                  <a:schemeClr val="bg1"/>
                </a:solidFill>
              </a:rPr>
              <a:t>Implementation of our numerous street, alley and traffic improvement projects and their funding commitments</a:t>
            </a:r>
          </a:p>
          <a:p>
            <a:pPr marL="342900" lvl="1" indent="-342900">
              <a:buFont typeface="Arial" panose="020B0604020202020204" pitchFamily="34" charset="0"/>
              <a:buChar char="•"/>
            </a:pPr>
            <a:r>
              <a:rPr lang="en-US" sz="2600" dirty="0">
                <a:solidFill>
                  <a:schemeClr val="bg1"/>
                </a:solidFill>
              </a:rPr>
              <a:t>Design of Fire Station #3 and other 2015 Bond elements</a:t>
            </a:r>
          </a:p>
          <a:p>
            <a:pPr marL="342900" lvl="1" indent="-342900">
              <a:buFont typeface="Arial" panose="020B0604020202020204" pitchFamily="34" charset="0"/>
              <a:buChar char="•"/>
            </a:pPr>
            <a:endParaRPr lang="en-US" sz="3100" dirty="0">
              <a:solidFill>
                <a:schemeClr val="bg1"/>
              </a:solidFill>
            </a:endParaRPr>
          </a:p>
          <a:p>
            <a:pPr marL="342900" lvl="1" indent="-342900">
              <a:buFont typeface="Arial" panose="020B0604020202020204" pitchFamily="34" charset="0"/>
              <a:buChar char="•"/>
            </a:pPr>
            <a:endParaRPr lang="en-US" sz="3500" dirty="0">
              <a:solidFill>
                <a:schemeClr val="bg1"/>
              </a:solidFill>
            </a:endParaRPr>
          </a:p>
          <a:p>
            <a:endParaRPr lang="en-US" sz="2400" dirty="0">
              <a:solidFill>
                <a:schemeClr val="bg1"/>
              </a:solidFill>
            </a:endParaRPr>
          </a:p>
          <a:p>
            <a:pPr marL="114300" indent="0">
              <a:buNone/>
            </a:pPr>
            <a:endParaRPr lang="en-US" sz="2400"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a:t>
            </a:fld>
            <a:endParaRPr lang="en-US" dirty="0">
              <a:solidFill>
                <a:schemeClr val="bg1"/>
              </a:solidFill>
            </a:endParaRPr>
          </a:p>
        </p:txBody>
      </p:sp>
      <p:pic>
        <p:nvPicPr>
          <p:cNvPr id="7" name="Picture 6">
            <a:extLst>
              <a:ext uri="{FF2B5EF4-FFF2-40B4-BE49-F238E27FC236}">
                <a16:creationId xmlns:a16="http://schemas.microsoft.com/office/drawing/2014/main" id="{B54C5984-20F7-4451-BBA4-8130545A7173}"/>
              </a:ext>
            </a:extLst>
          </p:cNvPr>
          <p:cNvPicPr>
            <a:picLocks noChangeAspect="1"/>
          </p:cNvPicPr>
          <p:nvPr/>
        </p:nvPicPr>
        <p:blipFill>
          <a:blip r:embed="rId3"/>
          <a:stretch>
            <a:fillRect/>
          </a:stretch>
        </p:blipFill>
        <p:spPr>
          <a:xfrm>
            <a:off x="5029201" y="2148680"/>
            <a:ext cx="4114799" cy="3170239"/>
          </a:xfrm>
          <a:prstGeom prst="rect">
            <a:avLst/>
          </a:prstGeom>
        </p:spPr>
      </p:pic>
    </p:spTree>
    <p:extLst>
      <p:ext uri="{BB962C8B-B14F-4D97-AF65-F5344CB8AC3E}">
        <p14:creationId xmlns:p14="http://schemas.microsoft.com/office/powerpoint/2010/main" val="3330923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40</a:t>
            </a:fld>
            <a:endParaRPr lang="en-US" dirty="0">
              <a:solidFill>
                <a:schemeClr val="bg1"/>
              </a:solidFill>
            </a:endParaRPr>
          </a:p>
        </p:txBody>
      </p:sp>
      <p:sp>
        <p:nvSpPr>
          <p:cNvPr id="5" name="Title 1"/>
          <p:cNvSpPr>
            <a:spLocks noGrp="1"/>
          </p:cNvSpPr>
          <p:nvPr>
            <p:ph type="title"/>
          </p:nvPr>
        </p:nvSpPr>
        <p:spPr>
          <a:xfrm>
            <a:off x="457200" y="152400"/>
            <a:ext cx="7620000" cy="1143000"/>
          </a:xfrm>
        </p:spPr>
        <p:txBody>
          <a:bodyPr/>
          <a:lstStyle/>
          <a:p>
            <a:pPr algn="ctr"/>
            <a:r>
              <a:rPr lang="en-US" sz="2800" b="1" dirty="0">
                <a:solidFill>
                  <a:schemeClr val="bg1"/>
                </a:solidFill>
              </a:rPr>
              <a:t>Property Tax Increase Explained: $9.0 million</a:t>
            </a:r>
          </a:p>
        </p:txBody>
      </p:sp>
      <p:pic>
        <p:nvPicPr>
          <p:cNvPr id="2" name="Picture 1">
            <a:extLst>
              <a:ext uri="{FF2B5EF4-FFF2-40B4-BE49-F238E27FC236}">
                <a16:creationId xmlns:a16="http://schemas.microsoft.com/office/drawing/2014/main" id="{C39ABF75-6D65-41BF-9564-38BC7C2F0D83}"/>
              </a:ext>
            </a:extLst>
          </p:cNvPr>
          <p:cNvPicPr>
            <a:picLocks noChangeAspect="1"/>
          </p:cNvPicPr>
          <p:nvPr/>
        </p:nvPicPr>
        <p:blipFill>
          <a:blip r:embed="rId3"/>
          <a:stretch>
            <a:fillRect/>
          </a:stretch>
        </p:blipFill>
        <p:spPr>
          <a:xfrm>
            <a:off x="1361507" y="1003686"/>
            <a:ext cx="6420985" cy="5669977"/>
          </a:xfrm>
          <a:prstGeom prst="rect">
            <a:avLst/>
          </a:prstGeom>
        </p:spPr>
      </p:pic>
    </p:spTree>
    <p:extLst>
      <p:ext uri="{BB962C8B-B14F-4D97-AF65-F5344CB8AC3E}">
        <p14:creationId xmlns:p14="http://schemas.microsoft.com/office/powerpoint/2010/main" val="358000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96200" cy="1143000"/>
          </a:xfrm>
        </p:spPr>
        <p:txBody>
          <a:bodyPr/>
          <a:lstStyle/>
          <a:p>
            <a:pPr algn="ctr"/>
            <a:r>
              <a:rPr lang="en-US" sz="3600" b="1" dirty="0">
                <a:solidFill>
                  <a:schemeClr val="bg1"/>
                </a:solidFill>
              </a:rPr>
              <a:t>2018 Certified Tax Roll Comparison</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41</a:t>
            </a:fld>
            <a:endParaRPr lang="en-US" dirty="0">
              <a:solidFill>
                <a:schemeClr val="bg1"/>
              </a:solidFill>
            </a:endParaRPr>
          </a:p>
        </p:txBody>
      </p:sp>
      <p:sp>
        <p:nvSpPr>
          <p:cNvPr id="6" name="Slide Number Placeholder 3">
            <a:extLst>
              <a:ext uri="{FF2B5EF4-FFF2-40B4-BE49-F238E27FC236}">
                <a16:creationId xmlns:a16="http://schemas.microsoft.com/office/drawing/2014/main" id="{C0C046F9-9B48-4DA6-8C45-26E842A8DFFD}"/>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7" name="Picture 6">
            <a:extLst>
              <a:ext uri="{FF2B5EF4-FFF2-40B4-BE49-F238E27FC236}">
                <a16:creationId xmlns:a16="http://schemas.microsoft.com/office/drawing/2014/main" id="{927EBCE8-CA47-4C94-8641-8CFC71098F3B}"/>
              </a:ext>
            </a:extLst>
          </p:cNvPr>
          <p:cNvPicPr>
            <a:picLocks noChangeAspect="1"/>
          </p:cNvPicPr>
          <p:nvPr/>
        </p:nvPicPr>
        <p:blipFill>
          <a:blip r:embed="rId3"/>
          <a:stretch>
            <a:fillRect/>
          </a:stretch>
        </p:blipFill>
        <p:spPr>
          <a:xfrm>
            <a:off x="2971800" y="1167612"/>
            <a:ext cx="3170945" cy="5553863"/>
          </a:xfrm>
          <a:prstGeom prst="rect">
            <a:avLst/>
          </a:prstGeom>
        </p:spPr>
      </p:pic>
    </p:spTree>
    <p:extLst>
      <p:ext uri="{BB962C8B-B14F-4D97-AF65-F5344CB8AC3E}">
        <p14:creationId xmlns:p14="http://schemas.microsoft.com/office/powerpoint/2010/main" val="2887080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96200" cy="1143000"/>
          </a:xfrm>
        </p:spPr>
        <p:txBody>
          <a:bodyPr>
            <a:normAutofit/>
          </a:bodyPr>
          <a:lstStyle/>
          <a:p>
            <a:pPr algn="ctr"/>
            <a:r>
              <a:rPr lang="en-US" sz="3600" b="1" dirty="0">
                <a:solidFill>
                  <a:schemeClr val="bg1"/>
                </a:solidFill>
              </a:rPr>
              <a:t>2017 Property Tax Rates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42</a:t>
            </a:fld>
            <a:endParaRPr lang="en-US" dirty="0">
              <a:solidFill>
                <a:schemeClr val="bg1"/>
              </a:solidFill>
            </a:endParaRPr>
          </a:p>
        </p:txBody>
      </p:sp>
      <p:sp>
        <p:nvSpPr>
          <p:cNvPr id="6" name="Slide Number Placeholder 3">
            <a:extLst>
              <a:ext uri="{FF2B5EF4-FFF2-40B4-BE49-F238E27FC236}">
                <a16:creationId xmlns:a16="http://schemas.microsoft.com/office/drawing/2014/main" id="{C0C046F9-9B48-4DA6-8C45-26E842A8DFFD}"/>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3" name="Picture 2">
            <a:extLst>
              <a:ext uri="{FF2B5EF4-FFF2-40B4-BE49-F238E27FC236}">
                <a16:creationId xmlns:a16="http://schemas.microsoft.com/office/drawing/2014/main" id="{1B2DB2A3-D691-41AE-AD4B-4A4FB55A0080}"/>
              </a:ext>
            </a:extLst>
          </p:cNvPr>
          <p:cNvPicPr>
            <a:picLocks noChangeAspect="1"/>
          </p:cNvPicPr>
          <p:nvPr/>
        </p:nvPicPr>
        <p:blipFill>
          <a:blip r:embed="rId3"/>
          <a:stretch>
            <a:fillRect/>
          </a:stretch>
        </p:blipFill>
        <p:spPr>
          <a:xfrm>
            <a:off x="2890078" y="1319989"/>
            <a:ext cx="3363844" cy="5334001"/>
          </a:xfrm>
          <a:prstGeom prst="rect">
            <a:avLst/>
          </a:prstGeom>
        </p:spPr>
      </p:pic>
    </p:spTree>
    <p:extLst>
      <p:ext uri="{BB962C8B-B14F-4D97-AF65-F5344CB8AC3E}">
        <p14:creationId xmlns:p14="http://schemas.microsoft.com/office/powerpoint/2010/main" val="1272043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Tax Parcel Reappraisals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43</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99939003"/>
              </p:ext>
            </p:extLst>
          </p:nvPr>
        </p:nvGraphicFramePr>
        <p:xfrm>
          <a:off x="1371600" y="1981200"/>
          <a:ext cx="6172200" cy="2438400"/>
        </p:xfrm>
        <a:graphic>
          <a:graphicData uri="http://schemas.openxmlformats.org/drawingml/2006/table">
            <a:tbl>
              <a:tblPr/>
              <a:tblGrid>
                <a:gridCol w="1920214">
                  <a:extLst>
                    <a:ext uri="{9D8B030D-6E8A-4147-A177-3AD203B41FA5}">
                      <a16:colId xmlns:a16="http://schemas.microsoft.com/office/drawing/2014/main" val="20000"/>
                    </a:ext>
                  </a:extLst>
                </a:gridCol>
                <a:gridCol w="1372237">
                  <a:extLst>
                    <a:ext uri="{9D8B030D-6E8A-4147-A177-3AD203B41FA5}">
                      <a16:colId xmlns:a16="http://schemas.microsoft.com/office/drawing/2014/main" val="20001"/>
                    </a:ext>
                  </a:extLst>
                </a:gridCol>
                <a:gridCol w="1444460">
                  <a:extLst>
                    <a:ext uri="{9D8B030D-6E8A-4147-A177-3AD203B41FA5}">
                      <a16:colId xmlns:a16="http://schemas.microsoft.com/office/drawing/2014/main" val="20002"/>
                    </a:ext>
                  </a:extLst>
                </a:gridCol>
                <a:gridCol w="1435289">
                  <a:extLst>
                    <a:ext uri="{9D8B030D-6E8A-4147-A177-3AD203B41FA5}">
                      <a16:colId xmlns:a16="http://schemas.microsoft.com/office/drawing/2014/main" val="20003"/>
                    </a:ext>
                  </a:extLst>
                </a:gridCol>
              </a:tblGrid>
              <a:tr h="406400">
                <a:tc gridSpan="4">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DCAD 2018 Tax Roll – Percent of Parcels Reappraised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6400">
                <a:tc>
                  <a:txBody>
                    <a:bodyPr/>
                    <a:lstStyle/>
                    <a:p>
                      <a:pPr marL="0" marR="0" algn="ctr">
                        <a:spcBef>
                          <a:spcPts val="0"/>
                        </a:spcBef>
                        <a:spcAft>
                          <a:spcPts val="0"/>
                        </a:spcAft>
                      </a:pP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2016</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2017</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2018</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406400">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Residential</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06400">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Commercial</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06400">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BPP</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06400">
                <a:tc>
                  <a:txBody>
                    <a:bodyPr/>
                    <a:lstStyle/>
                    <a:p>
                      <a:pPr marL="0" marR="0" algn="ctr">
                        <a:spcBef>
                          <a:spcPts val="0"/>
                        </a:spcBef>
                        <a:spcAft>
                          <a:spcPts val="0"/>
                        </a:spcAft>
                      </a:pPr>
                      <a:r>
                        <a:rPr lang="en-US" sz="1800" b="1" dirty="0">
                          <a:solidFill>
                            <a:schemeClr val="tx1"/>
                          </a:solidFill>
                          <a:latin typeface="Times New Roman" pitchFamily="18" charset="0"/>
                          <a:ea typeface="Times New Roman"/>
                          <a:cs typeface="Times New Roman" pitchFamily="18" charset="0"/>
                        </a:rPr>
                        <a:t>All</a:t>
                      </a:r>
                      <a:endParaRPr lang="en-US" sz="18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800" kern="1200" dirty="0">
                          <a:solidFill>
                            <a:schemeClr val="tx1"/>
                          </a:solidFill>
                          <a:latin typeface="Times New Roman" pitchFamily="18" charset="0"/>
                          <a:ea typeface="Times New Roman"/>
                          <a:cs typeface="Times New Roman" pitchFamily="18" charset="0"/>
                        </a:rPr>
                        <a:t>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7" name="Rectangle 6"/>
          <p:cNvSpPr/>
          <p:nvPr/>
        </p:nvSpPr>
        <p:spPr>
          <a:xfrm>
            <a:off x="241139" y="4767590"/>
            <a:ext cx="8077200" cy="523220"/>
          </a:xfrm>
          <a:prstGeom prst="rect">
            <a:avLst/>
          </a:prstGeom>
        </p:spPr>
        <p:txBody>
          <a:bodyPr wrap="square">
            <a:spAutoFit/>
          </a:bodyPr>
          <a:lstStyle/>
          <a:p>
            <a:pPr marL="342900" indent="-228600">
              <a:spcBef>
                <a:spcPct val="20000"/>
              </a:spcBef>
              <a:buClr>
                <a:schemeClr val="accent1"/>
              </a:buClr>
              <a:buFont typeface="Arial" pitchFamily="34" charset="0"/>
              <a:buChar char="•"/>
            </a:pPr>
            <a:r>
              <a:rPr lang="en-US" sz="2800" dirty="0">
                <a:solidFill>
                  <a:schemeClr val="bg1"/>
                </a:solidFill>
              </a:rPr>
              <a:t>CCAD reappraises 100% of all parcels each year</a:t>
            </a:r>
          </a:p>
        </p:txBody>
      </p:sp>
    </p:spTree>
    <p:extLst>
      <p:ext uri="{BB962C8B-B14F-4D97-AF65-F5344CB8AC3E}">
        <p14:creationId xmlns:p14="http://schemas.microsoft.com/office/powerpoint/2010/main" val="3285794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Assessed Valuation</a:t>
            </a:r>
          </a:p>
        </p:txBody>
      </p:sp>
      <p:sp>
        <p:nvSpPr>
          <p:cNvPr id="3" name="Content Placeholder 2"/>
          <p:cNvSpPr>
            <a:spLocks noGrp="1"/>
          </p:cNvSpPr>
          <p:nvPr>
            <p:ph idx="1"/>
          </p:nvPr>
        </p:nvSpPr>
        <p:spPr>
          <a:xfrm>
            <a:off x="457200" y="1447800"/>
            <a:ext cx="7620000" cy="1143000"/>
          </a:xfrm>
        </p:spPr>
        <p:txBody>
          <a:bodyPr>
            <a:noAutofit/>
          </a:bodyPr>
          <a:lstStyle/>
          <a:p>
            <a:r>
              <a:rPr lang="en-US" sz="1600" dirty="0">
                <a:solidFill>
                  <a:schemeClr val="bg1"/>
                </a:solidFill>
              </a:rPr>
              <a:t>Total assessed valuation assumes a $1.3 billion increase in certified assessed valuation plus $187.8 million of “Values in Dispute”, that could be added to the certified roll once the cases have been finalized and allows for deduction of the Tax Increment Financing Districts values of ($1.7 billion).</a:t>
            </a:r>
          </a:p>
          <a:p>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44</a:t>
            </a:fld>
            <a:endParaRPr lang="en-US" dirty="0">
              <a:solidFill>
                <a:schemeClr val="bg1"/>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1830121917"/>
              </p:ext>
            </p:extLst>
          </p:nvPr>
        </p:nvGraphicFramePr>
        <p:xfrm>
          <a:off x="304800" y="2514598"/>
          <a:ext cx="7924801" cy="2145147"/>
        </p:xfrm>
        <a:graphic>
          <a:graphicData uri="http://schemas.openxmlformats.org/drawingml/2006/table">
            <a:tbl>
              <a:tblPr/>
              <a:tblGrid>
                <a:gridCol w="3581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95401">
                  <a:extLst>
                    <a:ext uri="{9D8B030D-6E8A-4147-A177-3AD203B41FA5}">
                      <a16:colId xmlns:a16="http://schemas.microsoft.com/office/drawing/2014/main" val="20003"/>
                    </a:ext>
                  </a:extLst>
                </a:gridCol>
              </a:tblGrid>
              <a:tr h="253077">
                <a:tc>
                  <a:txBody>
                    <a:bodyPr/>
                    <a:lstStyle/>
                    <a:p>
                      <a:pPr marL="0" marR="0">
                        <a:spcBef>
                          <a:spcPts val="0"/>
                        </a:spcBef>
                        <a:spcAft>
                          <a:spcPts val="0"/>
                        </a:spcAft>
                      </a:pPr>
                      <a:r>
                        <a:rPr lang="en-US" sz="1600" dirty="0">
                          <a:solidFill>
                            <a:schemeClr val="tx1"/>
                          </a:solidFill>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2017</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2018</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Difference</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53077">
                <a:tc>
                  <a:txBody>
                    <a:bodyPr/>
                    <a:lstStyle/>
                    <a:p>
                      <a:pPr marL="0" marR="0">
                        <a:spcBef>
                          <a:spcPts val="0"/>
                        </a:spcBef>
                        <a:spcAft>
                          <a:spcPts val="0"/>
                        </a:spcAft>
                      </a:pPr>
                      <a:r>
                        <a:rPr lang="en-US" sz="1600" b="1" dirty="0">
                          <a:solidFill>
                            <a:schemeClr val="tx1"/>
                          </a:solidFill>
                          <a:effectLst/>
                          <a:latin typeface="Times New Roman"/>
                          <a:ea typeface="Times New Roman"/>
                        </a:rPr>
                        <a:t>Certified</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$15,509,840,625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$16,850,380,841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rPr>
                        <a:t>8.64%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55848">
                <a:tc>
                  <a:txBody>
                    <a:bodyPr/>
                    <a:lstStyle/>
                    <a:p>
                      <a:pPr marL="0" marR="0">
                        <a:spcBef>
                          <a:spcPts val="0"/>
                        </a:spcBef>
                        <a:spcAft>
                          <a:spcPts val="0"/>
                        </a:spcAft>
                      </a:pPr>
                      <a:r>
                        <a:rPr lang="en-US" sz="1600" b="1" dirty="0">
                          <a:solidFill>
                            <a:schemeClr val="tx1"/>
                          </a:solidFill>
                          <a:effectLst/>
                          <a:latin typeface="Times New Roman"/>
                          <a:ea typeface="Times New Roman"/>
                        </a:rPr>
                        <a:t>Values In Dispute</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$93,387,516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$187,772,485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rPr>
                        <a:t>101.1%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07571">
                <a:tc>
                  <a:txBody>
                    <a:bodyPr/>
                    <a:lstStyle/>
                    <a:p>
                      <a:pPr marL="0" marR="0">
                        <a:spcBef>
                          <a:spcPts val="0"/>
                        </a:spcBef>
                        <a:spcAft>
                          <a:spcPts val="0"/>
                        </a:spcAft>
                      </a:pPr>
                      <a:r>
                        <a:rPr lang="en-US" sz="1600" b="1" dirty="0">
                          <a:solidFill>
                            <a:schemeClr val="tx1"/>
                          </a:solidFill>
                          <a:effectLst/>
                          <a:latin typeface="Times New Roman"/>
                          <a:ea typeface="Times New Roman"/>
                        </a:rPr>
                        <a:t>Tax Increment Financing</a:t>
                      </a:r>
                      <a:r>
                        <a:rPr lang="en-US" sz="1600" b="1" baseline="0" dirty="0">
                          <a:solidFill>
                            <a:schemeClr val="tx1"/>
                          </a:solidFill>
                          <a:effectLst/>
                          <a:latin typeface="Times New Roman"/>
                          <a:ea typeface="Times New Roman"/>
                        </a:rPr>
                        <a:t> District</a:t>
                      </a:r>
                      <a:r>
                        <a:rPr lang="en-US" sz="1600" b="1" dirty="0">
                          <a:solidFill>
                            <a:schemeClr val="tx1"/>
                          </a:solidFill>
                          <a:effectLst/>
                          <a:latin typeface="Times New Roman"/>
                          <a:ea typeface="Times New Roman"/>
                        </a:rPr>
                        <a:t> 1</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($662,293,996)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($779,563,666)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rPr>
                        <a:t>17.7%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253077">
                <a:tc>
                  <a:txBody>
                    <a:bodyPr/>
                    <a:lstStyle/>
                    <a:p>
                      <a:pPr marL="0" marR="0">
                        <a:spcBef>
                          <a:spcPts val="0"/>
                        </a:spcBef>
                        <a:spcAft>
                          <a:spcPts val="0"/>
                        </a:spcAft>
                      </a:pPr>
                      <a:r>
                        <a:rPr lang="en-US" sz="1600" b="1" dirty="0">
                          <a:solidFill>
                            <a:schemeClr val="tx1"/>
                          </a:solidFill>
                          <a:effectLst/>
                          <a:latin typeface="Times New Roman"/>
                          <a:ea typeface="Times New Roman"/>
                        </a:rPr>
                        <a:t>Tax Increment Financing</a:t>
                      </a:r>
                      <a:r>
                        <a:rPr lang="en-US" sz="1600" b="1" baseline="0" dirty="0">
                          <a:solidFill>
                            <a:schemeClr val="tx1"/>
                          </a:solidFill>
                          <a:effectLst/>
                          <a:latin typeface="Times New Roman"/>
                          <a:ea typeface="Times New Roman"/>
                        </a:rPr>
                        <a:t> District</a:t>
                      </a:r>
                      <a:r>
                        <a:rPr lang="en-US" sz="1600" b="1" dirty="0">
                          <a:solidFill>
                            <a:schemeClr val="tx1"/>
                          </a:solidFill>
                          <a:effectLst/>
                          <a:latin typeface="Times New Roman"/>
                          <a:ea typeface="Times New Roman"/>
                        </a:rPr>
                        <a:t> 2</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($700,186,342)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($787,119,523)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effectLst/>
                          <a:latin typeface="Times New Roman"/>
                          <a:ea typeface="Times New Roman"/>
                        </a:rPr>
                        <a:t>12.4%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16345">
                <a:tc>
                  <a:txBody>
                    <a:bodyPr/>
                    <a:lstStyle/>
                    <a:p>
                      <a:pPr marL="0" marR="0">
                        <a:spcBef>
                          <a:spcPts val="0"/>
                        </a:spcBef>
                        <a:spcAft>
                          <a:spcPts val="0"/>
                        </a:spcAft>
                      </a:pPr>
                      <a:r>
                        <a:rPr lang="en-US" sz="1600" b="1" dirty="0">
                          <a:solidFill>
                            <a:schemeClr val="tx1"/>
                          </a:solidFill>
                          <a:effectLst/>
                          <a:latin typeface="Times New Roman"/>
                          <a:ea typeface="Times New Roman"/>
                        </a:rPr>
                        <a:t>Tax Increment Financing</a:t>
                      </a:r>
                      <a:r>
                        <a:rPr lang="en-US" sz="1600" b="1" baseline="0" dirty="0">
                          <a:solidFill>
                            <a:schemeClr val="tx1"/>
                          </a:solidFill>
                          <a:effectLst/>
                          <a:latin typeface="Times New Roman"/>
                          <a:ea typeface="Times New Roman"/>
                        </a:rPr>
                        <a:t> District</a:t>
                      </a:r>
                      <a:r>
                        <a:rPr lang="en-US" sz="1600" b="1" dirty="0">
                          <a:solidFill>
                            <a:schemeClr val="tx1"/>
                          </a:solidFill>
                          <a:effectLst/>
                          <a:latin typeface="Times New Roman"/>
                          <a:ea typeface="Times New Roman"/>
                        </a:rPr>
                        <a:t> 3</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($62,730,629)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dirty="0">
                          <a:solidFill>
                            <a:schemeClr val="tx1"/>
                          </a:solidFill>
                          <a:effectLst/>
                          <a:latin typeface="Times New Roman"/>
                          <a:ea typeface="Times New Roman"/>
                        </a:rPr>
                        <a:t>($109,937,793)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Times New Roman"/>
                          <a:ea typeface="Times New Roman"/>
                        </a:rPr>
                        <a:t>75.3%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506152">
                <a:tc>
                  <a:txBody>
                    <a:bodyPr/>
                    <a:lstStyle/>
                    <a:p>
                      <a:pPr marL="0" marR="0">
                        <a:spcBef>
                          <a:spcPts val="0"/>
                        </a:spcBef>
                        <a:spcAft>
                          <a:spcPts val="0"/>
                        </a:spcAft>
                      </a:pPr>
                      <a:r>
                        <a:rPr lang="en-US" sz="1600" b="1" dirty="0">
                          <a:solidFill>
                            <a:schemeClr val="tx1"/>
                          </a:solidFill>
                          <a:effectLst/>
                          <a:latin typeface="Times New Roman"/>
                          <a:ea typeface="Times New Roman"/>
                        </a:rPr>
                        <a:t>Taxable Value for General</a:t>
                      </a:r>
                      <a:r>
                        <a:rPr lang="en-US" sz="1600" b="1" baseline="0" dirty="0">
                          <a:solidFill>
                            <a:schemeClr val="tx1"/>
                          </a:solidFill>
                          <a:effectLst/>
                          <a:latin typeface="Times New Roman"/>
                          <a:ea typeface="Times New Roman"/>
                        </a:rPr>
                        <a:t> Fund Debt and O/M</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effectLst/>
                          <a:latin typeface="Times New Roman"/>
                          <a:ea typeface="Times New Roman"/>
                        </a:rPr>
                        <a:t>$14,178,017,174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r">
                        <a:spcBef>
                          <a:spcPts val="0"/>
                        </a:spcBef>
                        <a:spcAft>
                          <a:spcPts val="0"/>
                        </a:spcAft>
                      </a:pPr>
                      <a:r>
                        <a:rPr lang="en-US" sz="1600" b="1" dirty="0">
                          <a:solidFill>
                            <a:schemeClr val="tx1"/>
                          </a:solidFill>
                          <a:effectLst/>
                          <a:latin typeface="Times New Roman"/>
                          <a:ea typeface="Times New Roman"/>
                        </a:rPr>
                        <a:t>$15,361,532,344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8.35%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05135892"/>
              </p:ext>
            </p:extLst>
          </p:nvPr>
        </p:nvGraphicFramePr>
        <p:xfrm>
          <a:off x="304800" y="4724400"/>
          <a:ext cx="7924800" cy="1234422"/>
        </p:xfrm>
        <a:graphic>
          <a:graphicData uri="http://schemas.openxmlformats.org/drawingml/2006/table">
            <a:tbl>
              <a:tblPr/>
              <a:tblGrid>
                <a:gridCol w="4047919">
                  <a:extLst>
                    <a:ext uri="{9D8B030D-6E8A-4147-A177-3AD203B41FA5}">
                      <a16:colId xmlns:a16="http://schemas.microsoft.com/office/drawing/2014/main" val="20000"/>
                    </a:ext>
                  </a:extLst>
                </a:gridCol>
                <a:gridCol w="2052466">
                  <a:extLst>
                    <a:ext uri="{9D8B030D-6E8A-4147-A177-3AD203B41FA5}">
                      <a16:colId xmlns:a16="http://schemas.microsoft.com/office/drawing/2014/main" val="20001"/>
                    </a:ext>
                  </a:extLst>
                </a:gridCol>
                <a:gridCol w="1824415">
                  <a:extLst>
                    <a:ext uri="{9D8B030D-6E8A-4147-A177-3AD203B41FA5}">
                      <a16:colId xmlns:a16="http://schemas.microsoft.com/office/drawing/2014/main" val="20002"/>
                    </a:ext>
                  </a:extLst>
                </a:gridCol>
              </a:tblGrid>
              <a:tr h="213360">
                <a:tc gridSpan="3">
                  <a:txBody>
                    <a:bodyPr/>
                    <a:lstStyle/>
                    <a:p>
                      <a:pPr marL="0" marR="0" algn="ctr">
                        <a:spcBef>
                          <a:spcPts val="0"/>
                        </a:spcBef>
                        <a:spcAft>
                          <a:spcPts val="0"/>
                        </a:spcAft>
                      </a:pPr>
                      <a:r>
                        <a:rPr lang="en-US" sz="1600" b="1" dirty="0">
                          <a:solidFill>
                            <a:schemeClr val="tx1"/>
                          </a:solidFill>
                          <a:latin typeface="Times New Roman" pitchFamily="18" charset="0"/>
                          <a:ea typeface="Times New Roman"/>
                          <a:cs typeface="Times New Roman" pitchFamily="18" charset="0"/>
                        </a:rPr>
                        <a:t>Property Tax Rate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3360">
                <a:tc>
                  <a:txBody>
                    <a:bodyPr/>
                    <a:lstStyle/>
                    <a:p>
                      <a:pPr marL="0" marR="0" algn="ctr">
                        <a:spcBef>
                          <a:spcPts val="0"/>
                        </a:spcBef>
                        <a:spcAft>
                          <a:spcPts val="0"/>
                        </a:spcAft>
                      </a:pPr>
                      <a:endParaRPr lang="en-US" sz="16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pitchFamily="18" charset="0"/>
                          <a:ea typeface="Times New Roman"/>
                          <a:cs typeface="Times New Roman" pitchFamily="18" charset="0"/>
                        </a:rPr>
                        <a:t>2017-2018</a:t>
                      </a:r>
                      <a:endParaRPr lang="en-US" sz="16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pitchFamily="18" charset="0"/>
                          <a:ea typeface="Times New Roman"/>
                          <a:cs typeface="Times New Roman" pitchFamily="18" charset="0"/>
                        </a:rPr>
                        <a:t>2018-2019</a:t>
                      </a:r>
                      <a:endParaRPr lang="en-US" sz="1600"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59062">
                <a:tc>
                  <a:txBody>
                    <a:bodyPr/>
                    <a:lstStyle/>
                    <a:p>
                      <a:pPr marL="0" marR="0" algn="l">
                        <a:spcBef>
                          <a:spcPts val="0"/>
                        </a:spcBef>
                        <a:spcAft>
                          <a:spcPts val="0"/>
                        </a:spcAft>
                      </a:pPr>
                      <a:r>
                        <a:rPr lang="en-US" sz="1600" b="0" dirty="0">
                          <a:solidFill>
                            <a:schemeClr val="tx1"/>
                          </a:solidFill>
                          <a:latin typeface="Times New Roman" pitchFamily="18" charset="0"/>
                          <a:ea typeface="Times New Roman"/>
                          <a:cs typeface="Times New Roman" pitchFamily="18" charset="0"/>
                        </a:rPr>
                        <a:t>Operations &amp; Maintenance (O &amp; M)</a:t>
                      </a:r>
                      <a:endParaRPr lang="en-US" sz="16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$0.37031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$0.37413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28518">
                <a:tc>
                  <a:txBody>
                    <a:bodyPr/>
                    <a:lstStyle/>
                    <a:p>
                      <a:pPr marL="0" marR="0">
                        <a:spcBef>
                          <a:spcPts val="0"/>
                        </a:spcBef>
                        <a:spcAft>
                          <a:spcPts val="0"/>
                        </a:spcAft>
                      </a:pPr>
                      <a:r>
                        <a:rPr lang="en-US" sz="1600" dirty="0">
                          <a:solidFill>
                            <a:schemeClr val="tx1"/>
                          </a:solidFill>
                          <a:latin typeface="Times New Roman" pitchFamily="18" charset="0"/>
                          <a:ea typeface="Times New Roman"/>
                          <a:cs typeface="Times New Roman" pitchFamily="18" charset="0"/>
                        </a:rPr>
                        <a:t>Debt Service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$0.25485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$0.25103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213360">
                <a:tc>
                  <a:txBody>
                    <a:bodyPr/>
                    <a:lstStyle/>
                    <a:p>
                      <a:pPr marL="0" marR="0">
                        <a:spcBef>
                          <a:spcPts val="0"/>
                        </a:spcBef>
                        <a:spcAft>
                          <a:spcPts val="0"/>
                        </a:spcAft>
                      </a:pPr>
                      <a:r>
                        <a:rPr lang="en-US" sz="1600" dirty="0">
                          <a:solidFill>
                            <a:schemeClr val="tx1"/>
                          </a:solidFill>
                          <a:latin typeface="Times New Roman" pitchFamily="18" charset="0"/>
                          <a:ea typeface="Times New Roman"/>
                          <a:cs typeface="Times New Roman" pitchFamily="18"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$0.62516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pitchFamily="18" charset="0"/>
                          <a:ea typeface="Times New Roman"/>
                          <a:cs typeface="Times New Roman" pitchFamily="18" charset="0"/>
                        </a:rPr>
                        <a:t>$0.62516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7" name="Slide Number Placeholder 3">
            <a:extLst>
              <a:ext uri="{FF2B5EF4-FFF2-40B4-BE49-F238E27FC236}">
                <a16:creationId xmlns:a16="http://schemas.microsoft.com/office/drawing/2014/main" id="{C9A7133A-245B-4588-AE56-911B5A25CCDA}"/>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Tree>
    <p:extLst>
      <p:ext uri="{BB962C8B-B14F-4D97-AF65-F5344CB8AC3E}">
        <p14:creationId xmlns:p14="http://schemas.microsoft.com/office/powerpoint/2010/main" val="302248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Tax Rate Calculations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45</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13965028"/>
              </p:ext>
            </p:extLst>
          </p:nvPr>
        </p:nvGraphicFramePr>
        <p:xfrm>
          <a:off x="457200" y="1600200"/>
          <a:ext cx="7924799" cy="1600200"/>
        </p:xfrm>
        <a:graphic>
          <a:graphicData uri="http://schemas.openxmlformats.org/drawingml/2006/table">
            <a:tbl>
              <a:tblPr/>
              <a:tblGrid>
                <a:gridCol w="2319109">
                  <a:extLst>
                    <a:ext uri="{9D8B030D-6E8A-4147-A177-3AD203B41FA5}">
                      <a16:colId xmlns:a16="http://schemas.microsoft.com/office/drawing/2014/main" val="20000"/>
                    </a:ext>
                  </a:extLst>
                </a:gridCol>
                <a:gridCol w="1734513">
                  <a:extLst>
                    <a:ext uri="{9D8B030D-6E8A-4147-A177-3AD203B41FA5}">
                      <a16:colId xmlns:a16="http://schemas.microsoft.com/office/drawing/2014/main" val="20001"/>
                    </a:ext>
                  </a:extLst>
                </a:gridCol>
                <a:gridCol w="1850148">
                  <a:extLst>
                    <a:ext uri="{9D8B030D-6E8A-4147-A177-3AD203B41FA5}">
                      <a16:colId xmlns:a16="http://schemas.microsoft.com/office/drawing/2014/main" val="20002"/>
                    </a:ext>
                  </a:extLst>
                </a:gridCol>
                <a:gridCol w="2021029">
                  <a:extLst>
                    <a:ext uri="{9D8B030D-6E8A-4147-A177-3AD203B41FA5}">
                      <a16:colId xmlns:a16="http://schemas.microsoft.com/office/drawing/2014/main" val="20003"/>
                    </a:ext>
                  </a:extLst>
                </a:gridCol>
              </a:tblGrid>
              <a:tr h="320040">
                <a:tc gridSpan="4">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Tax Rate Calculations</a:t>
                      </a:r>
                      <a:r>
                        <a:rPr lang="en-US" sz="1600" baseline="-25000" dirty="0">
                          <a:solidFill>
                            <a:schemeClr val="tx1"/>
                          </a:solidFill>
                          <a:latin typeface="Times New Roman"/>
                          <a:ea typeface="Times New Roman"/>
                          <a:cs typeface="Times New Roman"/>
                        </a:rPr>
                        <a:t> </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40">
                <a:tc>
                  <a:txBody>
                    <a:bodyPr/>
                    <a:lstStyle/>
                    <a:p>
                      <a:pPr marL="0" marR="0">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Rate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Difference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Revenue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20040">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2018-2019 Rate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$0.62516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20040">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Rollback Rate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a:ea typeface="Times New Roman"/>
                          <a:cs typeface="Times New Roman"/>
                        </a:rPr>
                        <a:t>$0.62517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$0.00001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$1,536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20040">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Effective Rate</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a:ea typeface="Times New Roman"/>
                          <a:cs typeface="Times New Roman"/>
                        </a:rPr>
                        <a:t>$0.58485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($0.04031)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dirty="0">
                          <a:solidFill>
                            <a:schemeClr val="tx1"/>
                          </a:solidFill>
                          <a:latin typeface="Times New Roman"/>
                          <a:ea typeface="Times New Roman"/>
                          <a:cs typeface="Times New Roman"/>
                        </a:rPr>
                        <a:t>($6,192,234)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94096633"/>
              </p:ext>
            </p:extLst>
          </p:nvPr>
        </p:nvGraphicFramePr>
        <p:xfrm>
          <a:off x="381000" y="4648200"/>
          <a:ext cx="7924799" cy="1219200"/>
        </p:xfrm>
        <a:graphic>
          <a:graphicData uri="http://schemas.openxmlformats.org/drawingml/2006/table">
            <a:tbl>
              <a:tblPr/>
              <a:tblGrid>
                <a:gridCol w="2319109">
                  <a:extLst>
                    <a:ext uri="{9D8B030D-6E8A-4147-A177-3AD203B41FA5}">
                      <a16:colId xmlns:a16="http://schemas.microsoft.com/office/drawing/2014/main" val="20000"/>
                    </a:ext>
                  </a:extLst>
                </a:gridCol>
                <a:gridCol w="1734513">
                  <a:extLst>
                    <a:ext uri="{9D8B030D-6E8A-4147-A177-3AD203B41FA5}">
                      <a16:colId xmlns:a16="http://schemas.microsoft.com/office/drawing/2014/main" val="20001"/>
                    </a:ext>
                  </a:extLst>
                </a:gridCol>
                <a:gridCol w="1850148">
                  <a:extLst>
                    <a:ext uri="{9D8B030D-6E8A-4147-A177-3AD203B41FA5}">
                      <a16:colId xmlns:a16="http://schemas.microsoft.com/office/drawing/2014/main" val="20002"/>
                    </a:ext>
                  </a:extLst>
                </a:gridCol>
                <a:gridCol w="2021029">
                  <a:extLst>
                    <a:ext uri="{9D8B030D-6E8A-4147-A177-3AD203B41FA5}">
                      <a16:colId xmlns:a16="http://schemas.microsoft.com/office/drawing/2014/main" val="20003"/>
                    </a:ext>
                  </a:extLst>
                </a:gridCol>
              </a:tblGrid>
              <a:tr h="228600">
                <a:tc gridSpan="4">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2017-2018 Tax Rate Calculations</a:t>
                      </a:r>
                      <a:r>
                        <a:rPr lang="en-US" sz="1600" b="0" baseline="-25000" dirty="0">
                          <a:solidFill>
                            <a:schemeClr val="tx1"/>
                          </a:solidFill>
                          <a:latin typeface="Times New Roman"/>
                          <a:ea typeface="Times New Roman"/>
                          <a:cs typeface="Times New Roman"/>
                        </a:rPr>
                        <a:t> </a:t>
                      </a:r>
                      <a:endParaRPr lang="en-US" sz="1600" b="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8600">
                <a:tc>
                  <a:txBody>
                    <a:bodyPr/>
                    <a:lstStyle/>
                    <a:p>
                      <a:pPr marL="0" marR="0">
                        <a:spcBef>
                          <a:spcPts val="0"/>
                        </a:spcBef>
                        <a:spcAft>
                          <a:spcPts val="0"/>
                        </a:spcAft>
                      </a:pPr>
                      <a:endParaRPr lang="en-US" sz="1600" b="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Difference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Revenue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28600">
                <a:tc>
                  <a:txBody>
                    <a:bodyPr/>
                    <a:lstStyle/>
                    <a:p>
                      <a:pPr marL="0" marR="0">
                        <a:spcBef>
                          <a:spcPts val="0"/>
                        </a:spcBef>
                        <a:spcAft>
                          <a:spcPts val="0"/>
                        </a:spcAft>
                      </a:pPr>
                      <a:r>
                        <a:rPr lang="en-US" sz="1600" b="0" dirty="0">
                          <a:solidFill>
                            <a:schemeClr val="tx1"/>
                          </a:solidFill>
                          <a:latin typeface="Times New Roman"/>
                          <a:ea typeface="Times New Roman"/>
                          <a:cs typeface="Times New Roman"/>
                        </a:rPr>
                        <a:t>2017-2018 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$0.62516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28600">
                <a:tc>
                  <a:txBody>
                    <a:bodyPr/>
                    <a:lstStyle/>
                    <a:p>
                      <a:pPr marL="0" marR="0">
                        <a:spcBef>
                          <a:spcPts val="0"/>
                        </a:spcBef>
                        <a:spcAft>
                          <a:spcPts val="0"/>
                        </a:spcAft>
                      </a:pPr>
                      <a:r>
                        <a:rPr lang="en-US" sz="1600" b="0" dirty="0">
                          <a:solidFill>
                            <a:schemeClr val="tx1"/>
                          </a:solidFill>
                          <a:latin typeface="Times New Roman"/>
                          <a:ea typeface="Times New Roman"/>
                          <a:cs typeface="Times New Roman"/>
                        </a:rPr>
                        <a:t>Rollback 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a:ea typeface="Times New Roman"/>
                          <a:cs typeface="Times New Roman"/>
                        </a:rPr>
                        <a:t>$0.63316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$0.008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$1,134,241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228600">
                <a:tc>
                  <a:txBody>
                    <a:bodyPr/>
                    <a:lstStyle/>
                    <a:p>
                      <a:pPr marL="0" marR="0">
                        <a:spcBef>
                          <a:spcPts val="0"/>
                        </a:spcBef>
                        <a:spcAft>
                          <a:spcPts val="0"/>
                        </a:spcAft>
                      </a:pPr>
                      <a:r>
                        <a:rPr lang="en-US" sz="1600" b="0" dirty="0">
                          <a:solidFill>
                            <a:schemeClr val="tx1"/>
                          </a:solidFill>
                          <a:latin typeface="Times New Roman"/>
                          <a:ea typeface="Times New Roman"/>
                          <a:cs typeface="Times New Roman"/>
                        </a:rPr>
                        <a:t>Effective 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a:ea typeface="Times New Roman"/>
                          <a:cs typeface="Times New Roman"/>
                        </a:rPr>
                        <a:t>$0.59135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($0.03381)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0" dirty="0">
                          <a:solidFill>
                            <a:schemeClr val="tx1"/>
                          </a:solidFill>
                          <a:latin typeface="Times New Roman"/>
                          <a:ea typeface="Times New Roman"/>
                          <a:cs typeface="Times New Roman"/>
                        </a:rPr>
                        <a:t>($4,793,588)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255006" y="3276600"/>
            <a:ext cx="8001000" cy="757130"/>
          </a:xfrm>
          <a:prstGeom prst="rect">
            <a:avLst/>
          </a:prstGeom>
          <a:noFill/>
        </p:spPr>
        <p:txBody>
          <a:bodyPr wrap="square" rtlCol="0">
            <a:spAutoFit/>
          </a:bodyPr>
          <a:lstStyle/>
          <a:p>
            <a:pPr marL="342900" indent="-228600">
              <a:lnSpc>
                <a:spcPct val="90000"/>
              </a:lnSpc>
              <a:spcBef>
                <a:spcPct val="20000"/>
              </a:spcBef>
              <a:buClr>
                <a:schemeClr val="accent1"/>
              </a:buClr>
              <a:buFont typeface="Arial" pitchFamily="34" charset="0"/>
              <a:buChar char="•"/>
            </a:pPr>
            <a:r>
              <a:rPr lang="en-US" sz="1600" dirty="0">
                <a:solidFill>
                  <a:schemeClr val="bg1"/>
                </a:solidFill>
              </a:rPr>
              <a:t>The tax rate adoption ordinance will refer to what is “effectively an 6.89 percent increase in the tax rate”.  This is the percent change of the proposed tax rate $0.62516 above the effective rate $0.58485.</a:t>
            </a:r>
          </a:p>
        </p:txBody>
      </p:sp>
    </p:spTree>
    <p:extLst>
      <p:ext uri="{BB962C8B-B14F-4D97-AF65-F5344CB8AC3E}">
        <p14:creationId xmlns:p14="http://schemas.microsoft.com/office/powerpoint/2010/main" val="1132778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Assessed Valuation</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46</a:t>
            </a:fld>
            <a:endParaRPr lang="en-US" dirty="0">
              <a:solidFill>
                <a:schemeClr val="bg1"/>
              </a:solidFill>
            </a:endParaRPr>
          </a:p>
        </p:txBody>
      </p:sp>
      <p:pic>
        <p:nvPicPr>
          <p:cNvPr id="5" name="Picture 4">
            <a:extLst>
              <a:ext uri="{FF2B5EF4-FFF2-40B4-BE49-F238E27FC236}">
                <a16:creationId xmlns:a16="http://schemas.microsoft.com/office/drawing/2014/main" id="{8DCA9B13-83A2-4303-B7B5-33E68998D7E8}"/>
              </a:ext>
            </a:extLst>
          </p:cNvPr>
          <p:cNvPicPr>
            <a:picLocks noChangeAspect="1"/>
          </p:cNvPicPr>
          <p:nvPr/>
        </p:nvPicPr>
        <p:blipFill>
          <a:blip r:embed="rId3"/>
          <a:stretch>
            <a:fillRect/>
          </a:stretch>
        </p:blipFill>
        <p:spPr>
          <a:xfrm>
            <a:off x="1218045" y="1417638"/>
            <a:ext cx="6707910" cy="4517572"/>
          </a:xfrm>
          <a:prstGeom prst="rect">
            <a:avLst/>
          </a:prstGeom>
        </p:spPr>
      </p:pic>
    </p:spTree>
    <p:extLst>
      <p:ext uri="{BB962C8B-B14F-4D97-AF65-F5344CB8AC3E}">
        <p14:creationId xmlns:p14="http://schemas.microsoft.com/office/powerpoint/2010/main" val="504233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Assessed Valuation</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47</a:t>
            </a:fld>
            <a:endParaRPr lang="en-US" dirty="0">
              <a:solidFill>
                <a:schemeClr val="bg1"/>
              </a:solidFill>
            </a:endParaRPr>
          </a:p>
        </p:txBody>
      </p:sp>
      <p:pic>
        <p:nvPicPr>
          <p:cNvPr id="7" name="Picture 6">
            <a:extLst>
              <a:ext uri="{FF2B5EF4-FFF2-40B4-BE49-F238E27FC236}">
                <a16:creationId xmlns:a16="http://schemas.microsoft.com/office/drawing/2014/main" id="{21085C10-599C-4077-9DDF-1BCFF65C5EC1}"/>
              </a:ext>
            </a:extLst>
          </p:cNvPr>
          <p:cNvPicPr>
            <a:picLocks noChangeAspect="1"/>
          </p:cNvPicPr>
          <p:nvPr/>
        </p:nvPicPr>
        <p:blipFill>
          <a:blip r:embed="rId3"/>
          <a:stretch>
            <a:fillRect/>
          </a:stretch>
        </p:blipFill>
        <p:spPr>
          <a:xfrm>
            <a:off x="1300374" y="1417638"/>
            <a:ext cx="6543251" cy="4578962"/>
          </a:xfrm>
          <a:prstGeom prst="rect">
            <a:avLst/>
          </a:prstGeom>
        </p:spPr>
      </p:pic>
    </p:spTree>
    <p:extLst>
      <p:ext uri="{BB962C8B-B14F-4D97-AF65-F5344CB8AC3E}">
        <p14:creationId xmlns:p14="http://schemas.microsoft.com/office/powerpoint/2010/main" val="2089235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Assessed Valuation</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48</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691270656"/>
              </p:ext>
            </p:extLst>
          </p:nvPr>
        </p:nvGraphicFramePr>
        <p:xfrm>
          <a:off x="394996" y="4082701"/>
          <a:ext cx="8077200" cy="1905000"/>
        </p:xfrm>
        <a:graphic>
          <a:graphicData uri="http://schemas.openxmlformats.org/drawingml/2006/table">
            <a:tbl>
              <a:tblPr/>
              <a:tblGrid>
                <a:gridCol w="1146047">
                  <a:extLst>
                    <a:ext uri="{9D8B030D-6E8A-4147-A177-3AD203B41FA5}">
                      <a16:colId xmlns:a16="http://schemas.microsoft.com/office/drawing/2014/main" val="20000"/>
                    </a:ext>
                  </a:extLst>
                </a:gridCol>
                <a:gridCol w="3024464">
                  <a:extLst>
                    <a:ext uri="{9D8B030D-6E8A-4147-A177-3AD203B41FA5}">
                      <a16:colId xmlns:a16="http://schemas.microsoft.com/office/drawing/2014/main" val="20001"/>
                    </a:ext>
                  </a:extLst>
                </a:gridCol>
                <a:gridCol w="2717375">
                  <a:extLst>
                    <a:ext uri="{9D8B030D-6E8A-4147-A177-3AD203B41FA5}">
                      <a16:colId xmlns:a16="http://schemas.microsoft.com/office/drawing/2014/main" val="20002"/>
                    </a:ext>
                  </a:extLst>
                </a:gridCol>
                <a:gridCol w="1189314">
                  <a:extLst>
                    <a:ext uri="{9D8B030D-6E8A-4147-A177-3AD203B41FA5}">
                      <a16:colId xmlns:a16="http://schemas.microsoft.com/office/drawing/2014/main" val="20003"/>
                    </a:ext>
                  </a:extLst>
                </a:gridCol>
              </a:tblGrid>
              <a:tr h="441960">
                <a:tc gridSpan="4">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Valuation Including New Improvements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District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2017 Certified 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2017 New Improvements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0" dirty="0">
                          <a:solidFill>
                            <a:schemeClr val="tx1"/>
                          </a:solidFill>
                          <a:latin typeface="Times New Roman"/>
                          <a:ea typeface="Times New Roman"/>
                          <a:cs typeface="Times New Roman"/>
                        </a:rPr>
                        <a:t>CCAD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$6,434,094,065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$249,042,857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3.87%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0" dirty="0">
                          <a:solidFill>
                            <a:schemeClr val="tx1"/>
                          </a:solidFill>
                          <a:latin typeface="Times New Roman"/>
                          <a:ea typeface="Times New Roman"/>
                          <a:cs typeface="Times New Roman"/>
                        </a:rPr>
                        <a:t>DCAD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$9,075,746,560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$225,039,564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2.48%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$15,509,840,625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$474,082,421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3.06%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54828833"/>
              </p:ext>
            </p:extLst>
          </p:nvPr>
        </p:nvGraphicFramePr>
        <p:xfrm>
          <a:off x="381000" y="1813719"/>
          <a:ext cx="8077200" cy="1828800"/>
        </p:xfrm>
        <a:graphic>
          <a:graphicData uri="http://schemas.openxmlformats.org/drawingml/2006/table">
            <a:tbl>
              <a:tblPr/>
              <a:tblGrid>
                <a:gridCol w="1146047">
                  <a:extLst>
                    <a:ext uri="{9D8B030D-6E8A-4147-A177-3AD203B41FA5}">
                      <a16:colId xmlns:a16="http://schemas.microsoft.com/office/drawing/2014/main" val="20000"/>
                    </a:ext>
                  </a:extLst>
                </a:gridCol>
                <a:gridCol w="3024464">
                  <a:extLst>
                    <a:ext uri="{9D8B030D-6E8A-4147-A177-3AD203B41FA5}">
                      <a16:colId xmlns:a16="http://schemas.microsoft.com/office/drawing/2014/main" val="20001"/>
                    </a:ext>
                  </a:extLst>
                </a:gridCol>
                <a:gridCol w="2717375">
                  <a:extLst>
                    <a:ext uri="{9D8B030D-6E8A-4147-A177-3AD203B41FA5}">
                      <a16:colId xmlns:a16="http://schemas.microsoft.com/office/drawing/2014/main" val="20002"/>
                    </a:ext>
                  </a:extLst>
                </a:gridCol>
                <a:gridCol w="1189314">
                  <a:extLst>
                    <a:ext uri="{9D8B030D-6E8A-4147-A177-3AD203B41FA5}">
                      <a16:colId xmlns:a16="http://schemas.microsoft.com/office/drawing/2014/main" val="20003"/>
                    </a:ext>
                  </a:extLst>
                </a:gridCol>
              </a:tblGrid>
              <a:tr h="365760">
                <a:tc gridSpan="4">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Valuation Including New Improvements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District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2018 Certified 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2018 New Improvements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kern="1200" dirty="0">
                          <a:solidFill>
                            <a:schemeClr val="tx1"/>
                          </a:solidFill>
                          <a:latin typeface="Times New Roman"/>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dirty="0">
                          <a:solidFill>
                            <a:schemeClr val="tx1"/>
                          </a:solidFill>
                          <a:latin typeface="Times New Roman"/>
                          <a:ea typeface="Times New Roman"/>
                          <a:cs typeface="Times New Roman"/>
                        </a:rPr>
                        <a:t>CCAD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$7,014,752,668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$286,849,040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4.09%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dirty="0">
                          <a:solidFill>
                            <a:schemeClr val="tx1"/>
                          </a:solidFill>
                          <a:latin typeface="Times New Roman"/>
                          <a:ea typeface="Times New Roman"/>
                          <a:cs typeface="Times New Roman"/>
                        </a:rPr>
                        <a:t>DCAD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$9,835,628,173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$133,941,250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0" kern="1200" dirty="0">
                          <a:solidFill>
                            <a:schemeClr val="tx1"/>
                          </a:solidFill>
                          <a:latin typeface="Times New Roman"/>
                          <a:ea typeface="Times New Roman"/>
                          <a:cs typeface="Times New Roman"/>
                        </a:rPr>
                        <a:t>1.36%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65760">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600" b="1" dirty="0">
                          <a:solidFill>
                            <a:schemeClr val="tx1"/>
                          </a:solidFill>
                          <a:latin typeface="Times New Roman"/>
                          <a:ea typeface="Times New Roman"/>
                          <a:cs typeface="Times New Roman"/>
                        </a:rPr>
                        <a:t>Total</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$16,850,380,841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$420,790,290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Times New Roman"/>
                          <a:ea typeface="Times New Roman"/>
                          <a:cs typeface="Times New Roman"/>
                        </a:rPr>
                        <a:t>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880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Tax Roll Increase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49</a:t>
            </a:fld>
            <a:endParaRPr lang="en-US" dirty="0">
              <a:solidFill>
                <a:schemeClr val="bg1"/>
              </a:solidFill>
            </a:endParaRPr>
          </a:p>
        </p:txBody>
      </p:sp>
      <p:pic>
        <p:nvPicPr>
          <p:cNvPr id="5" name="Content Placeholder 4">
            <a:extLst>
              <a:ext uri="{FF2B5EF4-FFF2-40B4-BE49-F238E27FC236}">
                <a16:creationId xmlns:a16="http://schemas.microsoft.com/office/drawing/2014/main" id="{6AE03709-EB75-4EFA-8ACA-2669F44D5B78}"/>
              </a:ext>
            </a:extLst>
          </p:cNvPr>
          <p:cNvPicPr>
            <a:picLocks noGrp="1" noChangeAspect="1"/>
          </p:cNvPicPr>
          <p:nvPr>
            <p:ph idx="1"/>
          </p:nvPr>
        </p:nvPicPr>
        <p:blipFill>
          <a:blip r:embed="rId3"/>
          <a:stretch>
            <a:fillRect/>
          </a:stretch>
        </p:blipFill>
        <p:spPr>
          <a:xfrm>
            <a:off x="457200" y="1855532"/>
            <a:ext cx="8229600" cy="3249868"/>
          </a:xfrm>
          <a:prstGeom prst="rect">
            <a:avLst/>
          </a:prstGeom>
        </p:spPr>
      </p:pic>
    </p:spTree>
    <p:extLst>
      <p:ext uri="{BB962C8B-B14F-4D97-AF65-F5344CB8AC3E}">
        <p14:creationId xmlns:p14="http://schemas.microsoft.com/office/powerpoint/2010/main" val="158742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rPr>
              <a:t>“Path Making”</a:t>
            </a:r>
          </a:p>
        </p:txBody>
      </p:sp>
      <p:sp>
        <p:nvSpPr>
          <p:cNvPr id="3" name="Content Placeholder 2"/>
          <p:cNvSpPr>
            <a:spLocks noGrp="1"/>
          </p:cNvSpPr>
          <p:nvPr>
            <p:ph sz="half" idx="1"/>
          </p:nvPr>
        </p:nvSpPr>
        <p:spPr>
          <a:xfrm>
            <a:off x="76200" y="1295400"/>
            <a:ext cx="5029200" cy="5562600"/>
          </a:xfrm>
        </p:spPr>
        <p:txBody>
          <a:bodyPr>
            <a:normAutofit fontScale="70000" lnSpcReduction="20000"/>
          </a:bodyPr>
          <a:lstStyle/>
          <a:p>
            <a:pPr lvl="1">
              <a:buFont typeface="Arial" panose="020B0604020202020204" pitchFamily="34" charset="0"/>
              <a:buChar char="•"/>
            </a:pPr>
            <a:r>
              <a:rPr lang="en-US" sz="3100" dirty="0">
                <a:solidFill>
                  <a:schemeClr val="bg1"/>
                </a:solidFill>
              </a:rPr>
              <a:t>Development of the Collins/Arapaho TOD and Innovation District Study</a:t>
            </a:r>
          </a:p>
          <a:p>
            <a:pPr lvl="1">
              <a:buFont typeface="Arial" panose="020B0604020202020204" pitchFamily="34" charset="0"/>
              <a:buChar char="•"/>
            </a:pPr>
            <a:r>
              <a:rPr lang="en-US" sz="3100" dirty="0">
                <a:solidFill>
                  <a:schemeClr val="bg1"/>
                </a:solidFill>
              </a:rPr>
              <a:t>Continued planning with DART regarding the Cottonbelt Rail Line</a:t>
            </a:r>
          </a:p>
          <a:p>
            <a:pPr lvl="1">
              <a:buFont typeface="Arial" panose="020B0604020202020204" pitchFamily="34" charset="0"/>
              <a:buChar char="•"/>
            </a:pPr>
            <a:r>
              <a:rPr lang="en-US" sz="3100" dirty="0">
                <a:solidFill>
                  <a:schemeClr val="bg1"/>
                </a:solidFill>
              </a:rPr>
              <a:t>Planning and design for the Main Street infrastructure strategies </a:t>
            </a:r>
          </a:p>
          <a:p>
            <a:pPr lvl="1">
              <a:buFont typeface="Arial" panose="020B0604020202020204" pitchFamily="34" charset="0"/>
              <a:buChar char="•"/>
            </a:pPr>
            <a:r>
              <a:rPr lang="en-US" sz="3100" dirty="0">
                <a:solidFill>
                  <a:schemeClr val="bg1"/>
                </a:solidFill>
              </a:rPr>
              <a:t>Preparing for the 2019 Texas Legislative Session</a:t>
            </a:r>
          </a:p>
          <a:p>
            <a:pPr lvl="1">
              <a:buFont typeface="Arial" panose="020B0604020202020204" pitchFamily="34" charset="0"/>
              <a:buChar char="•"/>
            </a:pPr>
            <a:r>
              <a:rPr lang="en-US" sz="3100" dirty="0">
                <a:solidFill>
                  <a:schemeClr val="bg1"/>
                </a:solidFill>
              </a:rPr>
              <a:t>Working to phase-out short-term debt for equipment and small capital purchases</a:t>
            </a:r>
          </a:p>
          <a:p>
            <a:pPr lvl="1">
              <a:buFont typeface="Arial" panose="020B0604020202020204" pitchFamily="34" charset="0"/>
              <a:buChar char="•"/>
            </a:pPr>
            <a:r>
              <a:rPr lang="en-US" sz="3100" dirty="0">
                <a:solidFill>
                  <a:schemeClr val="bg1"/>
                </a:solidFill>
              </a:rPr>
              <a:t>Strengthen neighborhood park maintenance funding and strategies</a:t>
            </a:r>
          </a:p>
          <a:p>
            <a:pPr lvl="1">
              <a:buFont typeface="Arial" panose="020B0604020202020204" pitchFamily="34" charset="0"/>
              <a:buChar char="•"/>
            </a:pPr>
            <a:r>
              <a:rPr lang="en-US" sz="3100" dirty="0">
                <a:solidFill>
                  <a:schemeClr val="bg1"/>
                </a:solidFill>
              </a:rPr>
              <a:t>Strengthen prior year’s commitment to targeted alley maintenance funding</a:t>
            </a:r>
          </a:p>
          <a:p>
            <a:pPr lvl="1"/>
            <a:endParaRPr lang="en-US" dirty="0">
              <a:solidFill>
                <a:schemeClr val="bg1"/>
              </a:solidFill>
            </a:endParaRPr>
          </a:p>
        </p:txBody>
      </p:sp>
      <p:sp>
        <p:nvSpPr>
          <p:cNvPr id="5" name="Content Placeholder 4"/>
          <p:cNvSpPr>
            <a:spLocks noGrp="1"/>
          </p:cNvSpPr>
          <p:nvPr>
            <p:ph sz="half" idx="2"/>
          </p:nvPr>
        </p:nvSpPr>
        <p:spPr>
          <a:xfrm>
            <a:off x="5334000" y="4267200"/>
            <a:ext cx="3581400" cy="2163763"/>
          </a:xfrm>
        </p:spPr>
        <p:txBody>
          <a:bodyPr>
            <a:normAutofit fontScale="70000" lnSpcReduction="20000"/>
          </a:bodyPr>
          <a:lstStyle/>
          <a:p>
            <a:pPr marL="342900" lvl="1" indent="-342900">
              <a:buFont typeface="Arial" panose="020B0604020202020204" pitchFamily="34" charset="0"/>
              <a:buChar char="•"/>
            </a:pPr>
            <a:r>
              <a:rPr lang="en-US" sz="3100" dirty="0">
                <a:solidFill>
                  <a:schemeClr val="bg1"/>
                </a:solidFill>
              </a:rPr>
              <a:t>Construction of the Spring Creek Nature Area perimeter trail &amp; inner loop</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a:t>
            </a:fld>
            <a:endParaRPr lang="en-US"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4859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490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Tax Roll Comparison</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50</a:t>
            </a:fld>
            <a:endParaRPr lang="en-US" dirty="0">
              <a:solidFill>
                <a:schemeClr val="bg1"/>
              </a:solidFill>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783968876"/>
              </p:ext>
            </p:extLst>
          </p:nvPr>
        </p:nvGraphicFramePr>
        <p:xfrm>
          <a:off x="762000" y="2133600"/>
          <a:ext cx="7620000" cy="2793124"/>
        </p:xfrm>
        <a:graphic>
          <a:graphicData uri="http://schemas.openxmlformats.org/drawingml/2006/table">
            <a:tbl>
              <a:tblPr/>
              <a:tblGrid>
                <a:gridCol w="1330525">
                  <a:extLst>
                    <a:ext uri="{9D8B030D-6E8A-4147-A177-3AD203B41FA5}">
                      <a16:colId xmlns:a16="http://schemas.microsoft.com/office/drawing/2014/main" val="20000"/>
                    </a:ext>
                  </a:extLst>
                </a:gridCol>
                <a:gridCol w="1614013">
                  <a:extLst>
                    <a:ext uri="{9D8B030D-6E8A-4147-A177-3AD203B41FA5}">
                      <a16:colId xmlns:a16="http://schemas.microsoft.com/office/drawing/2014/main" val="20001"/>
                    </a:ext>
                  </a:extLst>
                </a:gridCol>
                <a:gridCol w="940473">
                  <a:extLst>
                    <a:ext uri="{9D8B030D-6E8A-4147-A177-3AD203B41FA5}">
                      <a16:colId xmlns:a16="http://schemas.microsoft.com/office/drawing/2014/main" val="20002"/>
                    </a:ext>
                  </a:extLst>
                </a:gridCol>
                <a:gridCol w="1542623">
                  <a:extLst>
                    <a:ext uri="{9D8B030D-6E8A-4147-A177-3AD203B41FA5}">
                      <a16:colId xmlns:a16="http://schemas.microsoft.com/office/drawing/2014/main" val="20003"/>
                    </a:ext>
                  </a:extLst>
                </a:gridCol>
                <a:gridCol w="861841">
                  <a:extLst>
                    <a:ext uri="{9D8B030D-6E8A-4147-A177-3AD203B41FA5}">
                      <a16:colId xmlns:a16="http://schemas.microsoft.com/office/drawing/2014/main" val="20004"/>
                    </a:ext>
                  </a:extLst>
                </a:gridCol>
                <a:gridCol w="1330525">
                  <a:extLst>
                    <a:ext uri="{9D8B030D-6E8A-4147-A177-3AD203B41FA5}">
                      <a16:colId xmlns:a16="http://schemas.microsoft.com/office/drawing/2014/main" val="20005"/>
                    </a:ext>
                  </a:extLst>
                </a:gridCol>
              </a:tblGrid>
              <a:tr h="533400">
                <a:tc gridSpan="6">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Tax Roll Comparison </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 </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2017</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2018</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 </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17938">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 </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Value</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Value</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b="1" dirty="0">
                          <a:solidFill>
                            <a:schemeClr val="tx1"/>
                          </a:solidFill>
                          <a:effectLst/>
                          <a:latin typeface="Times New Roman"/>
                          <a:ea typeface="Times New Roman"/>
                        </a:rPr>
                        <a:t>% Change</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17938">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Residential</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kern="1200" dirty="0">
                          <a:solidFill>
                            <a:schemeClr val="tx1"/>
                          </a:solidFill>
                          <a:effectLst/>
                          <a:latin typeface="Times New Roman"/>
                          <a:ea typeface="Times New Roman"/>
                          <a:cs typeface="+mn-cs"/>
                        </a:rPr>
                        <a:t>$6,208,971,875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kern="1200" dirty="0">
                          <a:solidFill>
                            <a:schemeClr val="tx1"/>
                          </a:solidFill>
                          <a:effectLst/>
                          <a:latin typeface="Times New Roman"/>
                          <a:ea typeface="Times New Roman"/>
                          <a:cs typeface="+mn-cs"/>
                        </a:rPr>
                        <a:t>$6,878,420,600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40.8%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17938">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Commercial</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$8,343,018,022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53.8%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$8,891,903,891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52.8%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17938">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Industrial</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$790,355,033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$906,204,351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317938">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Undeveloped</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$167,495,695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$173,851,999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89034">
                <a:tc>
                  <a:txBody>
                    <a:bodyPr/>
                    <a:lstStyle/>
                    <a:p>
                      <a:pPr marL="0" marR="0">
                        <a:spcBef>
                          <a:spcPts val="0"/>
                        </a:spcBef>
                        <a:spcAft>
                          <a:spcPts val="0"/>
                        </a:spcAft>
                        <a:tabLst>
                          <a:tab pos="274320" algn="l"/>
                          <a:tab pos="548640" algn="l"/>
                          <a:tab pos="822960" algn="l"/>
                          <a:tab pos="1097280" algn="l"/>
                          <a:tab pos="1371600" algn="l"/>
                          <a:tab pos="1645920" algn="l"/>
                          <a:tab pos="1920240" algn="l"/>
                          <a:tab pos="4572000" algn="r"/>
                          <a:tab pos="4754880" algn="l"/>
                          <a:tab pos="5943600" algn="r"/>
                        </a:tabLst>
                      </a:pPr>
                      <a:r>
                        <a:rPr lang="en-US" sz="1400" dirty="0">
                          <a:solidFill>
                            <a:schemeClr val="tx1"/>
                          </a:solidFill>
                          <a:effectLst/>
                          <a:latin typeface="Times New Roman"/>
                          <a:ea typeface="Times New Roman"/>
                        </a:rPr>
                        <a:t>Total</a:t>
                      </a:r>
                      <a:endParaRPr lang="en-US" sz="20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0" dirty="0">
                          <a:solidFill>
                            <a:schemeClr val="tx1"/>
                          </a:solidFill>
                          <a:effectLst/>
                          <a:latin typeface="Times New Roman"/>
                          <a:ea typeface="Times New Roman"/>
                        </a:rPr>
                        <a:t>$15,509,840,625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0" dirty="0">
                          <a:solidFill>
                            <a:schemeClr val="tx1"/>
                          </a:solidFill>
                          <a:effectLst/>
                          <a:latin typeface="Times New Roman"/>
                          <a:ea typeface="Times New Roman"/>
                        </a:rPr>
                        <a:t>$16,850,380,841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Times New Roman"/>
                          <a:ea typeface="Times New Roman"/>
                        </a:rPr>
                        <a:t>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21065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bg1"/>
                </a:solidFill>
              </a:rPr>
              <a:t>Percent of Total Value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51</a:t>
            </a:fld>
            <a:endParaRPr lang="en-US"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0268899"/>
              </p:ext>
            </p:extLst>
          </p:nvPr>
        </p:nvGraphicFramePr>
        <p:xfrm>
          <a:off x="1600200" y="1752600"/>
          <a:ext cx="5791200" cy="3657598"/>
        </p:xfrm>
        <a:graphic>
          <a:graphicData uri="http://schemas.openxmlformats.org/drawingml/2006/table">
            <a:tbl>
              <a:tblPr/>
              <a:tblGrid>
                <a:gridCol w="1179734">
                  <a:extLst>
                    <a:ext uri="{9D8B030D-6E8A-4147-A177-3AD203B41FA5}">
                      <a16:colId xmlns:a16="http://schemas.microsoft.com/office/drawing/2014/main" val="20000"/>
                    </a:ext>
                  </a:extLst>
                </a:gridCol>
                <a:gridCol w="1452741">
                  <a:extLst>
                    <a:ext uri="{9D8B030D-6E8A-4147-A177-3AD203B41FA5}">
                      <a16:colId xmlns:a16="http://schemas.microsoft.com/office/drawing/2014/main" val="20001"/>
                    </a:ext>
                  </a:extLst>
                </a:gridCol>
                <a:gridCol w="1576273">
                  <a:extLst>
                    <a:ext uri="{9D8B030D-6E8A-4147-A177-3AD203B41FA5}">
                      <a16:colId xmlns:a16="http://schemas.microsoft.com/office/drawing/2014/main" val="20002"/>
                    </a:ext>
                  </a:extLst>
                </a:gridCol>
                <a:gridCol w="736254">
                  <a:extLst>
                    <a:ext uri="{9D8B030D-6E8A-4147-A177-3AD203B41FA5}">
                      <a16:colId xmlns:a16="http://schemas.microsoft.com/office/drawing/2014/main" val="20003"/>
                    </a:ext>
                  </a:extLst>
                </a:gridCol>
                <a:gridCol w="846198">
                  <a:extLst>
                    <a:ext uri="{9D8B030D-6E8A-4147-A177-3AD203B41FA5}">
                      <a16:colId xmlns:a16="http://schemas.microsoft.com/office/drawing/2014/main" val="20004"/>
                    </a:ext>
                  </a:extLst>
                </a:gridCol>
              </a:tblGrid>
              <a:tr h="284880">
                <a:tc gridSpan="5">
                  <a:txBody>
                    <a:bodyPr/>
                    <a:lstStyle/>
                    <a:p>
                      <a:pPr marL="0" marR="0" algn="ctr">
                        <a:spcBef>
                          <a:spcPts val="0"/>
                        </a:spcBef>
                        <a:spcAft>
                          <a:spcPts val="0"/>
                        </a:spcAft>
                      </a:pPr>
                      <a:r>
                        <a:rPr lang="en-US" sz="1400" b="1" dirty="0">
                          <a:solidFill>
                            <a:schemeClr val="tx1"/>
                          </a:solidFill>
                          <a:effectLst/>
                          <a:latin typeface="Times New Roman"/>
                          <a:ea typeface="Times New Roman"/>
                        </a:rPr>
                        <a:t>Percent of Total Value</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3918">
                <a:tc>
                  <a:txBody>
                    <a:bodyPr/>
                    <a:lstStyle/>
                    <a:p>
                      <a:pPr marL="0" marR="0" algn="ctr">
                        <a:spcBef>
                          <a:spcPts val="0"/>
                        </a:spcBef>
                        <a:spcAft>
                          <a:spcPts val="0"/>
                        </a:spcAft>
                      </a:pPr>
                      <a:r>
                        <a:rPr lang="en-US" sz="1400" b="1" dirty="0">
                          <a:solidFill>
                            <a:schemeClr val="tx1"/>
                          </a:solidFill>
                          <a:effectLst/>
                          <a:latin typeface="Times New Roman"/>
                          <a:ea typeface="Times New Roman"/>
                        </a:rPr>
                        <a:t>Tax Year</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Times New Roman"/>
                          <a:ea typeface="Times New Roman"/>
                        </a:rPr>
                        <a:t>Residential  </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Times New Roman"/>
                          <a:ea typeface="Times New Roman"/>
                        </a:rPr>
                        <a:t>Commercial </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Times New Roman"/>
                          <a:ea typeface="Times New Roman"/>
                        </a:rPr>
                        <a:t>BPP</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Times New Roman"/>
                          <a:ea typeface="Times New Roman"/>
                        </a:rPr>
                        <a:t>Total </a:t>
                      </a:r>
                      <a:endParaRPr lang="en-US" sz="1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84880">
                <a:tc>
                  <a:txBody>
                    <a:bodyPr/>
                    <a:lstStyle/>
                    <a:p>
                      <a:pPr algn="ctr" rtl="0" fontAlgn="ctr"/>
                      <a:r>
                        <a:rPr lang="en-US" sz="1400" b="0" i="0" u="none" strike="noStrike" dirty="0">
                          <a:solidFill>
                            <a:schemeClr val="tx1"/>
                          </a:solidFill>
                          <a:effectLst/>
                          <a:latin typeface="Times New Roman"/>
                        </a:rPr>
                        <a:t>2018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84880">
                <a:tc>
                  <a:txBody>
                    <a:bodyPr/>
                    <a:lstStyle/>
                    <a:p>
                      <a:pPr algn="ctr" rtl="0" fontAlgn="ctr"/>
                      <a:r>
                        <a:rPr lang="en-US" sz="1400" b="0" i="0" u="none" strike="noStrike" dirty="0">
                          <a:solidFill>
                            <a:schemeClr val="tx1"/>
                          </a:solidFill>
                          <a:effectLst/>
                          <a:latin typeface="Times New Roman"/>
                        </a:rPr>
                        <a:t>2017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284880">
                <a:tc>
                  <a:txBody>
                    <a:bodyPr/>
                    <a:lstStyle/>
                    <a:p>
                      <a:pPr algn="ctr" rtl="0" fontAlgn="ctr"/>
                      <a:r>
                        <a:rPr lang="en-US" sz="1400" b="0" i="0" u="none" strike="noStrike" dirty="0">
                          <a:solidFill>
                            <a:schemeClr val="tx1"/>
                          </a:solidFill>
                          <a:effectLst/>
                          <a:latin typeface="Times New Roman"/>
                        </a:rPr>
                        <a:t>2016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84880">
                <a:tc>
                  <a:txBody>
                    <a:bodyPr/>
                    <a:lstStyle/>
                    <a:p>
                      <a:pPr algn="ctr" rtl="0" fontAlgn="ctr"/>
                      <a:r>
                        <a:rPr lang="en-US" sz="1400" b="0" i="0" u="none" strike="noStrike" dirty="0">
                          <a:solidFill>
                            <a:schemeClr val="tx1"/>
                          </a:solidFill>
                          <a:effectLst/>
                          <a:latin typeface="Times New Roman"/>
                        </a:rPr>
                        <a:t>2015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84880">
                <a:tc>
                  <a:txBody>
                    <a:bodyPr/>
                    <a:lstStyle/>
                    <a:p>
                      <a:pPr algn="ctr" rtl="0" fontAlgn="ctr"/>
                      <a:r>
                        <a:rPr lang="en-US" sz="1400" b="0" i="0" u="none" strike="noStrike" dirty="0">
                          <a:solidFill>
                            <a:schemeClr val="tx1"/>
                          </a:solidFill>
                          <a:effectLst/>
                          <a:latin typeface="Times New Roman"/>
                        </a:rPr>
                        <a:t>2014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84880">
                <a:tc>
                  <a:txBody>
                    <a:bodyPr/>
                    <a:lstStyle/>
                    <a:p>
                      <a:pPr algn="ctr" rtl="0" fontAlgn="ctr"/>
                      <a:r>
                        <a:rPr lang="en-US" sz="1400" b="0" i="0" u="none" strike="noStrike" dirty="0">
                          <a:solidFill>
                            <a:schemeClr val="tx1"/>
                          </a:solidFill>
                          <a:effectLst/>
                          <a:latin typeface="Times New Roman"/>
                        </a:rPr>
                        <a:t>2013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284880">
                <a:tc>
                  <a:txBody>
                    <a:bodyPr/>
                    <a:lstStyle/>
                    <a:p>
                      <a:pPr algn="ctr" rtl="0" fontAlgn="ctr"/>
                      <a:r>
                        <a:rPr lang="en-US" sz="1400" b="0" i="0" u="none" strike="noStrike" dirty="0">
                          <a:solidFill>
                            <a:schemeClr val="tx1"/>
                          </a:solidFill>
                          <a:effectLst/>
                          <a:latin typeface="Times New Roman"/>
                        </a:rPr>
                        <a:t>2012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84880">
                <a:tc>
                  <a:txBody>
                    <a:bodyPr/>
                    <a:lstStyle/>
                    <a:p>
                      <a:pPr algn="ctr" rtl="0" fontAlgn="ctr"/>
                      <a:r>
                        <a:rPr lang="en-US" sz="1400" b="0" i="0" u="none" strike="noStrike" dirty="0">
                          <a:solidFill>
                            <a:schemeClr val="tx1"/>
                          </a:solidFill>
                          <a:effectLst/>
                          <a:latin typeface="Times New Roman"/>
                        </a:rPr>
                        <a:t>2011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284880">
                <a:tc>
                  <a:txBody>
                    <a:bodyPr/>
                    <a:lstStyle/>
                    <a:p>
                      <a:pPr algn="ctr" rtl="0" fontAlgn="ctr"/>
                      <a:r>
                        <a:rPr lang="en-US" sz="1400" b="0" i="0" u="none" strike="noStrike" dirty="0">
                          <a:solidFill>
                            <a:schemeClr val="tx1"/>
                          </a:solidFill>
                          <a:effectLst/>
                          <a:latin typeface="Times New Roman"/>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284880">
                <a:tc>
                  <a:txBody>
                    <a:bodyPr/>
                    <a:lstStyle/>
                    <a:p>
                      <a:pPr algn="ctr" rtl="0" fontAlgn="ctr"/>
                      <a:r>
                        <a:rPr lang="en-US" sz="1400" b="0" i="0" u="none" strike="noStrike" dirty="0">
                          <a:solidFill>
                            <a:schemeClr val="tx1"/>
                          </a:solidFill>
                          <a:effectLst/>
                          <a:latin typeface="Times New Roman"/>
                        </a:rPr>
                        <a:t>2009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400" b="0" i="0" u="none" strike="noStrike" dirty="0">
                          <a:solidFill>
                            <a:schemeClr val="tx1"/>
                          </a:solidFill>
                          <a:effectLst/>
                          <a:latin typeface="Times New Roman"/>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07389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Top Ten Taxpayers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52</a:t>
            </a:fld>
            <a:endParaRPr lang="en-US" dirty="0">
              <a:solidFill>
                <a:schemeClr val="bg1"/>
              </a:solidFill>
            </a:endParaRPr>
          </a:p>
        </p:txBody>
      </p:sp>
      <p:pic>
        <p:nvPicPr>
          <p:cNvPr id="5" name="Picture 4">
            <a:extLst>
              <a:ext uri="{FF2B5EF4-FFF2-40B4-BE49-F238E27FC236}">
                <a16:creationId xmlns:a16="http://schemas.microsoft.com/office/drawing/2014/main" id="{5C2C4FD3-6FEE-4FF6-B33B-BC8315785C72}"/>
              </a:ext>
            </a:extLst>
          </p:cNvPr>
          <p:cNvPicPr>
            <a:picLocks noChangeAspect="1"/>
          </p:cNvPicPr>
          <p:nvPr/>
        </p:nvPicPr>
        <p:blipFill>
          <a:blip r:embed="rId3"/>
          <a:stretch>
            <a:fillRect/>
          </a:stretch>
        </p:blipFill>
        <p:spPr>
          <a:xfrm>
            <a:off x="548588" y="1417639"/>
            <a:ext cx="8046824" cy="4525962"/>
          </a:xfrm>
          <a:prstGeom prst="rect">
            <a:avLst/>
          </a:prstGeom>
        </p:spPr>
      </p:pic>
    </p:spTree>
    <p:extLst>
      <p:ext uri="{BB962C8B-B14F-4D97-AF65-F5344CB8AC3E}">
        <p14:creationId xmlns:p14="http://schemas.microsoft.com/office/powerpoint/2010/main" val="3709984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algn="ctr">
              <a:spcBef>
                <a:spcPct val="20000"/>
              </a:spcBef>
              <a:buClr>
                <a:schemeClr val="accent1"/>
              </a:buClr>
            </a:pPr>
            <a:r>
              <a:rPr lang="en-US" sz="3600" b="1" dirty="0">
                <a:solidFill>
                  <a:schemeClr val="bg1"/>
                </a:solidFill>
              </a:rPr>
              <a:t>Change In Residential Market Valuations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53</a:t>
            </a:fld>
            <a:endParaRPr lang="en-US"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190436"/>
              </p:ext>
            </p:extLst>
          </p:nvPr>
        </p:nvGraphicFramePr>
        <p:xfrm>
          <a:off x="609600" y="2286000"/>
          <a:ext cx="7924800" cy="3048007"/>
        </p:xfrm>
        <a:graphic>
          <a:graphicData uri="http://schemas.openxmlformats.org/drawingml/2006/table">
            <a:tbl>
              <a:tblPr/>
              <a:tblGrid>
                <a:gridCol w="2105955">
                  <a:extLst>
                    <a:ext uri="{9D8B030D-6E8A-4147-A177-3AD203B41FA5}">
                      <a16:colId xmlns:a16="http://schemas.microsoft.com/office/drawing/2014/main" val="20000"/>
                    </a:ext>
                  </a:extLst>
                </a:gridCol>
                <a:gridCol w="1293762">
                  <a:extLst>
                    <a:ext uri="{9D8B030D-6E8A-4147-A177-3AD203B41FA5}">
                      <a16:colId xmlns:a16="http://schemas.microsoft.com/office/drawing/2014/main" val="20001"/>
                    </a:ext>
                  </a:extLst>
                </a:gridCol>
                <a:gridCol w="1663405">
                  <a:extLst>
                    <a:ext uri="{9D8B030D-6E8A-4147-A177-3AD203B41FA5}">
                      <a16:colId xmlns:a16="http://schemas.microsoft.com/office/drawing/2014/main" val="20002"/>
                    </a:ext>
                  </a:extLst>
                </a:gridCol>
                <a:gridCol w="1293762">
                  <a:extLst>
                    <a:ext uri="{9D8B030D-6E8A-4147-A177-3AD203B41FA5}">
                      <a16:colId xmlns:a16="http://schemas.microsoft.com/office/drawing/2014/main" val="20003"/>
                    </a:ext>
                  </a:extLst>
                </a:gridCol>
                <a:gridCol w="1567916">
                  <a:extLst>
                    <a:ext uri="{9D8B030D-6E8A-4147-A177-3AD203B41FA5}">
                      <a16:colId xmlns:a16="http://schemas.microsoft.com/office/drawing/2014/main" val="20004"/>
                    </a:ext>
                  </a:extLst>
                </a:gridCol>
              </a:tblGrid>
              <a:tr h="304803">
                <a:tc gridSpan="5">
                  <a:txBody>
                    <a:bodyPr/>
                    <a:lstStyle/>
                    <a:p>
                      <a:pPr marL="0" marR="0" algn="ctr">
                        <a:spcBef>
                          <a:spcPts val="0"/>
                        </a:spcBef>
                        <a:spcAft>
                          <a:spcPts val="0"/>
                        </a:spcAft>
                      </a:pPr>
                      <a:r>
                        <a:rPr lang="en-US" sz="1600" b="1" dirty="0">
                          <a:solidFill>
                            <a:schemeClr val="tx1"/>
                          </a:solidFill>
                          <a:effectLst/>
                          <a:latin typeface="Times New Roman"/>
                          <a:ea typeface="Times New Roman"/>
                        </a:rPr>
                        <a:t>Number of Residential Properties Affected by Market Valuation </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 </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a:lstStyle/>
                    <a:p>
                      <a:pPr marL="0" marR="0" algn="ctr">
                        <a:spcBef>
                          <a:spcPts val="0"/>
                        </a:spcBef>
                        <a:spcAft>
                          <a:spcPts val="0"/>
                        </a:spcAft>
                      </a:pPr>
                      <a:r>
                        <a:rPr lang="en-US" sz="1600" b="1" dirty="0">
                          <a:solidFill>
                            <a:schemeClr val="tx1"/>
                          </a:solidFill>
                          <a:effectLst/>
                          <a:latin typeface="Times New Roman"/>
                          <a:ea typeface="Times New Roman"/>
                        </a:rPr>
                        <a:t>2017-2018</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marL="0" marR="0" algn="ctr">
                        <a:spcBef>
                          <a:spcPts val="0"/>
                        </a:spcBef>
                        <a:spcAft>
                          <a:spcPts val="0"/>
                        </a:spcAft>
                      </a:pPr>
                      <a:r>
                        <a:rPr lang="en-US" sz="1600" b="1" dirty="0">
                          <a:solidFill>
                            <a:schemeClr val="tx1"/>
                          </a:solidFill>
                          <a:effectLst/>
                          <a:latin typeface="Times New Roman"/>
                          <a:ea typeface="Times New Roman"/>
                        </a:rPr>
                        <a:t>2018-2019</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1"/>
                  </a:ext>
                </a:extLst>
              </a:tr>
              <a:tr h="609604">
                <a:tc>
                  <a:txBody>
                    <a:bodyPr/>
                    <a:lstStyle/>
                    <a:p>
                      <a:pPr marL="0" marR="0">
                        <a:spcBef>
                          <a:spcPts val="0"/>
                        </a:spcBef>
                        <a:spcAft>
                          <a:spcPts val="0"/>
                        </a:spcAft>
                      </a:pPr>
                      <a:r>
                        <a:rPr lang="en-US" sz="1600" b="1" dirty="0">
                          <a:solidFill>
                            <a:schemeClr val="tx1"/>
                          </a:solidFill>
                          <a:effectLst/>
                          <a:latin typeface="Times New Roman"/>
                          <a:ea typeface="Times New Roman"/>
                        </a:rPr>
                        <a:t> </a:t>
                      </a:r>
                      <a:endParaRPr lang="en-US" sz="1600" dirty="0">
                        <a:solidFill>
                          <a:schemeClr val="tx1"/>
                        </a:solidFill>
                        <a:effectLst/>
                        <a:latin typeface="Times New Roman"/>
                        <a:ea typeface="Times New Roman"/>
                      </a:endParaRPr>
                    </a:p>
                    <a:p>
                      <a:pPr marL="0" marR="0">
                        <a:spcBef>
                          <a:spcPts val="0"/>
                        </a:spcBef>
                        <a:spcAft>
                          <a:spcPts val="0"/>
                        </a:spcAft>
                      </a:pPr>
                      <a:r>
                        <a:rPr lang="en-US" sz="1600" b="1" dirty="0">
                          <a:solidFill>
                            <a:schemeClr val="tx1"/>
                          </a:solidFill>
                          <a:effectLst/>
                          <a:latin typeface="Times New Roman"/>
                          <a:ea typeface="Times New Roman"/>
                        </a:rPr>
                        <a:t>Impact</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a:t>
                      </a:r>
                      <a:endParaRPr lang="en-US" sz="1600" dirty="0">
                        <a:solidFill>
                          <a:schemeClr val="tx1"/>
                        </a:solidFill>
                        <a:effectLst/>
                        <a:latin typeface="Times New Roman"/>
                        <a:ea typeface="Times New Roman"/>
                      </a:endParaRPr>
                    </a:p>
                    <a:p>
                      <a:pPr marL="0" marR="0" algn="ctr">
                        <a:spcBef>
                          <a:spcPts val="0"/>
                        </a:spcBef>
                        <a:spcAft>
                          <a:spcPts val="0"/>
                        </a:spcAft>
                      </a:pPr>
                      <a:r>
                        <a:rPr lang="en-US" sz="1600" b="1" dirty="0">
                          <a:solidFill>
                            <a:schemeClr val="tx1"/>
                          </a:solidFill>
                          <a:effectLst/>
                          <a:latin typeface="Times New Roman"/>
                          <a:ea typeface="Times New Roman"/>
                        </a:rPr>
                        <a:t># Properties </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of Total</a:t>
                      </a:r>
                      <a:endParaRPr lang="en-US" sz="1600" dirty="0">
                        <a:solidFill>
                          <a:schemeClr val="tx1"/>
                        </a:solidFill>
                        <a:effectLst/>
                        <a:latin typeface="Times New Roman"/>
                        <a:ea typeface="Times New Roman"/>
                      </a:endParaRPr>
                    </a:p>
                    <a:p>
                      <a:pPr marL="0" marR="0" algn="ctr">
                        <a:spcBef>
                          <a:spcPts val="0"/>
                        </a:spcBef>
                        <a:spcAft>
                          <a:spcPts val="0"/>
                        </a:spcAft>
                      </a:pPr>
                      <a:r>
                        <a:rPr lang="en-US" sz="1600" b="1" dirty="0">
                          <a:solidFill>
                            <a:schemeClr val="tx1"/>
                          </a:solidFill>
                          <a:effectLst/>
                          <a:latin typeface="Times New Roman"/>
                          <a:ea typeface="Times New Roman"/>
                        </a:rPr>
                        <a:t>Res. Properties</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a:t>
                      </a:r>
                      <a:endParaRPr lang="en-US" sz="1600" dirty="0">
                        <a:solidFill>
                          <a:schemeClr val="tx1"/>
                        </a:solidFill>
                        <a:effectLst/>
                        <a:latin typeface="Times New Roman"/>
                        <a:ea typeface="Times New Roman"/>
                      </a:endParaRPr>
                    </a:p>
                    <a:p>
                      <a:pPr marL="0" marR="0" algn="ctr">
                        <a:spcBef>
                          <a:spcPts val="0"/>
                        </a:spcBef>
                        <a:spcAft>
                          <a:spcPts val="0"/>
                        </a:spcAft>
                      </a:pPr>
                      <a:r>
                        <a:rPr lang="en-US" sz="1600" b="1" dirty="0">
                          <a:solidFill>
                            <a:schemeClr val="tx1"/>
                          </a:solidFill>
                          <a:effectLst/>
                          <a:latin typeface="Times New Roman"/>
                          <a:ea typeface="Times New Roman"/>
                        </a:rPr>
                        <a:t># Properties </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of Total</a:t>
                      </a:r>
                      <a:endParaRPr lang="en-US" sz="1600" dirty="0">
                        <a:solidFill>
                          <a:schemeClr val="tx1"/>
                        </a:solidFill>
                        <a:effectLst/>
                        <a:latin typeface="Times New Roman"/>
                        <a:ea typeface="Times New Roman"/>
                      </a:endParaRPr>
                    </a:p>
                    <a:p>
                      <a:pPr marL="0" marR="0" algn="ctr">
                        <a:spcBef>
                          <a:spcPts val="0"/>
                        </a:spcBef>
                        <a:spcAft>
                          <a:spcPts val="0"/>
                        </a:spcAft>
                      </a:pPr>
                      <a:r>
                        <a:rPr lang="en-US" sz="1600" b="1" dirty="0">
                          <a:solidFill>
                            <a:schemeClr val="tx1"/>
                          </a:solidFill>
                          <a:effectLst/>
                          <a:latin typeface="Times New Roman"/>
                          <a:ea typeface="Times New Roman"/>
                        </a:rPr>
                        <a:t>Res. Properties</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No Change</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4,545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16.19%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2,459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8.70%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Decrease</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1,056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3.76%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524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1.85%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04800">
                <a:tc>
                  <a:txBody>
                    <a:bodyPr/>
                    <a:lstStyle/>
                    <a:p>
                      <a:pPr marL="0" marR="0" algn="l" defTabSz="914400" rtl="0" eaLnBrk="1" latinLnBrk="0" hangingPunct="1">
                        <a:spcBef>
                          <a:spcPts val="0"/>
                        </a:spcBef>
                        <a:spcAft>
                          <a:spcPts val="0"/>
                        </a:spcAft>
                      </a:pPr>
                      <a:r>
                        <a:rPr lang="en-US" sz="1600" b="1" kern="1200" dirty="0">
                          <a:solidFill>
                            <a:schemeClr val="tx1"/>
                          </a:solidFill>
                          <a:effectLst/>
                          <a:latin typeface="Times New Roman"/>
                          <a:ea typeface="Times New Roman"/>
                          <a:cs typeface="+mn-cs"/>
                        </a:rPr>
                        <a:t>Increase 0% - 5%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3,999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14.24%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4,369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15.46%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Increase 6% - 10%</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4,406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15.69%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6,413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22.70%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Increase &gt;10%</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14,071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50.12%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14,488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fontAlgn="b" latinLnBrk="0" hangingPunct="1">
                        <a:spcBef>
                          <a:spcPts val="0"/>
                        </a:spcBef>
                        <a:spcAft>
                          <a:spcPts val="0"/>
                        </a:spcAft>
                      </a:pPr>
                      <a:r>
                        <a:rPr lang="en-US" sz="1600" kern="1200" dirty="0">
                          <a:solidFill>
                            <a:schemeClr val="tx1"/>
                          </a:solidFill>
                          <a:effectLst/>
                          <a:latin typeface="Times New Roman"/>
                          <a:ea typeface="Times New Roman"/>
                          <a:cs typeface="+mn-cs"/>
                        </a:rPr>
                        <a:t>51.28%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304800">
                <a:tc>
                  <a:txBody>
                    <a:bodyPr/>
                    <a:lstStyle/>
                    <a:p>
                      <a:pPr marL="0" marR="0">
                        <a:spcBef>
                          <a:spcPts val="0"/>
                        </a:spcBef>
                        <a:spcAft>
                          <a:spcPts val="0"/>
                        </a:spcAft>
                      </a:pPr>
                      <a:r>
                        <a:rPr lang="en-US" sz="1600" b="1" dirty="0">
                          <a:solidFill>
                            <a:schemeClr val="tx1"/>
                          </a:solidFill>
                          <a:effectLst/>
                          <a:latin typeface="Times New Roman"/>
                          <a:ea typeface="Times New Roman"/>
                        </a:rPr>
                        <a:t>Total Res. Properties</a:t>
                      </a:r>
                      <a:endParaRPr lang="en-US" sz="1600"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28,077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28,253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69551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14300" algn="ctr">
              <a:spcBef>
                <a:spcPct val="20000"/>
              </a:spcBef>
              <a:buClr>
                <a:schemeClr val="accent1"/>
              </a:buClr>
            </a:pPr>
            <a:r>
              <a:rPr lang="en-US" sz="3600" b="1" dirty="0">
                <a:solidFill>
                  <a:schemeClr val="bg1"/>
                </a:solidFill>
              </a:rPr>
              <a:t>Senior Exemption </a:t>
            </a:r>
          </a:p>
        </p:txBody>
      </p:sp>
      <p:sp>
        <p:nvSpPr>
          <p:cNvPr id="3" name="Content Placeholder 2"/>
          <p:cNvSpPr>
            <a:spLocks noGrp="1"/>
          </p:cNvSpPr>
          <p:nvPr>
            <p:ph idx="1"/>
          </p:nvPr>
        </p:nvSpPr>
        <p:spPr>
          <a:xfrm>
            <a:off x="304800" y="1447800"/>
            <a:ext cx="7924800" cy="4648200"/>
          </a:xfrm>
        </p:spPr>
        <p:txBody>
          <a:bodyPr>
            <a:normAutofit/>
          </a:bodyPr>
          <a:lstStyle/>
          <a:p>
            <a:pPr lvl="0"/>
            <a:r>
              <a:rPr lang="en-US" sz="2400" dirty="0">
                <a:solidFill>
                  <a:schemeClr val="bg1"/>
                </a:solidFill>
              </a:rPr>
              <a:t>The City Council took action on February 26th to increase the Over 65 and Disabled Persons tax exemption from $80,000 to $85,000 a year, an increase of $5,000 or 6.3%.</a:t>
            </a:r>
          </a:p>
          <a:p>
            <a:pPr lvl="0"/>
            <a:r>
              <a:rPr lang="en-US" sz="2400" dirty="0">
                <a:solidFill>
                  <a:schemeClr val="bg1"/>
                </a:solidFill>
              </a:rPr>
              <a:t>For FY 2018-2019, those receiving the exemption will save an average of $531 in City Property taxes. </a:t>
            </a:r>
          </a:p>
          <a:p>
            <a:r>
              <a:rPr lang="en-US" sz="2400" dirty="0">
                <a:solidFill>
                  <a:schemeClr val="bg1"/>
                </a:solidFill>
              </a:rPr>
              <a:t>At $85,000, the exempted taxes total $4,311,135 with an incremental cost to the General Fund of $352,342 over last year.</a:t>
            </a:r>
          </a:p>
          <a:p>
            <a:pPr lvl="2"/>
            <a:r>
              <a:rPr lang="en-US" sz="2200" dirty="0">
                <a:solidFill>
                  <a:schemeClr val="bg1"/>
                </a:solidFill>
              </a:rPr>
              <a:t>Operations = $210,861 and Debt Service = $141,481</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54</a:t>
            </a:fld>
            <a:endParaRPr lang="en-US" dirty="0">
              <a:solidFill>
                <a:schemeClr val="bg1"/>
              </a:solidFill>
            </a:endParaRPr>
          </a:p>
        </p:txBody>
      </p:sp>
    </p:spTree>
    <p:extLst>
      <p:ext uri="{BB962C8B-B14F-4D97-AF65-F5344CB8AC3E}">
        <p14:creationId xmlns:p14="http://schemas.microsoft.com/office/powerpoint/2010/main" val="1297197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algn="ctr">
              <a:spcBef>
                <a:spcPct val="20000"/>
              </a:spcBef>
              <a:buClr>
                <a:schemeClr val="accent1"/>
              </a:buClr>
            </a:pPr>
            <a:r>
              <a:rPr lang="en-US" sz="3600" b="1" dirty="0">
                <a:solidFill>
                  <a:schemeClr val="bg1"/>
                </a:solidFill>
              </a:rPr>
              <a:t>Average Senior Home Value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55</a:t>
            </a:fld>
            <a:endParaRPr lang="en-US"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8540169"/>
              </p:ext>
            </p:extLst>
          </p:nvPr>
        </p:nvGraphicFramePr>
        <p:xfrm>
          <a:off x="1219200" y="1600200"/>
          <a:ext cx="6477003" cy="4164066"/>
        </p:xfrm>
        <a:graphic>
          <a:graphicData uri="http://schemas.openxmlformats.org/drawingml/2006/table">
            <a:tbl>
              <a:tblPr/>
              <a:tblGrid>
                <a:gridCol w="838200">
                  <a:extLst>
                    <a:ext uri="{9D8B030D-6E8A-4147-A177-3AD203B41FA5}">
                      <a16:colId xmlns:a16="http://schemas.microsoft.com/office/drawing/2014/main" val="20000"/>
                    </a:ext>
                  </a:extLst>
                </a:gridCol>
                <a:gridCol w="1117667">
                  <a:extLst>
                    <a:ext uri="{9D8B030D-6E8A-4147-A177-3AD203B41FA5}">
                      <a16:colId xmlns:a16="http://schemas.microsoft.com/office/drawing/2014/main" val="20001"/>
                    </a:ext>
                  </a:extLst>
                </a:gridCol>
                <a:gridCol w="906022">
                  <a:extLst>
                    <a:ext uri="{9D8B030D-6E8A-4147-A177-3AD203B41FA5}">
                      <a16:colId xmlns:a16="http://schemas.microsoft.com/office/drawing/2014/main" val="20002"/>
                    </a:ext>
                  </a:extLst>
                </a:gridCol>
                <a:gridCol w="906022">
                  <a:extLst>
                    <a:ext uri="{9D8B030D-6E8A-4147-A177-3AD203B41FA5}">
                      <a16:colId xmlns:a16="http://schemas.microsoft.com/office/drawing/2014/main" val="20003"/>
                    </a:ext>
                  </a:extLst>
                </a:gridCol>
                <a:gridCol w="1053689">
                  <a:extLst>
                    <a:ext uri="{9D8B030D-6E8A-4147-A177-3AD203B41FA5}">
                      <a16:colId xmlns:a16="http://schemas.microsoft.com/office/drawing/2014/main" val="20004"/>
                    </a:ext>
                  </a:extLst>
                </a:gridCol>
                <a:gridCol w="896360">
                  <a:extLst>
                    <a:ext uri="{9D8B030D-6E8A-4147-A177-3AD203B41FA5}">
                      <a16:colId xmlns:a16="http://schemas.microsoft.com/office/drawing/2014/main" val="20005"/>
                    </a:ext>
                  </a:extLst>
                </a:gridCol>
                <a:gridCol w="759043">
                  <a:extLst>
                    <a:ext uri="{9D8B030D-6E8A-4147-A177-3AD203B41FA5}">
                      <a16:colId xmlns:a16="http://schemas.microsoft.com/office/drawing/2014/main" val="20006"/>
                    </a:ext>
                  </a:extLst>
                </a:gridCol>
              </a:tblGrid>
              <a:tr h="259213">
                <a:tc gridSpan="7">
                  <a:txBody>
                    <a:bodyPr/>
                    <a:lstStyle/>
                    <a:p>
                      <a:pPr marL="0" marR="0" algn="ctr">
                        <a:spcBef>
                          <a:spcPts val="0"/>
                        </a:spcBef>
                        <a:spcAft>
                          <a:spcPts val="0"/>
                        </a:spcAft>
                      </a:pPr>
                      <a:r>
                        <a:rPr lang="en-US" sz="1600" b="1" dirty="0">
                          <a:solidFill>
                            <a:schemeClr val="tx1"/>
                          </a:solidFill>
                          <a:effectLst/>
                          <a:latin typeface="Times New Roman"/>
                          <a:ea typeface="Times New Roman"/>
                        </a:rPr>
                        <a:t>Average Senior Home Value Statistics</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0021">
                <a:tc>
                  <a:txBody>
                    <a:bodyPr/>
                    <a:lstStyle/>
                    <a:p>
                      <a:pPr marL="0" marR="0">
                        <a:spcBef>
                          <a:spcPts val="0"/>
                        </a:spcBef>
                        <a:spcAft>
                          <a:spcPts val="0"/>
                        </a:spcAft>
                      </a:pPr>
                      <a:r>
                        <a:rPr lang="en-US" sz="1600" b="1" dirty="0">
                          <a:solidFill>
                            <a:schemeClr val="tx1"/>
                          </a:solidFill>
                          <a:effectLst/>
                          <a:latin typeface="Times New Roman"/>
                          <a:ea typeface="Times New Roman"/>
                        </a:rPr>
                        <a:t> </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Change</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Average Senior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 Change</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spcBef>
                          <a:spcPts val="0"/>
                        </a:spcBef>
                        <a:spcAft>
                          <a:spcPts val="0"/>
                        </a:spcAft>
                      </a:pPr>
                      <a:r>
                        <a:rPr lang="en-US" sz="1600" b="1" dirty="0">
                          <a:solidFill>
                            <a:schemeClr val="tx1"/>
                          </a:solidFill>
                          <a:effectLst/>
                          <a:latin typeface="Times New Roman"/>
                          <a:ea typeface="Times New Roman"/>
                        </a:rPr>
                        <a:t> </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1"/>
                  </a:ext>
                </a:extLst>
              </a:tr>
              <a:tr h="510021">
                <a:tc>
                  <a:txBody>
                    <a:bodyPr/>
                    <a:lstStyle/>
                    <a:p>
                      <a:pPr marL="0" marR="0" algn="ctr">
                        <a:spcBef>
                          <a:spcPts val="0"/>
                        </a:spcBef>
                        <a:spcAft>
                          <a:spcPts val="0"/>
                        </a:spcAft>
                      </a:pPr>
                      <a:r>
                        <a:rPr lang="en-US" sz="1600" b="1" dirty="0">
                          <a:solidFill>
                            <a:schemeClr val="tx1"/>
                          </a:solidFill>
                          <a:effectLst/>
                          <a:latin typeface="Times New Roman"/>
                          <a:ea typeface="Times New Roman"/>
                        </a:rPr>
                        <a:t>Tax</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Qualifying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From Year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Senior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Home Market</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From Year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Times New Roman"/>
                          <a:ea typeface="Times New Roman"/>
                          <a:cs typeface="+mn-cs"/>
                        </a:rPr>
                        <a:t>% of </a:t>
                      </a:r>
                    </a:p>
                    <a:p>
                      <a:pPr marL="0" marR="0" algn="ctr" defTabSz="914400" rtl="0" eaLnBrk="1" latinLnBrk="0" hangingPunct="1">
                        <a:spcBef>
                          <a:spcPts val="0"/>
                        </a:spcBef>
                        <a:spcAft>
                          <a:spcPts val="0"/>
                        </a:spcAft>
                      </a:pPr>
                      <a:r>
                        <a:rPr lang="en-US" sz="1600" b="1" kern="1200" dirty="0">
                          <a:solidFill>
                            <a:schemeClr val="tx1"/>
                          </a:solidFill>
                          <a:effectLst/>
                          <a:latin typeface="Times New Roman"/>
                          <a:ea typeface="Times New Roman"/>
                          <a:cs typeface="+mn-cs"/>
                        </a:rPr>
                        <a:t>Total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0002"/>
                  </a:ext>
                </a:extLst>
              </a:tr>
              <a:tr h="255011">
                <a:tc>
                  <a:txBody>
                    <a:bodyPr/>
                    <a:lstStyle/>
                    <a:p>
                      <a:pPr marL="0" marR="0" algn="ctr">
                        <a:spcBef>
                          <a:spcPts val="0"/>
                        </a:spcBef>
                        <a:spcAft>
                          <a:spcPts val="0"/>
                        </a:spcAft>
                      </a:pPr>
                      <a:r>
                        <a:rPr lang="en-US" sz="1600" b="1" dirty="0">
                          <a:solidFill>
                            <a:schemeClr val="tx1"/>
                          </a:solidFill>
                          <a:effectLst/>
                          <a:latin typeface="Times New Roman"/>
                          <a:ea typeface="Times New Roman"/>
                        </a:rPr>
                        <a:t>Year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effectLst/>
                          <a:latin typeface="Times New Roman"/>
                          <a:ea typeface="Times New Roman"/>
                          <a:cs typeface="+mn-cs"/>
                        </a:rPr>
                        <a:t>Parcels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to Year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Exempt.</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Value</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600" b="1" dirty="0">
                          <a:solidFill>
                            <a:schemeClr val="tx1"/>
                          </a:solidFill>
                          <a:effectLst/>
                          <a:latin typeface="Times New Roman"/>
                          <a:ea typeface="Times New Roman"/>
                        </a:rPr>
                        <a:t>to Year</a:t>
                      </a:r>
                      <a:endParaRPr lang="en-US" sz="2400" dirty="0">
                        <a:solidFill>
                          <a:schemeClr val="tx1"/>
                        </a:solidFill>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effectLst/>
                          <a:latin typeface="Times New Roman"/>
                          <a:ea typeface="Times New Roman"/>
                          <a:cs typeface="+mn-cs"/>
                        </a:rPr>
                        <a:t>Value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262980">
                <a:tc>
                  <a:txBody>
                    <a:bodyPr/>
                    <a:lstStyle/>
                    <a:p>
                      <a:pPr algn="ctr" rtl="0" fontAlgn="ctr"/>
                      <a:r>
                        <a:rPr lang="en-US" sz="1600" b="0" i="0" u="none" strike="noStrike" dirty="0">
                          <a:solidFill>
                            <a:schemeClr val="tx1"/>
                          </a:solidFill>
                          <a:effectLst/>
                          <a:latin typeface="Times New Roman"/>
                        </a:rPr>
                        <a:t>2018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8,227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2.67%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Times New Roman"/>
                        </a:rPr>
                        <a:t>$85,000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$285,693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12.43%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29.75%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62980">
                <a:tc>
                  <a:txBody>
                    <a:bodyPr/>
                    <a:lstStyle/>
                    <a:p>
                      <a:pPr algn="ctr" rtl="0" fontAlgn="ctr"/>
                      <a:r>
                        <a:rPr lang="en-US" sz="1600" b="0" i="0" u="none" strike="noStrike" dirty="0">
                          <a:solidFill>
                            <a:schemeClr val="tx1"/>
                          </a:solidFill>
                          <a:effectLst/>
                          <a:latin typeface="Times New Roman"/>
                        </a:rPr>
                        <a:t>2017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8,013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1.65%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Times New Roman"/>
                        </a:rPr>
                        <a:t>$80,000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$254,115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10.71%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31.48%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62980">
                <a:tc>
                  <a:txBody>
                    <a:bodyPr/>
                    <a:lstStyle/>
                    <a:p>
                      <a:pPr algn="ctr" rtl="0" fontAlgn="ctr"/>
                      <a:r>
                        <a:rPr lang="en-US" sz="1600" b="0" i="0" u="none" strike="noStrike" dirty="0">
                          <a:solidFill>
                            <a:schemeClr val="tx1"/>
                          </a:solidFill>
                          <a:effectLst/>
                          <a:latin typeface="Times New Roman"/>
                        </a:rPr>
                        <a:t>2016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7,883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2.38%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Times New Roman"/>
                        </a:rPr>
                        <a:t>$70,000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$229,526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13.52%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30.50%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62980">
                <a:tc>
                  <a:txBody>
                    <a:bodyPr/>
                    <a:lstStyle/>
                    <a:p>
                      <a:pPr algn="ctr" rtl="0" fontAlgn="ctr"/>
                      <a:r>
                        <a:rPr lang="en-US" sz="1600" b="0" i="0" u="none" strike="noStrike" dirty="0">
                          <a:solidFill>
                            <a:schemeClr val="tx1"/>
                          </a:solidFill>
                          <a:effectLst/>
                          <a:latin typeface="Times New Roman"/>
                        </a:rPr>
                        <a:t>2015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7,700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1.36%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Times New Roman"/>
                        </a:rPr>
                        <a:t>$60,000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$202,187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7.98%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29.68%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262980">
                <a:tc>
                  <a:txBody>
                    <a:bodyPr/>
                    <a:lstStyle/>
                    <a:p>
                      <a:pPr algn="ctr" rtl="0" fontAlgn="ctr"/>
                      <a:r>
                        <a:rPr lang="en-US" sz="1600" b="0" i="0" u="none" strike="noStrike" dirty="0">
                          <a:solidFill>
                            <a:schemeClr val="tx1"/>
                          </a:solidFill>
                          <a:effectLst/>
                          <a:latin typeface="Times New Roman"/>
                        </a:rPr>
                        <a:t>2014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7,597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2.23%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$187,251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32.04%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62980">
                <a:tc>
                  <a:txBody>
                    <a:bodyPr/>
                    <a:lstStyle/>
                    <a:p>
                      <a:pPr algn="ctr" rtl="0" fontAlgn="ctr"/>
                      <a:r>
                        <a:rPr lang="en-US" sz="1600" b="0" i="0" u="none" strike="noStrike" dirty="0">
                          <a:solidFill>
                            <a:schemeClr val="tx1"/>
                          </a:solidFill>
                          <a:effectLst/>
                          <a:latin typeface="Times New Roman"/>
                        </a:rPr>
                        <a:t>2013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7,431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2.17%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$55,000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$180,265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0.93%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30.51%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262980">
                <a:tc>
                  <a:txBody>
                    <a:bodyPr/>
                    <a:lstStyle/>
                    <a:p>
                      <a:pPr algn="ctr" rtl="0" fontAlgn="ctr"/>
                      <a:r>
                        <a:rPr lang="en-US" sz="1600" b="0" i="0" u="none" strike="noStrike" dirty="0">
                          <a:solidFill>
                            <a:schemeClr val="tx1"/>
                          </a:solidFill>
                          <a:effectLst/>
                          <a:latin typeface="Times New Roman"/>
                        </a:rPr>
                        <a:t>2012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7,273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4.32%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$55,000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$178,609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30.79%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262980">
                <a:tc>
                  <a:txBody>
                    <a:bodyPr/>
                    <a:lstStyle/>
                    <a:p>
                      <a:pPr algn="ctr" rtl="0" fontAlgn="ctr"/>
                      <a:r>
                        <a:rPr lang="en-US" sz="1600" b="0" i="0" u="none" strike="noStrike" dirty="0">
                          <a:solidFill>
                            <a:schemeClr val="tx1"/>
                          </a:solidFill>
                          <a:effectLst/>
                          <a:latin typeface="Times New Roman"/>
                        </a:rPr>
                        <a:t>2011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6,972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3.00%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$55,000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$178,788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0.40%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30.76%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262980">
                <a:tc>
                  <a:txBody>
                    <a:bodyPr/>
                    <a:lstStyle/>
                    <a:p>
                      <a:pPr algn="ctr" rtl="0" fontAlgn="ctr"/>
                      <a:r>
                        <a:rPr lang="en-US" sz="1600" b="0" i="0" u="none" strike="noStrike" dirty="0">
                          <a:solidFill>
                            <a:schemeClr val="tx1"/>
                          </a:solidFill>
                          <a:effectLst/>
                          <a:latin typeface="Times New Roman"/>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6,769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3.14%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$55,000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$178,079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-0.49%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30.89%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2"/>
                  </a:ext>
                </a:extLst>
              </a:tr>
              <a:tr h="262980">
                <a:tc>
                  <a:txBody>
                    <a:bodyPr/>
                    <a:lstStyle/>
                    <a:p>
                      <a:pPr algn="ctr" rtl="0" fontAlgn="ctr"/>
                      <a:r>
                        <a:rPr lang="en-US" sz="1600" b="0" i="0" u="none" strike="noStrike" dirty="0">
                          <a:solidFill>
                            <a:schemeClr val="tx1"/>
                          </a:solidFill>
                          <a:effectLst/>
                          <a:latin typeface="Times New Roman"/>
                        </a:rPr>
                        <a:t>2009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6,563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fontAlgn="ctr" latinLnBrk="0" hangingPunct="1"/>
                      <a:r>
                        <a:rPr lang="en-US" sz="1600" b="0" i="0" u="none" strike="noStrike" kern="1200" dirty="0">
                          <a:solidFill>
                            <a:schemeClr val="tx1"/>
                          </a:solidFill>
                          <a:effectLst/>
                          <a:latin typeface="Times New Roman"/>
                          <a:ea typeface="+mn-ea"/>
                          <a:cs typeface="+mn-cs"/>
                        </a:rPr>
                        <a:t>4.14%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$55,000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$178,961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0.49%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ctr"/>
                      <a:r>
                        <a:rPr lang="en-US" sz="1600" b="0" i="0" u="none" strike="noStrike" dirty="0">
                          <a:solidFill>
                            <a:schemeClr val="tx1"/>
                          </a:solidFill>
                          <a:effectLst/>
                          <a:latin typeface="Times New Roman"/>
                        </a:rPr>
                        <a:t>30.73%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13804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001000" cy="3733800"/>
          </a:xfrm>
        </p:spPr>
        <p:txBody>
          <a:bodyPr/>
          <a:lstStyle/>
          <a:p>
            <a:pPr marL="114300" indent="0" algn="ctr">
              <a:buNone/>
            </a:pPr>
            <a:r>
              <a:rPr lang="en-US" sz="4000" b="1" spc="-100" dirty="0">
                <a:solidFill>
                  <a:schemeClr val="bg1"/>
                </a:solidFill>
                <a:latin typeface="+mj-lt"/>
                <a:ea typeface="+mj-ea"/>
                <a:cs typeface="+mj-cs"/>
              </a:rPr>
              <a:t>Remaining Revenues</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56</a:t>
            </a:fld>
            <a:endParaRPr lang="en-US" dirty="0">
              <a:solidFill>
                <a:schemeClr val="bg1"/>
              </a:solidFill>
            </a:endParaRPr>
          </a:p>
        </p:txBody>
      </p:sp>
    </p:spTree>
    <p:extLst>
      <p:ext uri="{BB962C8B-B14F-4D97-AF65-F5344CB8AC3E}">
        <p14:creationId xmlns:p14="http://schemas.microsoft.com/office/powerpoint/2010/main" val="2694131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Franchise Fees</a:t>
            </a:r>
            <a:endParaRPr lang="en-US" sz="3600" dirty="0">
              <a:solidFill>
                <a:schemeClr val="bg1"/>
              </a:solidFill>
            </a:endParaRPr>
          </a:p>
        </p:txBody>
      </p:sp>
      <p:sp>
        <p:nvSpPr>
          <p:cNvPr id="3" name="Content Placeholder 2"/>
          <p:cNvSpPr>
            <a:spLocks noGrp="1"/>
          </p:cNvSpPr>
          <p:nvPr>
            <p:ph idx="1"/>
          </p:nvPr>
        </p:nvSpPr>
        <p:spPr>
          <a:xfrm>
            <a:off x="533400" y="1371600"/>
            <a:ext cx="7620000" cy="5105400"/>
          </a:xfrm>
        </p:spPr>
        <p:txBody>
          <a:bodyPr>
            <a:normAutofit lnSpcReduction="10000"/>
          </a:bodyPr>
          <a:lstStyle/>
          <a:p>
            <a:pPr lvl="0"/>
            <a:r>
              <a:rPr lang="en-US" sz="2800" dirty="0">
                <a:solidFill>
                  <a:schemeClr val="bg1"/>
                </a:solidFill>
              </a:rPr>
              <a:t>Franchise Fees are projected at $17.4 million for FY 2018-2019, an increase of $300,000 or 1.8% over estimated year-end.  </a:t>
            </a:r>
          </a:p>
          <a:p>
            <a:pPr lvl="1"/>
            <a:r>
              <a:rPr lang="en-US" sz="2400" dirty="0">
                <a:solidFill>
                  <a:schemeClr val="bg1"/>
                </a:solidFill>
              </a:rPr>
              <a:t>The largest increase this year, $191,000, is projected in the Water and Sewer Franchise Fee based on a rate change proposal to be discussed in more detail when we talk about that fund.</a:t>
            </a:r>
          </a:p>
          <a:p>
            <a:pPr lvl="1"/>
            <a:r>
              <a:rPr lang="en-US" sz="2400" dirty="0">
                <a:solidFill>
                  <a:schemeClr val="bg1"/>
                </a:solidFill>
              </a:rPr>
              <a:t>The Electric Franchise Fee is the next largest increase projected at $74,000 over year-end and is reflective of the standard growth in consumption as well as price fluctuations.  </a:t>
            </a:r>
          </a:p>
          <a:p>
            <a:pPr lvl="1"/>
            <a:r>
              <a:rPr lang="en-US" sz="2400" dirty="0">
                <a:solidFill>
                  <a:schemeClr val="bg1"/>
                </a:solidFill>
              </a:rPr>
              <a:t>The remaining fees, budgeted at $5.9 million, increase $35,000 from year end.</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57</a:t>
            </a:fld>
            <a:endParaRPr lang="en-US" dirty="0">
              <a:solidFill>
                <a:schemeClr val="bg1"/>
              </a:solidFill>
            </a:endParaRPr>
          </a:p>
        </p:txBody>
      </p:sp>
    </p:spTree>
    <p:extLst>
      <p:ext uri="{BB962C8B-B14F-4D97-AF65-F5344CB8AC3E}">
        <p14:creationId xmlns:p14="http://schemas.microsoft.com/office/powerpoint/2010/main" val="1133449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Sales and Other Business Taxes</a:t>
            </a:r>
            <a:endParaRPr lang="en-US" sz="3600" dirty="0">
              <a:solidFill>
                <a:schemeClr val="bg1"/>
              </a:solidFill>
            </a:endParaRPr>
          </a:p>
        </p:txBody>
      </p:sp>
      <p:sp>
        <p:nvSpPr>
          <p:cNvPr id="3" name="Content Placeholder 2"/>
          <p:cNvSpPr>
            <a:spLocks noGrp="1"/>
          </p:cNvSpPr>
          <p:nvPr>
            <p:ph idx="1"/>
          </p:nvPr>
        </p:nvSpPr>
        <p:spPr>
          <a:xfrm>
            <a:off x="457200" y="1371600"/>
            <a:ext cx="7620000" cy="5029200"/>
          </a:xfrm>
        </p:spPr>
        <p:txBody>
          <a:bodyPr>
            <a:normAutofit lnSpcReduction="10000"/>
          </a:bodyPr>
          <a:lstStyle/>
          <a:p>
            <a:pPr lvl="0"/>
            <a:r>
              <a:rPr lang="en-US" dirty="0">
                <a:solidFill>
                  <a:schemeClr val="bg1"/>
                </a:solidFill>
              </a:rPr>
              <a:t>Sales and Other Business Taxes are projected at $37.9 million for next year reflecting an increase of $640,000 or 1.7% from estimated year-end revenues.  </a:t>
            </a:r>
          </a:p>
          <a:p>
            <a:pPr lvl="1"/>
            <a:r>
              <a:rPr lang="en-US" dirty="0">
                <a:solidFill>
                  <a:schemeClr val="bg1"/>
                </a:solidFill>
              </a:rPr>
              <a:t>Mixed Beverage and Bingo receipts are anticipated to increase modestly by $3,000 over year-end.  </a:t>
            </a:r>
          </a:p>
          <a:p>
            <a:pPr lvl="1"/>
            <a:r>
              <a:rPr lang="en-US" dirty="0">
                <a:solidFill>
                  <a:schemeClr val="bg1"/>
                </a:solidFill>
              </a:rPr>
              <a:t>Sales Tax, the largest of the three in this category, is projected to increase $1.0 million or 2.75% from year-end estimates for “base to base” collections.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58</a:t>
            </a:fld>
            <a:endParaRPr lang="en-US" dirty="0">
              <a:solidFill>
                <a:schemeClr val="bg1"/>
              </a:solidFill>
            </a:endParaRPr>
          </a:p>
        </p:txBody>
      </p:sp>
    </p:spTree>
    <p:extLst>
      <p:ext uri="{BB962C8B-B14F-4D97-AF65-F5344CB8AC3E}">
        <p14:creationId xmlns:p14="http://schemas.microsoft.com/office/powerpoint/2010/main" val="3488517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Sales and Other Business Taxes</a:t>
            </a:r>
            <a:endParaRPr lang="en-US" sz="3600" dirty="0">
              <a:solidFill>
                <a:schemeClr val="bg1"/>
              </a:solidFill>
            </a:endParaRPr>
          </a:p>
        </p:txBody>
      </p:sp>
      <p:sp>
        <p:nvSpPr>
          <p:cNvPr id="4" name="Slide Number Placeholder 3"/>
          <p:cNvSpPr>
            <a:spLocks noGrp="1"/>
          </p:cNvSpPr>
          <p:nvPr>
            <p:ph type="sldNum" sz="quarter" idx="12"/>
          </p:nvPr>
        </p:nvSpPr>
        <p:spPr>
          <a:xfrm>
            <a:off x="6553200" y="6400799"/>
            <a:ext cx="2133600" cy="365125"/>
          </a:xfrm>
        </p:spPr>
        <p:txBody>
          <a:bodyPr/>
          <a:lstStyle/>
          <a:p>
            <a:fld id="{6E2D2B3B-882E-40F3-A32F-6DD516915044}" type="slidenum">
              <a:rPr lang="en-US" smtClean="0">
                <a:solidFill>
                  <a:schemeClr val="bg1"/>
                </a:solidFill>
              </a:rPr>
              <a:pPr/>
              <a:t>59</a:t>
            </a:fld>
            <a:endParaRPr lang="en-US" dirty="0">
              <a:solidFill>
                <a:schemeClr val="bg1"/>
              </a:solidFill>
            </a:endParaRPr>
          </a:p>
        </p:txBody>
      </p:sp>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74517696"/>
              </p:ext>
            </p:extLst>
          </p:nvPr>
        </p:nvGraphicFramePr>
        <p:xfrm>
          <a:off x="2743200" y="1524000"/>
          <a:ext cx="3657599" cy="914400"/>
        </p:xfrm>
        <a:graphic>
          <a:graphicData uri="http://schemas.openxmlformats.org/drawingml/2006/table">
            <a:tbl>
              <a:tblPr/>
              <a:tblGrid>
                <a:gridCol w="1253543">
                  <a:extLst>
                    <a:ext uri="{9D8B030D-6E8A-4147-A177-3AD203B41FA5}">
                      <a16:colId xmlns:a16="http://schemas.microsoft.com/office/drawing/2014/main" val="20000"/>
                    </a:ext>
                  </a:extLst>
                </a:gridCol>
                <a:gridCol w="1150513">
                  <a:extLst>
                    <a:ext uri="{9D8B030D-6E8A-4147-A177-3AD203B41FA5}">
                      <a16:colId xmlns:a16="http://schemas.microsoft.com/office/drawing/2014/main" val="20001"/>
                    </a:ext>
                  </a:extLst>
                </a:gridCol>
                <a:gridCol w="1253543">
                  <a:extLst>
                    <a:ext uri="{9D8B030D-6E8A-4147-A177-3AD203B41FA5}">
                      <a16:colId xmlns:a16="http://schemas.microsoft.com/office/drawing/2014/main" val="20002"/>
                    </a:ext>
                  </a:extLst>
                </a:gridCol>
              </a:tblGrid>
              <a:tr h="297180">
                <a:tc>
                  <a:txBody>
                    <a:bodyPr/>
                    <a:lstStyle/>
                    <a:p>
                      <a:pPr algn="ctr" fontAlgn="b"/>
                      <a:r>
                        <a:rPr lang="en-US" sz="1600" b="0" i="0" u="none" strike="noStrike" dirty="0">
                          <a:solidFill>
                            <a:schemeClr val="tx1"/>
                          </a:solidFill>
                          <a:effectLst/>
                          <a:latin typeface="Times New Roman"/>
                        </a:rPr>
                        <a:t>FY 17-18</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Projected</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FY 18-19</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extLst>
                  <a:ext uri="{0D108BD9-81ED-4DB2-BD59-A6C34878D82A}">
                    <a16:rowId xmlns:a16="http://schemas.microsoft.com/office/drawing/2014/main" val="10000"/>
                  </a:ext>
                </a:extLst>
              </a:tr>
              <a:tr h="308610">
                <a:tc>
                  <a:txBody>
                    <a:bodyPr/>
                    <a:lstStyle/>
                    <a:p>
                      <a:pPr algn="ctr" fontAlgn="b"/>
                      <a:r>
                        <a:rPr lang="en-US" sz="1600" b="0" i="0" u="none" strike="noStrike" dirty="0">
                          <a:solidFill>
                            <a:schemeClr val="tx1"/>
                          </a:solidFill>
                          <a:effectLst/>
                          <a:latin typeface="Times New Roman"/>
                        </a:rPr>
                        <a:t>Base Actual</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Growth Rate</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Projected</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308610">
                <a:tc>
                  <a:txBody>
                    <a:bodyPr/>
                    <a:lstStyle/>
                    <a:p>
                      <a:pPr algn="ctr" fontAlgn="b"/>
                      <a:r>
                        <a:rPr lang="en-US" sz="1600" b="0" i="0" u="none" strike="noStrike" dirty="0">
                          <a:solidFill>
                            <a:schemeClr val="tx1"/>
                          </a:solidFill>
                          <a:effectLst/>
                          <a:latin typeface="Times New Roman"/>
                        </a:rPr>
                        <a:t> $ 36,253,534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2.75%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US" sz="1600" b="0" i="0" u="none" strike="noStrike" dirty="0">
                          <a:solidFill>
                            <a:schemeClr val="tx1"/>
                          </a:solidFill>
                          <a:effectLst/>
                          <a:latin typeface="Times New Roman"/>
                        </a:rPr>
                        <a:t> $ 37,250,506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5746063E-BBE1-4C81-A538-60EC8F7F0126}"/>
              </a:ext>
            </a:extLst>
          </p:cNvPr>
          <p:cNvPicPr>
            <a:picLocks noChangeAspect="1"/>
          </p:cNvPicPr>
          <p:nvPr/>
        </p:nvPicPr>
        <p:blipFill>
          <a:blip r:embed="rId3"/>
          <a:stretch>
            <a:fillRect/>
          </a:stretch>
        </p:blipFill>
        <p:spPr>
          <a:xfrm>
            <a:off x="1447800" y="2688389"/>
            <a:ext cx="6429493" cy="3331411"/>
          </a:xfrm>
          <a:prstGeom prst="rect">
            <a:avLst/>
          </a:prstGeom>
        </p:spPr>
      </p:pic>
    </p:spTree>
    <p:extLst>
      <p:ext uri="{BB962C8B-B14F-4D97-AF65-F5344CB8AC3E}">
        <p14:creationId xmlns:p14="http://schemas.microsoft.com/office/powerpoint/2010/main" val="176658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5900"/>
            <a:ext cx="4724400" cy="4495800"/>
          </a:xfrm>
        </p:spPr>
        <p:txBody>
          <a:bodyPr>
            <a:normAutofit/>
          </a:bodyPr>
          <a:lstStyle/>
          <a:p>
            <a:r>
              <a:rPr lang="en-US" sz="2400" dirty="0">
                <a:solidFill>
                  <a:schemeClr val="bg1"/>
                </a:solidFill>
              </a:rPr>
              <a:t>The City’s budget development process conforms to a variety of guidance features:</a:t>
            </a:r>
          </a:p>
          <a:p>
            <a:pPr lvl="2"/>
            <a:r>
              <a:rPr lang="en-US" sz="2400" dirty="0">
                <a:solidFill>
                  <a:schemeClr val="bg1"/>
                </a:solidFill>
              </a:rPr>
              <a:t>State &amp; Federal Laws</a:t>
            </a:r>
          </a:p>
          <a:p>
            <a:pPr lvl="2"/>
            <a:r>
              <a:rPr lang="en-US" sz="2400" dirty="0">
                <a:solidFill>
                  <a:schemeClr val="bg1"/>
                </a:solidFill>
              </a:rPr>
              <a:t>City Charter</a:t>
            </a:r>
          </a:p>
          <a:p>
            <a:pPr lvl="2"/>
            <a:r>
              <a:rPr lang="en-US" sz="2400" dirty="0">
                <a:solidFill>
                  <a:schemeClr val="bg1"/>
                </a:solidFill>
              </a:rPr>
              <a:t>City Council Direction</a:t>
            </a:r>
          </a:p>
          <a:p>
            <a:pPr lvl="2"/>
            <a:r>
              <a:rPr lang="en-US" sz="2400" dirty="0">
                <a:solidFill>
                  <a:schemeClr val="bg1"/>
                </a:solidFill>
              </a:rPr>
              <a:t>City Financial &amp; Investment Policies</a:t>
            </a:r>
          </a:p>
          <a:p>
            <a:pPr lvl="2"/>
            <a:r>
              <a:rPr lang="en-US" sz="2400" dirty="0">
                <a:solidFill>
                  <a:schemeClr val="bg1"/>
                </a:solidFill>
              </a:rPr>
              <a:t>Fund Accounting Standards</a:t>
            </a:r>
          </a:p>
          <a:p>
            <a:pPr lvl="2"/>
            <a:r>
              <a:rPr lang="en-US" sz="2400" dirty="0">
                <a:solidFill>
                  <a:schemeClr val="bg1"/>
                </a:solidFill>
              </a:rPr>
              <a:t>Bond Rating Criteria</a:t>
            </a:r>
          </a:p>
          <a:p>
            <a:endParaRPr lang="en-US" dirty="0">
              <a:solidFill>
                <a:schemeClr val="bg1"/>
              </a:solidFill>
            </a:endParaRPr>
          </a:p>
          <a:p>
            <a:pPr lvl="2"/>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a:t>
            </a:fld>
            <a:endParaRPr lang="en-US" dirty="0">
              <a:solidFill>
                <a:schemeClr val="bg1"/>
              </a:solidFill>
            </a:endParaRPr>
          </a:p>
        </p:txBody>
      </p:sp>
      <p:sp>
        <p:nvSpPr>
          <p:cNvPr id="5" name="Title 1"/>
          <p:cNvSpPr>
            <a:spLocks noGrp="1"/>
          </p:cNvSpPr>
          <p:nvPr>
            <p:ph type="title"/>
          </p:nvPr>
        </p:nvSpPr>
        <p:spPr>
          <a:xfrm>
            <a:off x="228600" y="152400"/>
            <a:ext cx="8153400" cy="1096962"/>
          </a:xfrm>
        </p:spPr>
        <p:txBody>
          <a:bodyPr/>
          <a:lstStyle/>
          <a:p>
            <a:r>
              <a:rPr lang="en-US" b="1" dirty="0">
                <a:solidFill>
                  <a:schemeClr val="bg1"/>
                </a:solidFill>
              </a:rPr>
              <a:t>Budget Preparation Guidance</a:t>
            </a:r>
            <a:endParaRPr lang="en-US" b="1" i="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110" y="1514214"/>
            <a:ext cx="2745119" cy="20571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162" y="3735238"/>
            <a:ext cx="2856067" cy="2140619"/>
          </a:xfrm>
          <a:prstGeom prst="rect">
            <a:avLst/>
          </a:prstGeom>
        </p:spPr>
      </p:pic>
    </p:spTree>
    <p:extLst>
      <p:ext uri="{BB962C8B-B14F-4D97-AF65-F5344CB8AC3E}">
        <p14:creationId xmlns:p14="http://schemas.microsoft.com/office/powerpoint/2010/main" val="3713258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Remaining Revenues</a:t>
            </a:r>
            <a:endParaRPr lang="en-US" sz="3600" dirty="0">
              <a:solidFill>
                <a:schemeClr val="bg1"/>
              </a:solidFill>
            </a:endParaRPr>
          </a:p>
        </p:txBody>
      </p:sp>
      <p:sp>
        <p:nvSpPr>
          <p:cNvPr id="3" name="Content Placeholder 2"/>
          <p:cNvSpPr>
            <a:spLocks noGrp="1"/>
          </p:cNvSpPr>
          <p:nvPr>
            <p:ph idx="1"/>
          </p:nvPr>
        </p:nvSpPr>
        <p:spPr>
          <a:xfrm>
            <a:off x="457200" y="1600200"/>
            <a:ext cx="8229600" cy="4648200"/>
          </a:xfrm>
        </p:spPr>
        <p:txBody>
          <a:bodyPr>
            <a:normAutofit/>
          </a:bodyPr>
          <a:lstStyle/>
          <a:p>
            <a:pPr lvl="0"/>
            <a:r>
              <a:rPr lang="en-US" sz="2400" b="1" dirty="0">
                <a:solidFill>
                  <a:schemeClr val="bg1"/>
                </a:solidFill>
              </a:rPr>
              <a:t>License and Permits </a:t>
            </a:r>
            <a:r>
              <a:rPr lang="en-US" sz="2400" dirty="0">
                <a:solidFill>
                  <a:schemeClr val="bg1"/>
                </a:solidFill>
              </a:rPr>
              <a:t>are projected to increase $44,000 from the year-end estimate of $2.6 million with Building Permits accounting for $25,000 of this growth.    </a:t>
            </a:r>
          </a:p>
          <a:p>
            <a:r>
              <a:rPr lang="en-US" sz="2400" b="1" dirty="0">
                <a:solidFill>
                  <a:schemeClr val="bg1"/>
                </a:solidFill>
              </a:rPr>
              <a:t>Fines and Forfeits </a:t>
            </a:r>
            <a:r>
              <a:rPr lang="en-US" sz="2400" dirty="0">
                <a:solidFill>
                  <a:schemeClr val="bg1"/>
                </a:solidFill>
              </a:rPr>
              <a:t>are expected to increase $63,000 to $3.1 million.  This projection is based on current citation volume.  Revenue in this category is received through the Municipal Court and Library. </a:t>
            </a:r>
          </a:p>
          <a:p>
            <a:r>
              <a:rPr lang="en-US" sz="2400" dirty="0">
                <a:solidFill>
                  <a:schemeClr val="bg1"/>
                </a:solidFill>
              </a:rPr>
              <a:t>Both </a:t>
            </a:r>
            <a:r>
              <a:rPr lang="en-US" sz="2400" b="1" dirty="0">
                <a:solidFill>
                  <a:schemeClr val="bg1"/>
                </a:solidFill>
              </a:rPr>
              <a:t>Interest Earnings </a:t>
            </a:r>
            <a:r>
              <a:rPr lang="en-US" sz="2400" dirty="0">
                <a:solidFill>
                  <a:schemeClr val="bg1"/>
                </a:solidFill>
              </a:rPr>
              <a:t>and </a:t>
            </a:r>
            <a:r>
              <a:rPr lang="en-US" sz="2400" b="1" dirty="0">
                <a:solidFill>
                  <a:schemeClr val="bg1"/>
                </a:solidFill>
              </a:rPr>
              <a:t>Civic Center </a:t>
            </a:r>
            <a:r>
              <a:rPr lang="en-US" sz="2400" dirty="0">
                <a:solidFill>
                  <a:schemeClr val="bg1"/>
                </a:solidFill>
              </a:rPr>
              <a:t>revenue are expecting minimal increases totaling $89,000 in FY 2018-2019.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3818401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620000" cy="4876800"/>
          </a:xfrm>
        </p:spPr>
        <p:txBody>
          <a:bodyPr>
            <a:noAutofit/>
          </a:bodyPr>
          <a:lstStyle/>
          <a:p>
            <a:pPr lvl="0"/>
            <a:r>
              <a:rPr lang="en-US" sz="2400" b="1" dirty="0">
                <a:solidFill>
                  <a:schemeClr val="bg1"/>
                </a:solidFill>
              </a:rPr>
              <a:t>Recreation and Leisure </a:t>
            </a:r>
            <a:r>
              <a:rPr lang="en-US" sz="2400" dirty="0">
                <a:solidFill>
                  <a:schemeClr val="bg1"/>
                </a:solidFill>
              </a:rPr>
              <a:t>Services revenues are budgeted at $4.2 million, an increase of $44,000 over FY 2017-2018 year-end estimates.  The majority of the increase, or $36,000, is expected in Gymnastics Fees.</a:t>
            </a:r>
          </a:p>
          <a:p>
            <a:pPr lvl="0"/>
            <a:r>
              <a:rPr lang="en-US" sz="2400" b="1" dirty="0">
                <a:solidFill>
                  <a:schemeClr val="bg1"/>
                </a:solidFill>
              </a:rPr>
              <a:t>Other Revenue</a:t>
            </a:r>
            <a:r>
              <a:rPr lang="en-US" sz="2400" dirty="0">
                <a:solidFill>
                  <a:schemeClr val="bg1"/>
                </a:solidFill>
              </a:rPr>
              <a:t>, Projected at $5.0 million or $122,000 over estimated year-end for FY 2017-2018 with modest increases across most categories</a:t>
            </a:r>
          </a:p>
          <a:p>
            <a:pPr lvl="0"/>
            <a:r>
              <a:rPr lang="en-US" sz="2400" b="1" dirty="0">
                <a:solidFill>
                  <a:schemeClr val="bg1"/>
                </a:solidFill>
              </a:rPr>
              <a:t>General and Administrative Transfers </a:t>
            </a:r>
            <a:r>
              <a:rPr lang="en-US" sz="2400" dirty="0">
                <a:solidFill>
                  <a:schemeClr val="bg1"/>
                </a:solidFill>
              </a:rPr>
              <a:t>are projected at $8.9 million, an increase of $318,000 from FY 2017-2018.  This increase is tied to inflation as outlined in the indirect cost study by MGT America as well as an $82,000 in the Convention and Visitors Bureau as they return to full staffing.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61</a:t>
            </a:fld>
            <a:endParaRPr lang="en-US" dirty="0">
              <a:solidFill>
                <a:schemeClr val="bg1"/>
              </a:solidFill>
            </a:endParaRPr>
          </a:p>
        </p:txBody>
      </p:sp>
      <p:sp>
        <p:nvSpPr>
          <p:cNvPr id="7" name="Rectangle 6"/>
          <p:cNvSpPr/>
          <p:nvPr/>
        </p:nvSpPr>
        <p:spPr>
          <a:xfrm>
            <a:off x="609600" y="381000"/>
            <a:ext cx="7467600" cy="646331"/>
          </a:xfrm>
          <a:prstGeom prst="rect">
            <a:avLst/>
          </a:prstGeom>
        </p:spPr>
        <p:txBody>
          <a:bodyPr wrap="square">
            <a:spAutoFit/>
          </a:bodyPr>
          <a:lstStyle/>
          <a:p>
            <a:pPr marL="114300" indent="0" algn="ctr">
              <a:spcBef>
                <a:spcPct val="0"/>
              </a:spcBef>
            </a:pPr>
            <a:r>
              <a:rPr lang="en-US" sz="3600" b="1" spc="-100" dirty="0">
                <a:solidFill>
                  <a:schemeClr val="bg1"/>
                </a:solidFill>
                <a:latin typeface="+mj-lt"/>
                <a:ea typeface="+mj-ea"/>
                <a:cs typeface="+mj-cs"/>
              </a:rPr>
              <a:t>Remaining Revenues</a:t>
            </a:r>
          </a:p>
        </p:txBody>
      </p:sp>
    </p:spTree>
    <p:extLst>
      <p:ext uri="{BB962C8B-B14F-4D97-AF65-F5344CB8AC3E}">
        <p14:creationId xmlns:p14="http://schemas.microsoft.com/office/powerpoint/2010/main" val="3539748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14300" algn="ctr"/>
            <a:r>
              <a:rPr lang="en-US" sz="3600" b="1" dirty="0">
                <a:solidFill>
                  <a:schemeClr val="bg1"/>
                </a:solidFill>
                <a:ea typeface="+mn-ea"/>
                <a:cs typeface="+mn-cs"/>
              </a:rPr>
              <a:t>FY 2018-2019</a:t>
            </a:r>
            <a:br>
              <a:rPr lang="en-US" sz="3600" b="1" dirty="0">
                <a:solidFill>
                  <a:schemeClr val="bg1"/>
                </a:solidFill>
                <a:ea typeface="+mn-ea"/>
                <a:cs typeface="+mn-cs"/>
              </a:rPr>
            </a:br>
            <a:r>
              <a:rPr lang="en-US" sz="3600" b="1" dirty="0">
                <a:solidFill>
                  <a:schemeClr val="bg1"/>
                </a:solidFill>
                <a:ea typeface="+mn-ea"/>
                <a:cs typeface="+mn-cs"/>
              </a:rPr>
              <a:t>General Fund Expenditures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62</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26245938"/>
              </p:ext>
            </p:extLst>
          </p:nvPr>
        </p:nvGraphicFramePr>
        <p:xfrm>
          <a:off x="457200" y="1676400"/>
          <a:ext cx="7924800" cy="4495803"/>
        </p:xfrm>
        <a:graphic>
          <a:graphicData uri="http://schemas.openxmlformats.org/drawingml/2006/table">
            <a:tbl>
              <a:tblPr/>
              <a:tblGrid>
                <a:gridCol w="4864454">
                  <a:extLst>
                    <a:ext uri="{9D8B030D-6E8A-4147-A177-3AD203B41FA5}">
                      <a16:colId xmlns:a16="http://schemas.microsoft.com/office/drawing/2014/main" val="20000"/>
                    </a:ext>
                  </a:extLst>
                </a:gridCol>
                <a:gridCol w="284634">
                  <a:extLst>
                    <a:ext uri="{9D8B030D-6E8A-4147-A177-3AD203B41FA5}">
                      <a16:colId xmlns:a16="http://schemas.microsoft.com/office/drawing/2014/main" val="20001"/>
                    </a:ext>
                  </a:extLst>
                </a:gridCol>
                <a:gridCol w="1457409">
                  <a:extLst>
                    <a:ext uri="{9D8B030D-6E8A-4147-A177-3AD203B41FA5}">
                      <a16:colId xmlns:a16="http://schemas.microsoft.com/office/drawing/2014/main" val="20002"/>
                    </a:ext>
                  </a:extLst>
                </a:gridCol>
                <a:gridCol w="284634">
                  <a:extLst>
                    <a:ext uri="{9D8B030D-6E8A-4147-A177-3AD203B41FA5}">
                      <a16:colId xmlns:a16="http://schemas.microsoft.com/office/drawing/2014/main" val="20003"/>
                    </a:ext>
                  </a:extLst>
                </a:gridCol>
                <a:gridCol w="1033669">
                  <a:extLst>
                    <a:ext uri="{9D8B030D-6E8A-4147-A177-3AD203B41FA5}">
                      <a16:colId xmlns:a16="http://schemas.microsoft.com/office/drawing/2014/main" val="20004"/>
                    </a:ext>
                  </a:extLst>
                </a:gridCol>
              </a:tblGrid>
              <a:tr h="298191">
                <a:tc gridSpan="5">
                  <a:txBody>
                    <a:bodyPr/>
                    <a:lstStyle/>
                    <a:p>
                      <a:pPr marL="0" marR="0" algn="ctr">
                        <a:spcBef>
                          <a:spcPts val="0"/>
                        </a:spcBef>
                        <a:spcAft>
                          <a:spcPts val="0"/>
                        </a:spcAft>
                      </a:pPr>
                      <a:r>
                        <a:rPr lang="en-US" sz="1600" b="1" dirty="0">
                          <a:latin typeface="Times New Roman"/>
                          <a:ea typeface="Times New Roman"/>
                          <a:cs typeface="Times New Roman"/>
                        </a:rPr>
                        <a:t>Classification of General Fund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Proposed</a:t>
                      </a:r>
                      <a:endParaRPr lang="en-US" sz="1600" dirty="0">
                        <a:latin typeface="Times New Roman"/>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Percent</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01"/>
                  </a:ext>
                </a:extLst>
              </a:tr>
              <a:tr h="298191">
                <a:tc>
                  <a:txBody>
                    <a:bodyPr/>
                    <a:lstStyle/>
                    <a:p>
                      <a:pPr marL="0" marR="0">
                        <a:spcBef>
                          <a:spcPts val="0"/>
                        </a:spcBef>
                        <a:spcAft>
                          <a:spcPts val="0"/>
                        </a:spcAft>
                      </a:pPr>
                      <a:r>
                        <a:rPr lang="en-US" sz="1600" b="1" u="sng" dirty="0">
                          <a:latin typeface="Times New Roman"/>
                          <a:ea typeface="Times New Roman"/>
                          <a:cs typeface="Times New Roman"/>
                        </a:rPr>
                        <a:t>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Budget</a:t>
                      </a:r>
                      <a:endParaRPr lang="en-US" sz="1600" dirty="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of Total</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191">
                <a:tc>
                  <a:txBody>
                    <a:bodyPr/>
                    <a:lstStyle/>
                    <a:p>
                      <a:pPr marL="0" marR="0">
                        <a:spcBef>
                          <a:spcPts val="0"/>
                        </a:spcBef>
                        <a:spcAft>
                          <a:spcPts val="0"/>
                        </a:spcAft>
                      </a:pPr>
                      <a:r>
                        <a:rPr lang="en-US" sz="1600" dirty="0">
                          <a:latin typeface="Times New Roman"/>
                          <a:ea typeface="Times New Roman"/>
                          <a:cs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    95,615,469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effectLst/>
                          <a:latin typeface="Times New Roman" panose="02020603050405020304" pitchFamily="18" charset="0"/>
                        </a:rPr>
                        <a:t>70.22%</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extLst>
                  <a:ext uri="{0D108BD9-81ED-4DB2-BD59-A6C34878D82A}">
                    <a16:rowId xmlns:a16="http://schemas.microsoft.com/office/drawing/2014/main" val="10003"/>
                  </a:ext>
                </a:extLst>
              </a:tr>
              <a:tr h="298191">
                <a:tc>
                  <a:txBody>
                    <a:bodyPr/>
                    <a:lstStyle/>
                    <a:p>
                      <a:pPr marL="0" marR="0">
                        <a:spcBef>
                          <a:spcPts val="0"/>
                        </a:spcBef>
                        <a:spcAft>
                          <a:spcPts val="0"/>
                        </a:spcAft>
                      </a:pPr>
                      <a:r>
                        <a:rPr lang="en-US" sz="1600" dirty="0">
                          <a:latin typeface="Times New Roman"/>
                          <a:ea typeface="Times New Roman"/>
                          <a:cs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10,190,708 </a:t>
                      </a:r>
                    </a:p>
                  </a:txBody>
                  <a:tcPr marL="0" marR="0" marT="0" marB="0" anchor="b">
                    <a:lnL>
                      <a:noFill/>
                    </a:lnL>
                    <a:lnR>
                      <a:noFill/>
                    </a:lnR>
                    <a:lnT>
                      <a:noFill/>
                    </a:lnT>
                    <a:lnB>
                      <a:noFill/>
                    </a:lnB>
                    <a:solidFill>
                      <a:schemeClr val="tx2">
                        <a:lumMod val="20000"/>
                        <a:lumOff val="8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effectLst/>
                          <a:latin typeface="Times New Roman" panose="02020603050405020304" pitchFamily="18" charset="0"/>
                        </a:rPr>
                        <a:t>7.48%</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04"/>
                  </a:ext>
                </a:extLst>
              </a:tr>
              <a:tr h="298191">
                <a:tc>
                  <a:txBody>
                    <a:bodyPr/>
                    <a:lstStyle/>
                    <a:p>
                      <a:pPr marL="0" marR="0">
                        <a:spcBef>
                          <a:spcPts val="0"/>
                        </a:spcBef>
                        <a:spcAft>
                          <a:spcPts val="0"/>
                        </a:spcAft>
                      </a:pPr>
                      <a:r>
                        <a:rPr lang="en-US" sz="1600" dirty="0">
                          <a:latin typeface="Times New Roman"/>
                          <a:ea typeface="Times New Roman"/>
                          <a:cs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4,919,770 </a:t>
                      </a:r>
                    </a:p>
                  </a:txBody>
                  <a:tcPr marL="0" marR="0" marT="0" marB="0" anchor="b">
                    <a:lnL>
                      <a:noFill/>
                    </a:lnL>
                    <a:lnR>
                      <a:noFill/>
                    </a:lnR>
                    <a:lnT>
                      <a:noFill/>
                    </a:lnT>
                    <a:lnB>
                      <a:noFill/>
                    </a:lnB>
                    <a:solidFill>
                      <a:schemeClr val="tx2">
                        <a:lumMod val="20000"/>
                        <a:lumOff val="8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effectLst/>
                          <a:latin typeface="Times New Roman" panose="02020603050405020304" pitchFamily="18" charset="0"/>
                        </a:rPr>
                        <a:t>3.61%</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05"/>
                  </a:ext>
                </a:extLst>
              </a:tr>
              <a:tr h="298191">
                <a:tc>
                  <a:txBody>
                    <a:bodyPr/>
                    <a:lstStyle/>
                    <a:p>
                      <a:pPr marL="0" marR="0">
                        <a:spcBef>
                          <a:spcPts val="0"/>
                        </a:spcBef>
                        <a:spcAft>
                          <a:spcPts val="0"/>
                        </a:spcAft>
                      </a:pPr>
                      <a:r>
                        <a:rPr lang="en-US" sz="1600" dirty="0">
                          <a:latin typeface="Times New Roman"/>
                          <a:ea typeface="Times New Roman"/>
                          <a:cs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8,293,405 </a:t>
                      </a:r>
                    </a:p>
                  </a:txBody>
                  <a:tcPr marL="0" marR="0" marT="0" marB="0" anchor="b">
                    <a:lnL>
                      <a:noFill/>
                    </a:lnL>
                    <a:lnR>
                      <a:noFill/>
                    </a:lnR>
                    <a:lnT>
                      <a:noFill/>
                    </a:lnT>
                    <a:lnB>
                      <a:noFill/>
                    </a:lnB>
                    <a:solidFill>
                      <a:schemeClr val="tx2">
                        <a:lumMod val="20000"/>
                        <a:lumOff val="8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effectLst/>
                          <a:latin typeface="Times New Roman" panose="02020603050405020304" pitchFamily="18" charset="0"/>
                        </a:rPr>
                        <a:t>6.09%</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06"/>
                  </a:ext>
                </a:extLst>
              </a:tr>
              <a:tr h="298191">
                <a:tc>
                  <a:txBody>
                    <a:bodyPr/>
                    <a:lstStyle/>
                    <a:p>
                      <a:pPr marL="0" marR="0">
                        <a:spcBef>
                          <a:spcPts val="0"/>
                        </a:spcBef>
                        <a:spcAft>
                          <a:spcPts val="0"/>
                        </a:spcAft>
                      </a:pPr>
                      <a:r>
                        <a:rPr lang="en-US" sz="1600" dirty="0">
                          <a:latin typeface="Times New Roman"/>
                          <a:ea typeface="Times New Roman"/>
                          <a:cs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9,167,011 </a:t>
                      </a:r>
                    </a:p>
                  </a:txBody>
                  <a:tcPr marL="0" marR="0" marT="0" marB="0" anchor="b">
                    <a:lnL>
                      <a:noFill/>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0" i="0" u="none" strike="noStrike" dirty="0">
                          <a:effectLst/>
                          <a:latin typeface="Times New Roman" panose="02020603050405020304" pitchFamily="18" charset="0"/>
                        </a:rPr>
                        <a:t>6.73%</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07"/>
                  </a:ext>
                </a:extLst>
              </a:tr>
              <a:tr h="298191">
                <a:tc>
                  <a:txBody>
                    <a:bodyPr/>
                    <a:lstStyle/>
                    <a:p>
                      <a:pPr marL="0" marR="0">
                        <a:spcBef>
                          <a:spcPts val="0"/>
                        </a:spcBef>
                        <a:spcAft>
                          <a:spcPts val="0"/>
                        </a:spcAft>
                      </a:pPr>
                      <a:r>
                        <a:rPr lang="en-US" sz="1600" dirty="0">
                          <a:latin typeface="Times New Roman"/>
                          <a:ea typeface="Times New Roman"/>
                          <a:cs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ctr" fontAlgn="b"/>
                      <a:r>
                        <a:rPr lang="en-US" sz="1600" kern="1200" dirty="0">
                          <a:solidFill>
                            <a:schemeClr val="tx1"/>
                          </a:solidFill>
                          <a:latin typeface="Times New Roman"/>
                          <a:ea typeface="Times New Roman"/>
                          <a:cs typeface="Times New Roman"/>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algn="r" defTabSz="914400" rtl="0" eaLnBrk="1" fontAlgn="b" latinLnBrk="0" hangingPunct="1"/>
                      <a:r>
                        <a:rPr lang="en-US" sz="1600" kern="1200" dirty="0">
                          <a:solidFill>
                            <a:schemeClr val="tx1"/>
                          </a:solidFill>
                          <a:latin typeface="Times New Roman"/>
                          <a:ea typeface="Times New Roman"/>
                          <a:cs typeface="Times New Roman"/>
                        </a:rPr>
                        <a:t>0.00%</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8"/>
                  </a:ext>
                </a:extLst>
              </a:tr>
              <a:tr h="298191">
                <a:tc>
                  <a:txBody>
                    <a:bodyPr/>
                    <a:lstStyle/>
                    <a:p>
                      <a:pPr marL="0" marR="0">
                        <a:spcBef>
                          <a:spcPts val="0"/>
                        </a:spcBef>
                        <a:spcAft>
                          <a:spcPts val="0"/>
                        </a:spcAft>
                      </a:pPr>
                      <a:r>
                        <a:rPr lang="en-US" sz="1600" b="1" u="sng" dirty="0">
                          <a:latin typeface="Times New Roman"/>
                          <a:ea typeface="Times New Roman"/>
                          <a:cs typeface="Times New Roman"/>
                        </a:rPr>
                        <a:t>Total 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algn="r" fontAlgn="b"/>
                      <a:r>
                        <a:rPr lang="en-US" sz="1600" b="1" kern="1200" dirty="0">
                          <a:solidFill>
                            <a:schemeClr val="tx1"/>
                          </a:solidFill>
                          <a:latin typeface="Times New Roman"/>
                          <a:cs typeface="Times New Roman"/>
                        </a:rPr>
                        <a:t> $  128,186,363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endParaRPr lang="en-US" sz="1600" b="1" kern="1200" dirty="0">
                        <a:solidFill>
                          <a:schemeClr val="tx1"/>
                        </a:solidFill>
                        <a:latin typeface="Times New Roman"/>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r">
                        <a:spcBef>
                          <a:spcPts val="0"/>
                        </a:spcBef>
                        <a:spcAft>
                          <a:spcPts val="0"/>
                        </a:spcAft>
                      </a:pPr>
                      <a:r>
                        <a:rPr lang="en-US" sz="1600" b="1" dirty="0">
                          <a:latin typeface="Times New Roman"/>
                          <a:ea typeface="Times New Roman"/>
                          <a:cs typeface="Times New Roman"/>
                        </a:rPr>
                        <a:t>94.14%</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extLst>
                  <a:ext uri="{0D108BD9-81ED-4DB2-BD59-A6C34878D82A}">
                    <a16:rowId xmlns:a16="http://schemas.microsoft.com/office/drawing/2014/main" val="10009"/>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20000"/>
                        <a:lumOff val="80000"/>
                      </a:schemeClr>
                    </a:solidFill>
                  </a:tcPr>
                </a:tc>
                <a:extLst>
                  <a:ext uri="{0D108BD9-81ED-4DB2-BD59-A6C34878D82A}">
                    <a16:rowId xmlns:a16="http://schemas.microsoft.com/office/drawing/2014/main" val="10010"/>
                  </a:ext>
                </a:extLst>
              </a:tr>
              <a:tr h="298191">
                <a:tc>
                  <a:txBody>
                    <a:bodyPr/>
                    <a:lstStyle/>
                    <a:p>
                      <a:pPr marL="0" marR="0">
                        <a:spcBef>
                          <a:spcPts val="0"/>
                        </a:spcBef>
                        <a:spcAft>
                          <a:spcPts val="0"/>
                        </a:spcAft>
                      </a:pPr>
                      <a:r>
                        <a:rPr lang="en-US" sz="1600" dirty="0">
                          <a:latin typeface="Times New Roman"/>
                          <a:ea typeface="Times New Roman"/>
                          <a:cs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r">
                        <a:spcBef>
                          <a:spcPts val="0"/>
                        </a:spcBef>
                        <a:spcAft>
                          <a:spcPts val="0"/>
                        </a:spcAft>
                      </a:pPr>
                      <a:r>
                        <a:rPr lang="en-US" sz="1600" dirty="0">
                          <a:latin typeface="Times New Roman"/>
                          <a:ea typeface="Times New Roman"/>
                          <a:cs typeface="Times New Roman"/>
                        </a:rPr>
                        <a:t>$       7,973,536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r">
                        <a:spcBef>
                          <a:spcPts val="0"/>
                        </a:spcBef>
                        <a:spcAft>
                          <a:spcPts val="0"/>
                        </a:spcAft>
                      </a:pPr>
                      <a:r>
                        <a:rPr lang="en-US" sz="1600" dirty="0">
                          <a:latin typeface="Times New Roman"/>
                          <a:ea typeface="Times New Roman"/>
                          <a:cs typeface="Times New Roman"/>
                        </a:rPr>
                        <a:t>5.86%</a:t>
                      </a: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1"/>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extLst>
                  <a:ext uri="{0D108BD9-81ED-4DB2-BD59-A6C34878D82A}">
                    <a16:rowId xmlns:a16="http://schemas.microsoft.com/office/drawing/2014/main" val="10012"/>
                  </a:ext>
                </a:extLst>
              </a:tr>
              <a:tr h="309660">
                <a:tc>
                  <a:txBody>
                    <a:bodyPr/>
                    <a:lstStyle/>
                    <a:p>
                      <a:pPr marL="0" marR="0">
                        <a:spcBef>
                          <a:spcPts val="0"/>
                        </a:spcBef>
                        <a:spcAft>
                          <a:spcPts val="0"/>
                        </a:spcAft>
                      </a:pPr>
                      <a:r>
                        <a:rPr lang="en-US" sz="1600" b="1" u="sng" dirty="0">
                          <a:latin typeface="Times New Roman"/>
                          <a:ea typeface="Times New Roman"/>
                          <a:cs typeface="Times New Roman"/>
                        </a:rPr>
                        <a:t>Total Operating Expenditures and Transfers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r">
                        <a:spcBef>
                          <a:spcPts val="0"/>
                        </a:spcBef>
                        <a:spcAft>
                          <a:spcPts val="0"/>
                        </a:spcAft>
                      </a:pPr>
                      <a:r>
                        <a:rPr lang="en-US" sz="1600" b="1" dirty="0">
                          <a:latin typeface="Times New Roman"/>
                          <a:ea typeface="Times New Roman"/>
                          <a:cs typeface="Times New Roman"/>
                        </a:rPr>
                        <a:t>$   136,159,899</a:t>
                      </a:r>
                      <a:endParaRPr lang="en-US" sz="1600" dirty="0">
                        <a:latin typeface="Times New Roman"/>
                        <a:ea typeface="Times New Roman"/>
                        <a:cs typeface="Times New Roman"/>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solidFill>
                      <a:schemeClr val="tx2">
                        <a:lumMod val="20000"/>
                        <a:lumOff val="8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tx2">
                        <a:lumMod val="20000"/>
                        <a:lumOff val="80000"/>
                      </a:schemeClr>
                    </a:solidFill>
                  </a:tcPr>
                </a:tc>
                <a:tc>
                  <a:txBody>
                    <a:bodyPr/>
                    <a:lstStyle/>
                    <a:p>
                      <a:pPr marL="0" marR="0" algn="r">
                        <a:spcBef>
                          <a:spcPts val="0"/>
                        </a:spcBef>
                        <a:spcAft>
                          <a:spcPts val="0"/>
                        </a:spcAft>
                      </a:pPr>
                      <a:r>
                        <a:rPr lang="en-US" sz="1600" b="1" dirty="0">
                          <a:latin typeface="Times New Roman"/>
                          <a:ea typeface="Times New Roman"/>
                          <a:cs typeface="Times New Roman"/>
                        </a:rPr>
                        <a:t>100.00%</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3"/>
                  </a:ext>
                </a:extLst>
              </a:tr>
              <a:tr h="309660">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5579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14300" algn="ctr"/>
            <a:r>
              <a:rPr lang="en-US" sz="3600" b="1" dirty="0">
                <a:solidFill>
                  <a:schemeClr val="bg1"/>
                </a:solidFill>
                <a:ea typeface="+mn-ea"/>
                <a:cs typeface="+mn-cs"/>
              </a:rPr>
              <a:t>FY 2018-2019</a:t>
            </a:r>
            <a:br>
              <a:rPr lang="en-US" sz="3600" b="1" dirty="0">
                <a:solidFill>
                  <a:schemeClr val="bg1"/>
                </a:solidFill>
                <a:ea typeface="+mn-ea"/>
                <a:cs typeface="+mn-cs"/>
              </a:rPr>
            </a:br>
            <a:r>
              <a:rPr lang="en-US" sz="3600" b="1" dirty="0">
                <a:solidFill>
                  <a:schemeClr val="bg1"/>
                </a:solidFill>
                <a:ea typeface="+mn-ea"/>
                <a:cs typeface="+mn-cs"/>
              </a:rPr>
              <a:t>General Fund Expenditures</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63</a:t>
            </a:fld>
            <a:endParaRPr lang="en-US" dirty="0">
              <a:solidFill>
                <a:schemeClr val="bg1"/>
              </a:solidFill>
            </a:endParaRPr>
          </a:p>
        </p:txBody>
      </p:sp>
      <p:pic>
        <p:nvPicPr>
          <p:cNvPr id="3" name="Picture 2">
            <a:extLst>
              <a:ext uri="{FF2B5EF4-FFF2-40B4-BE49-F238E27FC236}">
                <a16:creationId xmlns:a16="http://schemas.microsoft.com/office/drawing/2014/main" id="{F8AB88EF-7A3E-450C-BF74-8241C146091A}"/>
              </a:ext>
            </a:extLst>
          </p:cNvPr>
          <p:cNvPicPr>
            <a:picLocks noChangeAspect="1"/>
          </p:cNvPicPr>
          <p:nvPr/>
        </p:nvPicPr>
        <p:blipFill>
          <a:blip r:embed="rId3"/>
          <a:stretch>
            <a:fillRect/>
          </a:stretch>
        </p:blipFill>
        <p:spPr>
          <a:xfrm>
            <a:off x="1963087" y="1402087"/>
            <a:ext cx="5113618" cy="4617713"/>
          </a:xfrm>
          <a:prstGeom prst="rect">
            <a:avLst/>
          </a:prstGeom>
        </p:spPr>
      </p:pic>
    </p:spTree>
    <p:extLst>
      <p:ext uri="{BB962C8B-B14F-4D97-AF65-F5344CB8AC3E}">
        <p14:creationId xmlns:p14="http://schemas.microsoft.com/office/powerpoint/2010/main" val="4210152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p:txBody>
          <a:bodyPr>
            <a:normAutofit/>
          </a:bodyPr>
          <a:lstStyle/>
          <a:p>
            <a:r>
              <a:rPr lang="en-US" sz="2400" dirty="0">
                <a:solidFill>
                  <a:schemeClr val="bg1"/>
                </a:solidFill>
              </a:rPr>
              <a:t>Total Expenditures and Transfers for the General Fund are projected at $136.2 million, an increase of $5.9 million from the FY 2017-2018 year-end estimates.    </a:t>
            </a:r>
          </a:p>
          <a:p>
            <a:pPr lvl="0"/>
            <a:r>
              <a:rPr lang="en-US" sz="2400" b="1" dirty="0">
                <a:solidFill>
                  <a:schemeClr val="bg1"/>
                </a:solidFill>
              </a:rPr>
              <a:t>Personal Services </a:t>
            </a:r>
            <a:r>
              <a:rPr lang="en-US" sz="2400" dirty="0">
                <a:solidFill>
                  <a:schemeClr val="bg1"/>
                </a:solidFill>
              </a:rPr>
              <a:t>– Personnel is always the largest expense and most valuable resource for an organization whose primary purpose is the provision of services to the public.  Personal Services are presented at $95.6 million, an increase of 4.1% from the year-end estimate of $91.8 million and account for 74.1% of the total General Fund operating budget.  The key personnel issues addressed in this proposal include;</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64</a:t>
            </a:fld>
            <a:endParaRPr lang="en-US" dirty="0">
              <a:solidFill>
                <a:schemeClr val="bg1"/>
              </a:solidFill>
            </a:endParaRPr>
          </a:p>
        </p:txBody>
      </p:sp>
    </p:spTree>
    <p:extLst>
      <p:ext uri="{BB962C8B-B14F-4D97-AF65-F5344CB8AC3E}">
        <p14:creationId xmlns:p14="http://schemas.microsoft.com/office/powerpoint/2010/main" val="3356524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a:xfrm>
            <a:off x="457200" y="1600200"/>
            <a:ext cx="7620000" cy="4876800"/>
          </a:xfrm>
        </p:spPr>
        <p:txBody>
          <a:bodyPr>
            <a:normAutofit fontScale="85000" lnSpcReduction="10000"/>
          </a:bodyPr>
          <a:lstStyle/>
          <a:p>
            <a:pPr lvl="0"/>
            <a:r>
              <a:rPr lang="en-US" b="1" i="1" dirty="0">
                <a:solidFill>
                  <a:schemeClr val="bg1"/>
                </a:solidFill>
              </a:rPr>
              <a:t>Public Safety movement within approved pay plan ranges of $1.6 million – </a:t>
            </a:r>
            <a:r>
              <a:rPr lang="en-US" dirty="0">
                <a:solidFill>
                  <a:schemeClr val="bg1"/>
                </a:solidFill>
              </a:rPr>
              <a:t>In keeping with current market demands, public safety compensation continues to be the primary driver in personnel expense.  Effective October 1, 2018, pay ranges for public safety will increase 3% while those employees will continue to progress through their approved pay ranges.  This movement is typically on a yearly merit based 5% step plan.    </a:t>
            </a:r>
          </a:p>
          <a:p>
            <a:pPr lvl="0"/>
            <a:r>
              <a:rPr lang="en-US" b="1" i="1" dirty="0">
                <a:solidFill>
                  <a:schemeClr val="bg1"/>
                </a:solidFill>
              </a:rPr>
              <a:t>$124,000 for full year funding of the 2 new police officers authorized for partial year last year.</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65</a:t>
            </a:fld>
            <a:endParaRPr lang="en-US" dirty="0">
              <a:solidFill>
                <a:schemeClr val="bg1"/>
              </a:solidFill>
            </a:endParaRPr>
          </a:p>
        </p:txBody>
      </p:sp>
    </p:spTree>
    <p:extLst>
      <p:ext uri="{BB962C8B-B14F-4D97-AF65-F5344CB8AC3E}">
        <p14:creationId xmlns:p14="http://schemas.microsoft.com/office/powerpoint/2010/main" val="2646567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a:xfrm>
            <a:off x="457200" y="1600200"/>
            <a:ext cx="7620000" cy="4648200"/>
          </a:xfrm>
        </p:spPr>
        <p:txBody>
          <a:bodyPr>
            <a:normAutofit/>
          </a:bodyPr>
          <a:lstStyle/>
          <a:p>
            <a:pPr lvl="0"/>
            <a:r>
              <a:rPr lang="en-US" sz="2200" b="1" i="1" dirty="0">
                <a:solidFill>
                  <a:schemeClr val="bg1"/>
                </a:solidFill>
              </a:rPr>
              <a:t>Understaffing of 10 positions for a total savings of ($629,000) - </a:t>
            </a:r>
            <a:r>
              <a:rPr lang="en-US" sz="2200" dirty="0">
                <a:solidFill>
                  <a:schemeClr val="bg1"/>
                </a:solidFill>
              </a:rPr>
              <a:t>Understaffing is a way of recognizing savings that occur during the year through normal vacancy rates and is a particularly useful tool in larger, personnel intensive departments like public safety and public services.  The City has always understaffed a certain number of sworn and non-sworn personnel in recognition that over the course of 12 months, a certain amount of salary savings is always achieved as employees come and go.  The departments do not slow down or otherwise change hiring and staffing objectives, but we recognize the salary savings up front, rather than at the end of the year.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66</a:t>
            </a:fld>
            <a:endParaRPr lang="en-US" dirty="0">
              <a:solidFill>
                <a:schemeClr val="bg1"/>
              </a:solidFill>
            </a:endParaRPr>
          </a:p>
        </p:txBody>
      </p:sp>
    </p:spTree>
    <p:extLst>
      <p:ext uri="{BB962C8B-B14F-4D97-AF65-F5344CB8AC3E}">
        <p14:creationId xmlns:p14="http://schemas.microsoft.com/office/powerpoint/2010/main" val="1080995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a:xfrm>
            <a:off x="457200" y="1600200"/>
            <a:ext cx="7620000" cy="5105400"/>
          </a:xfrm>
        </p:spPr>
        <p:txBody>
          <a:bodyPr>
            <a:normAutofit/>
          </a:bodyPr>
          <a:lstStyle/>
          <a:p>
            <a:pPr lvl="0"/>
            <a:r>
              <a:rPr lang="en-US" sz="2400" b="1" i="1" dirty="0">
                <a:solidFill>
                  <a:schemeClr val="bg1"/>
                </a:solidFill>
              </a:rPr>
              <a:t>Non-public safety Open Range adjustment totals $692,000 </a:t>
            </a:r>
            <a:r>
              <a:rPr lang="en-US" sz="2400" dirty="0">
                <a:solidFill>
                  <a:schemeClr val="bg1"/>
                </a:solidFill>
              </a:rPr>
              <a:t>– Effective last year, non-public safety employees were no longer on the traditional step plan but instead in open range plans.  Progression through these ranges depends on performance and available funding.  For FY 2018-2019, these employees will be eligible for a 3% merit based increase.</a:t>
            </a:r>
          </a:p>
          <a:p>
            <a:pPr lvl="0"/>
            <a:r>
              <a:rPr lang="en-US" sz="2400" b="1" i="1" dirty="0">
                <a:solidFill>
                  <a:schemeClr val="bg1"/>
                </a:solidFill>
              </a:rPr>
              <a:t>Market Adjustment for $120,000 -</a:t>
            </a:r>
            <a:r>
              <a:rPr lang="en-US" sz="2400" dirty="0">
                <a:solidFill>
                  <a:schemeClr val="bg1"/>
                </a:solidFill>
              </a:rPr>
              <a:t> Since 1995-1996, the City has proactively reviewed approved pay ranges to insure market compatibility once these ranges have been coordinated with the merit package in an effort to recruit and retain high quality employees.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67</a:t>
            </a:fld>
            <a:endParaRPr lang="en-US" dirty="0">
              <a:solidFill>
                <a:schemeClr val="bg1"/>
              </a:solidFill>
            </a:endParaRPr>
          </a:p>
        </p:txBody>
      </p:sp>
    </p:spTree>
    <p:extLst>
      <p:ext uri="{BB962C8B-B14F-4D97-AF65-F5344CB8AC3E}">
        <p14:creationId xmlns:p14="http://schemas.microsoft.com/office/powerpoint/2010/main" val="1702619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pPr lvl="0"/>
            <a:r>
              <a:rPr lang="en-US" b="1" dirty="0">
                <a:solidFill>
                  <a:schemeClr val="bg1"/>
                </a:solidFill>
              </a:rPr>
              <a:t>Non-Personnel Operations </a:t>
            </a:r>
            <a:r>
              <a:rPr lang="en-US" dirty="0">
                <a:solidFill>
                  <a:schemeClr val="bg1"/>
                </a:solidFill>
              </a:rPr>
              <a:t>– For FY 2018-2019, Non-Personal Services operating line items are currently proposed at $32.6 million, an increase of $810,000 or 2.6% from year end estimates, maintaining all activities at the same high level of service currently provided.       </a:t>
            </a:r>
          </a:p>
          <a:p>
            <a:pPr lvl="0"/>
            <a:r>
              <a:rPr lang="en-US" b="1" i="1" dirty="0">
                <a:solidFill>
                  <a:schemeClr val="bg1"/>
                </a:solidFill>
              </a:rPr>
              <a:t>Professional Services </a:t>
            </a:r>
            <a:r>
              <a:rPr lang="en-US" dirty="0">
                <a:solidFill>
                  <a:schemeClr val="bg1"/>
                </a:solidFill>
              </a:rPr>
              <a:t>– Increase $400,000 or 4.1% while maintaining, among other things:</a:t>
            </a:r>
          </a:p>
          <a:p>
            <a:pPr lvl="1"/>
            <a:r>
              <a:rPr lang="en-US" dirty="0">
                <a:solidFill>
                  <a:schemeClr val="bg1"/>
                </a:solidFill>
              </a:rPr>
              <a:t>$2.0 million for Parks and Recreation maintenance contracts, an increase of $119,000 from year end and maintains all programs.</a:t>
            </a:r>
          </a:p>
          <a:p>
            <a:pPr lvl="1"/>
            <a:r>
              <a:rPr lang="en-US" dirty="0">
                <a:solidFill>
                  <a:schemeClr val="bg1"/>
                </a:solidFill>
              </a:rPr>
              <a:t>$672,000 for Information Technology Cloud Computing including the move to Office 365, which among other functions, accommodates off-site data storage and disaster recovery functionality, an increase of $116,000  </a:t>
            </a:r>
          </a:p>
          <a:p>
            <a:pPr lvl="1"/>
            <a:r>
              <a:rPr lang="en-US" sz="2900" dirty="0">
                <a:solidFill>
                  <a:schemeClr val="bg1"/>
                </a:solidFill>
              </a:rPr>
              <a:t>$118,000 increase in Custodial Services due in part to the new contract provider</a:t>
            </a:r>
          </a:p>
          <a:p>
            <a:pPr lvl="1"/>
            <a:r>
              <a:rPr lang="en-US" sz="2900" dirty="0">
                <a:solidFill>
                  <a:schemeClr val="bg1"/>
                </a:solidFill>
              </a:rPr>
              <a:t>$100,000 to continue the bridge rail maintenance program </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68</a:t>
            </a:fld>
            <a:endParaRPr lang="en-US" dirty="0">
              <a:solidFill>
                <a:schemeClr val="bg1"/>
              </a:solidFill>
            </a:endParaRPr>
          </a:p>
        </p:txBody>
      </p:sp>
    </p:spTree>
    <p:extLst>
      <p:ext uri="{BB962C8B-B14F-4D97-AF65-F5344CB8AC3E}">
        <p14:creationId xmlns:p14="http://schemas.microsoft.com/office/powerpoint/2010/main" val="3194245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a:xfrm>
            <a:off x="457200" y="1600200"/>
            <a:ext cx="8229600" cy="4756150"/>
          </a:xfrm>
        </p:spPr>
        <p:txBody>
          <a:bodyPr>
            <a:normAutofit fontScale="85000" lnSpcReduction="20000"/>
          </a:bodyPr>
          <a:lstStyle/>
          <a:p>
            <a:pPr lvl="0"/>
            <a:r>
              <a:rPr lang="en-US" b="1" i="1" dirty="0">
                <a:solidFill>
                  <a:schemeClr val="bg1"/>
                </a:solidFill>
              </a:rPr>
              <a:t>Maintenance –</a:t>
            </a:r>
            <a:r>
              <a:rPr lang="en-US" dirty="0">
                <a:solidFill>
                  <a:schemeClr val="bg1"/>
                </a:solidFill>
              </a:rPr>
              <a:t> This category will increase $725,000 or 17.3% for FY 2018-2019.</a:t>
            </a:r>
          </a:p>
          <a:p>
            <a:pPr lvl="1"/>
            <a:r>
              <a:rPr lang="en-US" dirty="0">
                <a:solidFill>
                  <a:schemeClr val="bg1"/>
                </a:solidFill>
              </a:rPr>
              <a:t>Facility Maintenance receives additional maintenance funds totaling $680,000 and includes general building maintenance, elevator and heating and cooling system repairs and maintenance.  Items of note include;</a:t>
            </a:r>
          </a:p>
          <a:p>
            <a:pPr lvl="2"/>
            <a:r>
              <a:rPr lang="en-US" dirty="0">
                <a:solidFill>
                  <a:schemeClr val="bg1"/>
                </a:solidFill>
              </a:rPr>
              <a:t>$100,000 to upgrade and rehab the Fire Training Tower    </a:t>
            </a:r>
          </a:p>
          <a:p>
            <a:pPr lvl="2"/>
            <a:r>
              <a:rPr lang="en-US" dirty="0">
                <a:solidFill>
                  <a:schemeClr val="bg1"/>
                </a:solidFill>
              </a:rPr>
              <a:t>$95,000 for Fire Station 6 HVAC upgrades</a:t>
            </a:r>
          </a:p>
          <a:p>
            <a:pPr lvl="2"/>
            <a:r>
              <a:rPr lang="en-US" dirty="0">
                <a:solidFill>
                  <a:schemeClr val="bg1"/>
                </a:solidFill>
              </a:rPr>
              <a:t>$259,000 for City Hall HVAC ($127,000) and control systems upgrades ($132,000)</a:t>
            </a:r>
          </a:p>
          <a:p>
            <a:pPr lvl="2"/>
            <a:r>
              <a:rPr lang="en-US" dirty="0">
                <a:solidFill>
                  <a:schemeClr val="bg1"/>
                </a:solidFill>
              </a:rPr>
              <a:t>$226,000 for general facility systems maintenance</a:t>
            </a:r>
          </a:p>
          <a:p>
            <a:pPr lvl="2"/>
            <a:r>
              <a:rPr lang="en-US" dirty="0">
                <a:solidFill>
                  <a:schemeClr val="bg1"/>
                </a:solidFill>
              </a:rPr>
              <a:t>In addition to these operating funds, the department will also have $1.0 million of C.O. funded HVAC projects throughout the City as well as $75,000 of Hotel/Motel operating funds for repairs to the Eisemann Center.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69</a:t>
            </a:fld>
            <a:endParaRPr lang="en-US" dirty="0">
              <a:solidFill>
                <a:schemeClr val="bg1"/>
              </a:solidFill>
            </a:endParaRPr>
          </a:p>
        </p:txBody>
      </p:sp>
    </p:spTree>
    <p:extLst>
      <p:ext uri="{BB962C8B-B14F-4D97-AF65-F5344CB8AC3E}">
        <p14:creationId xmlns:p14="http://schemas.microsoft.com/office/powerpoint/2010/main" val="2637999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53999932"/>
              </p:ext>
            </p:extLst>
          </p:nvPr>
        </p:nvGraphicFramePr>
        <p:xfrm>
          <a:off x="762000" y="228600"/>
          <a:ext cx="76200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a:t>
            </a:fld>
            <a:endParaRPr lang="en-US" dirty="0">
              <a:solidFill>
                <a:schemeClr val="bg1"/>
              </a:solidFill>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0" y="4343400"/>
            <a:ext cx="1828800" cy="2060448"/>
          </a:xfrm>
          <a:prstGeom prst="rect">
            <a:avLst/>
          </a:prstGeom>
        </p:spPr>
      </p:pic>
      <p:pic>
        <p:nvPicPr>
          <p:cNvPr id="7"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3820" r="1679" b="37782"/>
          <a:stretch/>
        </p:blipFill>
        <p:spPr bwMode="auto">
          <a:xfrm>
            <a:off x="4724400" y="4416552"/>
            <a:ext cx="1713781" cy="206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9197" r="31769"/>
          <a:stretch/>
        </p:blipFill>
        <p:spPr bwMode="auto">
          <a:xfrm>
            <a:off x="2746075" y="4416552"/>
            <a:ext cx="1759790" cy="198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6553200" y="4416552"/>
            <a:ext cx="1812383" cy="2044719"/>
          </a:xfrm>
          <a:prstGeom prst="rect">
            <a:avLst/>
          </a:prstGeom>
        </p:spPr>
      </p:pic>
    </p:spTree>
    <p:extLst>
      <p:ext uri="{BB962C8B-B14F-4D97-AF65-F5344CB8AC3E}">
        <p14:creationId xmlns:p14="http://schemas.microsoft.com/office/powerpoint/2010/main" val="2423315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pPr lvl="0"/>
            <a:r>
              <a:rPr lang="en-US" b="1" i="1" dirty="0">
                <a:solidFill>
                  <a:schemeClr val="bg1"/>
                </a:solidFill>
              </a:rPr>
              <a:t>Contracts</a:t>
            </a:r>
            <a:r>
              <a:rPr lang="en-US" dirty="0">
                <a:solidFill>
                  <a:schemeClr val="bg1"/>
                </a:solidFill>
              </a:rPr>
              <a:t> – Increase $344,000 or 4.3% from year end while maintaining all current service and program levels including;</a:t>
            </a:r>
          </a:p>
          <a:p>
            <a:pPr lvl="1"/>
            <a:r>
              <a:rPr lang="en-US" dirty="0">
                <a:solidFill>
                  <a:schemeClr val="bg1"/>
                </a:solidFill>
              </a:rPr>
              <a:t>The Home Improvement Incentive Program budget will decrease ($35,000) to $1.15 million based on the participation of 176 residents and the preliminary values from the appraisal district.  This amount may change once the true value impacts of the properties are assessed.  Established by the City Council in February of 2007, the purpose of the Home Improvement Incentive Program is to positively affect the value of the City's housing stock by encouraging reinvestment in residential neighborhoods.  Since the program’s inception, over 1,146 projects have applied to take part in the program.  Because of these projects, over $74 million dollars has been added to the tax roll.  Of that total, just over 300 projects have invested over $100,000 each back into residential housing stock.</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70</a:t>
            </a:fld>
            <a:endParaRPr lang="en-US" dirty="0">
              <a:solidFill>
                <a:schemeClr val="bg1"/>
              </a:solidFill>
            </a:endParaRPr>
          </a:p>
        </p:txBody>
      </p:sp>
    </p:spTree>
    <p:extLst>
      <p:ext uri="{BB962C8B-B14F-4D97-AF65-F5344CB8AC3E}">
        <p14:creationId xmlns:p14="http://schemas.microsoft.com/office/powerpoint/2010/main" val="1761008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solidFill>
                <a:schemeClr val="bg1"/>
              </a:solidFill>
            </a:endParaRPr>
          </a:p>
        </p:txBody>
      </p:sp>
      <p:sp>
        <p:nvSpPr>
          <p:cNvPr id="3" name="Content Placeholder 2"/>
          <p:cNvSpPr>
            <a:spLocks noGrp="1"/>
          </p:cNvSpPr>
          <p:nvPr>
            <p:ph idx="1"/>
          </p:nvPr>
        </p:nvSpPr>
        <p:spPr/>
        <p:txBody>
          <a:bodyPr>
            <a:normAutofit/>
          </a:bodyPr>
          <a:lstStyle/>
          <a:p>
            <a:pPr lvl="0"/>
            <a:r>
              <a:rPr lang="en-US" b="1" dirty="0">
                <a:solidFill>
                  <a:schemeClr val="bg1"/>
                </a:solidFill>
              </a:rPr>
              <a:t>Contracts (continues)</a:t>
            </a:r>
            <a:endParaRPr lang="en-US" dirty="0">
              <a:solidFill>
                <a:schemeClr val="bg1"/>
              </a:solidFill>
            </a:endParaRPr>
          </a:p>
          <a:p>
            <a:pPr lvl="1"/>
            <a:r>
              <a:rPr lang="en-US" dirty="0">
                <a:solidFill>
                  <a:schemeClr val="bg1"/>
                </a:solidFill>
              </a:rPr>
              <a:t>Funding for special events including the Wildflower Festival, Santa’s Village, Christmas Parade, Family 4</a:t>
            </a:r>
            <a:r>
              <a:rPr lang="en-US" baseline="30000" dirty="0">
                <a:solidFill>
                  <a:schemeClr val="bg1"/>
                </a:solidFill>
              </a:rPr>
              <a:t>th</a:t>
            </a:r>
            <a:r>
              <a:rPr lang="en-US" dirty="0">
                <a:solidFill>
                  <a:schemeClr val="bg1"/>
                </a:solidFill>
              </a:rPr>
              <a:t>, Huffhines and Cottonwood Arts Festivals continues in this category.</a:t>
            </a:r>
          </a:p>
          <a:p>
            <a:pPr lvl="1"/>
            <a:r>
              <a:rPr lang="en-US" dirty="0">
                <a:solidFill>
                  <a:schemeClr val="bg1"/>
                </a:solidFill>
              </a:rPr>
              <a:t>General liability and vehicle insurance increases $101,000</a:t>
            </a:r>
          </a:p>
          <a:p>
            <a:pPr lvl="1"/>
            <a:r>
              <a:rPr lang="en-US" dirty="0">
                <a:solidFill>
                  <a:schemeClr val="bg1"/>
                </a:solidFill>
              </a:rPr>
              <a:t>$80,000 is provided for the upcoming City election expense</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71</a:t>
            </a:fld>
            <a:endParaRPr lang="en-US" dirty="0">
              <a:solidFill>
                <a:schemeClr val="bg1"/>
              </a:solidFill>
            </a:endParaRPr>
          </a:p>
        </p:txBody>
      </p:sp>
    </p:spTree>
    <p:extLst>
      <p:ext uri="{BB962C8B-B14F-4D97-AF65-F5344CB8AC3E}">
        <p14:creationId xmlns:p14="http://schemas.microsoft.com/office/powerpoint/2010/main" val="4261861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p:txBody>
          <a:bodyPr>
            <a:normAutofit fontScale="85000" lnSpcReduction="20000"/>
          </a:bodyPr>
          <a:lstStyle/>
          <a:p>
            <a:pPr lvl="0"/>
            <a:r>
              <a:rPr lang="en-US" b="1" i="1" dirty="0">
                <a:solidFill>
                  <a:schemeClr val="bg1"/>
                </a:solidFill>
              </a:rPr>
              <a:t>Supplies Categories </a:t>
            </a:r>
            <a:r>
              <a:rPr lang="en-US" dirty="0">
                <a:solidFill>
                  <a:schemeClr val="bg1"/>
                </a:solidFill>
              </a:rPr>
              <a:t>– Decrease ($522,000) from year end due to the exclusion of $392,000 of the prior year encumbrances from year end 2017-2018. </a:t>
            </a:r>
          </a:p>
          <a:p>
            <a:pPr lvl="0"/>
            <a:r>
              <a:rPr lang="en-US" b="1" i="1" dirty="0">
                <a:solidFill>
                  <a:schemeClr val="bg1"/>
                </a:solidFill>
              </a:rPr>
              <a:t>Street Rehabilitation – </a:t>
            </a:r>
            <a:r>
              <a:rPr lang="en-US" dirty="0">
                <a:solidFill>
                  <a:schemeClr val="bg1"/>
                </a:solidFill>
              </a:rPr>
              <a:t>For the last 21 years, the City dedicated a portion of the total tax rate to street rehabilitation.  Over the last few years we have been incrementally increasing from the original one cent of the tax rate, to a total last year of two and a half cents.  This year that dedication will provide $3.8 million in funding that will allow for ongoing repair, street leveling and crack sealing projects.</a:t>
            </a:r>
          </a:p>
          <a:p>
            <a:pPr lvl="1"/>
            <a:r>
              <a:rPr lang="en-US" dirty="0">
                <a:solidFill>
                  <a:schemeClr val="bg1"/>
                </a:solidFill>
              </a:rPr>
              <a:t>An increase over 2017-2018 of $296,000 </a:t>
            </a:r>
            <a:r>
              <a:rPr lang="en-US" dirty="0"/>
              <a:t>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72</a:t>
            </a:fld>
            <a:endParaRPr lang="en-US" dirty="0">
              <a:solidFill>
                <a:schemeClr val="bg1"/>
              </a:solidFill>
            </a:endParaRPr>
          </a:p>
        </p:txBody>
      </p:sp>
    </p:spTree>
    <p:extLst>
      <p:ext uri="{BB962C8B-B14F-4D97-AF65-F5344CB8AC3E}">
        <p14:creationId xmlns:p14="http://schemas.microsoft.com/office/powerpoint/2010/main" val="15251712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p:txBody>
          <a:bodyPr>
            <a:normAutofit fontScale="92500" lnSpcReduction="20000"/>
          </a:bodyPr>
          <a:lstStyle/>
          <a:p>
            <a:pPr lvl="0"/>
            <a:r>
              <a:rPr lang="en-US" b="1" i="1" dirty="0">
                <a:solidFill>
                  <a:schemeClr val="bg1"/>
                </a:solidFill>
              </a:rPr>
              <a:t>Alley Rehabilitation – </a:t>
            </a:r>
            <a:r>
              <a:rPr lang="en-US" dirty="0">
                <a:solidFill>
                  <a:schemeClr val="bg1"/>
                </a:solidFill>
              </a:rPr>
              <a:t>The half cent dedication, begun two years ago increases this year to a full penny of the tax rate and will provide $1,536,000 to the rehabilitation program for alleys in similar fashion to the Street Rehabilitation program.</a:t>
            </a:r>
          </a:p>
          <a:p>
            <a:pPr lvl="1"/>
            <a:r>
              <a:rPr lang="en-US" dirty="0">
                <a:solidFill>
                  <a:schemeClr val="bg1"/>
                </a:solidFill>
              </a:rPr>
              <a:t>An increase over 2017-2018 of $827,000</a:t>
            </a:r>
          </a:p>
          <a:p>
            <a:pPr lvl="0"/>
            <a:r>
              <a:rPr lang="en-US" b="1" i="1" dirty="0">
                <a:solidFill>
                  <a:schemeClr val="bg1"/>
                </a:solidFill>
              </a:rPr>
              <a:t>Economic Development – </a:t>
            </a:r>
            <a:r>
              <a:rPr lang="en-US" dirty="0">
                <a:solidFill>
                  <a:schemeClr val="bg1"/>
                </a:solidFill>
              </a:rPr>
              <a:t>Increased two years ago to 8/10 of a cent, this tax rate dedication will provide $1.2 million for economic development work in FY 2018-2019.  	</a:t>
            </a:r>
          </a:p>
          <a:p>
            <a:pPr lvl="1"/>
            <a:r>
              <a:rPr lang="en-US" dirty="0">
                <a:solidFill>
                  <a:schemeClr val="bg1"/>
                </a:solidFill>
              </a:rPr>
              <a:t>An increase over 2017-2018 of $95,000</a:t>
            </a:r>
          </a:p>
          <a:p>
            <a:endParaRPr lang="en-US" b="1" i="1"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73</a:t>
            </a:fld>
            <a:endParaRPr lang="en-US" dirty="0">
              <a:solidFill>
                <a:schemeClr val="bg1"/>
              </a:solidFill>
            </a:endParaRPr>
          </a:p>
        </p:txBody>
      </p:sp>
    </p:spTree>
    <p:extLst>
      <p:ext uri="{BB962C8B-B14F-4D97-AF65-F5344CB8AC3E}">
        <p14:creationId xmlns:p14="http://schemas.microsoft.com/office/powerpoint/2010/main" val="4039533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p:txBody>
          <a:bodyPr>
            <a:normAutofit fontScale="92500" lnSpcReduction="20000"/>
          </a:bodyPr>
          <a:lstStyle/>
          <a:p>
            <a:r>
              <a:rPr lang="en-US" b="1" i="1" dirty="0">
                <a:solidFill>
                  <a:schemeClr val="bg1"/>
                </a:solidFill>
              </a:rPr>
              <a:t>Parks Maintenance – </a:t>
            </a:r>
            <a:r>
              <a:rPr lang="en-US" i="1" dirty="0">
                <a:solidFill>
                  <a:schemeClr val="bg1"/>
                </a:solidFill>
              </a:rPr>
              <a:t>New for this year, t</a:t>
            </a:r>
            <a:r>
              <a:rPr lang="en-US" dirty="0">
                <a:solidFill>
                  <a:schemeClr val="bg1"/>
                </a:solidFill>
              </a:rPr>
              <a:t>he half cent dedication will provide </a:t>
            </a:r>
            <a:r>
              <a:rPr lang="en-US" i="1" dirty="0">
                <a:solidFill>
                  <a:schemeClr val="bg1"/>
                </a:solidFill>
              </a:rPr>
              <a:t> $768,000 for a multiyear strategy aimed at enhancing parks maintenance items.  This first year dedication will include; </a:t>
            </a:r>
            <a:endParaRPr lang="en-US" dirty="0">
              <a:solidFill>
                <a:schemeClr val="bg1"/>
              </a:solidFill>
            </a:endParaRPr>
          </a:p>
          <a:p>
            <a:pPr lvl="2"/>
            <a:r>
              <a:rPr lang="en-US" dirty="0">
                <a:solidFill>
                  <a:schemeClr val="bg1"/>
                </a:solidFill>
              </a:rPr>
              <a:t>Replace restroom facilities at Huffhines</a:t>
            </a:r>
          </a:p>
          <a:p>
            <a:pPr lvl="2"/>
            <a:r>
              <a:rPr lang="en-US" dirty="0">
                <a:solidFill>
                  <a:schemeClr val="bg1"/>
                </a:solidFill>
              </a:rPr>
              <a:t>Renovate restrooms at Breckinridge, Cottonwood, Lookout, Foxboro and Terrace Parks</a:t>
            </a:r>
          </a:p>
          <a:p>
            <a:pPr lvl="2"/>
            <a:r>
              <a:rPr lang="en-US" dirty="0">
                <a:solidFill>
                  <a:schemeClr val="bg1"/>
                </a:solidFill>
              </a:rPr>
              <a:t>Pavilion B renovation at Breckinridge Park</a:t>
            </a:r>
          </a:p>
          <a:p>
            <a:pPr lvl="2"/>
            <a:r>
              <a:rPr lang="en-US" dirty="0">
                <a:solidFill>
                  <a:schemeClr val="bg1"/>
                </a:solidFill>
              </a:rPr>
              <a:t>Replace/Rehab the Tennis Court chain-link fencing at Richland, Cottonwood, Mimosa and Heights Park</a:t>
            </a:r>
          </a:p>
          <a:p>
            <a:pPr lvl="2"/>
            <a:r>
              <a:rPr lang="en-US" dirty="0">
                <a:solidFill>
                  <a:schemeClr val="bg1"/>
                </a:solidFill>
              </a:rPr>
              <a:t>Backstop replacement at Crowley Park</a:t>
            </a:r>
          </a:p>
          <a:p>
            <a:pPr lvl="2"/>
            <a:r>
              <a:rPr lang="en-US" dirty="0">
                <a:solidFill>
                  <a:schemeClr val="bg1"/>
                </a:solidFill>
              </a:rPr>
              <a:t>Huffhines Woods Irrigation System Replacement</a:t>
            </a:r>
          </a:p>
          <a:p>
            <a:pPr lvl="0"/>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74</a:t>
            </a:fld>
            <a:endParaRPr lang="en-US" dirty="0">
              <a:solidFill>
                <a:schemeClr val="bg1"/>
              </a:solidFill>
            </a:endParaRPr>
          </a:p>
        </p:txBody>
      </p:sp>
    </p:spTree>
    <p:extLst>
      <p:ext uri="{BB962C8B-B14F-4D97-AF65-F5344CB8AC3E}">
        <p14:creationId xmlns:p14="http://schemas.microsoft.com/office/powerpoint/2010/main" val="1819088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General Fund Expenditures</a:t>
            </a:r>
            <a:endParaRPr lang="en-US" sz="3600" dirty="0"/>
          </a:p>
        </p:txBody>
      </p:sp>
      <p:sp>
        <p:nvSpPr>
          <p:cNvPr id="3" name="Content Placeholder 2"/>
          <p:cNvSpPr>
            <a:spLocks noGrp="1"/>
          </p:cNvSpPr>
          <p:nvPr>
            <p:ph idx="1"/>
          </p:nvPr>
        </p:nvSpPr>
        <p:spPr/>
        <p:txBody>
          <a:bodyPr>
            <a:normAutofit/>
          </a:bodyPr>
          <a:lstStyle/>
          <a:p>
            <a:pPr lvl="0"/>
            <a:r>
              <a:rPr lang="en-US" sz="2800" b="1" i="1" dirty="0">
                <a:solidFill>
                  <a:schemeClr val="bg1"/>
                </a:solidFill>
              </a:rPr>
              <a:t>Equipment Fund </a:t>
            </a:r>
            <a:r>
              <a:rPr lang="en-US" sz="2800" i="1" dirty="0">
                <a:solidFill>
                  <a:schemeClr val="bg1"/>
                </a:solidFill>
              </a:rPr>
              <a:t>– Beginning in FY 2018-19, the City will begin a four year transition from the use of short term Certificates of Obligation for the purchase and replacement of General Fund related machinery, equipment and other capital supplies to a cash financed program.    The proposed budget includes the initial General Fund transfer of $600,000 to the Equipment Replacement Fund.</a:t>
            </a:r>
            <a:endParaRPr lang="en-US" sz="2800" dirty="0">
              <a:solidFill>
                <a:schemeClr val="bg1"/>
              </a:solidFill>
            </a:endParaRPr>
          </a:p>
          <a:p>
            <a:endParaRPr lang="en-US" b="1" i="1"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75</a:t>
            </a:fld>
            <a:endParaRPr lang="en-US" dirty="0">
              <a:solidFill>
                <a:schemeClr val="bg1"/>
              </a:solidFill>
            </a:endParaRPr>
          </a:p>
        </p:txBody>
      </p:sp>
    </p:spTree>
    <p:extLst>
      <p:ext uri="{BB962C8B-B14F-4D97-AF65-F5344CB8AC3E}">
        <p14:creationId xmlns:p14="http://schemas.microsoft.com/office/powerpoint/2010/main" val="1735195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1"/>
                </a:solidFill>
              </a:rPr>
              <a:t>Equipment Replacement Fund</a:t>
            </a:r>
          </a:p>
        </p:txBody>
      </p:sp>
      <p:graphicFrame>
        <p:nvGraphicFramePr>
          <p:cNvPr id="4" name="Content Placeholder 3"/>
          <p:cNvGraphicFramePr>
            <a:graphicFrameLocks noGrp="1"/>
          </p:cNvGraphicFramePr>
          <p:nvPr>
            <p:ph idx="1"/>
            <p:extLst/>
          </p:nvPr>
        </p:nvGraphicFramePr>
        <p:xfrm>
          <a:off x="152400" y="1600200"/>
          <a:ext cx="8763000" cy="40894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1197576">
                  <a:extLst>
                    <a:ext uri="{9D8B030D-6E8A-4147-A177-3AD203B41FA5}">
                      <a16:colId xmlns:a16="http://schemas.microsoft.com/office/drawing/2014/main" val="20001"/>
                    </a:ext>
                  </a:extLst>
                </a:gridCol>
                <a:gridCol w="1302608">
                  <a:extLst>
                    <a:ext uri="{9D8B030D-6E8A-4147-A177-3AD203B41FA5}">
                      <a16:colId xmlns:a16="http://schemas.microsoft.com/office/drawing/2014/main" val="20002"/>
                    </a:ext>
                  </a:extLst>
                </a:gridCol>
                <a:gridCol w="1302608">
                  <a:extLst>
                    <a:ext uri="{9D8B030D-6E8A-4147-A177-3AD203B41FA5}">
                      <a16:colId xmlns:a16="http://schemas.microsoft.com/office/drawing/2014/main" val="20003"/>
                    </a:ext>
                  </a:extLst>
                </a:gridCol>
                <a:gridCol w="1302608">
                  <a:extLst>
                    <a:ext uri="{9D8B030D-6E8A-4147-A177-3AD203B41FA5}">
                      <a16:colId xmlns:a16="http://schemas.microsoft.com/office/drawing/2014/main" val="20004"/>
                    </a:ext>
                  </a:extLst>
                </a:gridCol>
              </a:tblGrid>
              <a:tr h="584200">
                <a:tc>
                  <a:txBody>
                    <a:bodyPr/>
                    <a:lstStyle/>
                    <a:p>
                      <a:r>
                        <a:rPr lang="en-US" sz="2400" dirty="0"/>
                        <a:t>(Millions)</a:t>
                      </a:r>
                    </a:p>
                  </a:txBody>
                  <a:tcPr anchor="ctr"/>
                </a:tc>
                <a:tc>
                  <a:txBody>
                    <a:bodyPr/>
                    <a:lstStyle/>
                    <a:p>
                      <a:pPr algn="ctr"/>
                      <a:r>
                        <a:rPr lang="en-US" sz="2400" dirty="0"/>
                        <a:t>FY 2019</a:t>
                      </a:r>
                    </a:p>
                  </a:txBody>
                  <a:tcPr anchor="ctr"/>
                </a:tc>
                <a:tc>
                  <a:txBody>
                    <a:bodyPr/>
                    <a:lstStyle/>
                    <a:p>
                      <a:pPr algn="ctr"/>
                      <a:r>
                        <a:rPr lang="en-US" sz="2400" dirty="0"/>
                        <a:t>FY 2020</a:t>
                      </a:r>
                    </a:p>
                  </a:txBody>
                  <a:tcPr anchor="ctr"/>
                </a:tc>
                <a:tc>
                  <a:txBody>
                    <a:bodyPr/>
                    <a:lstStyle/>
                    <a:p>
                      <a:pPr algn="ctr"/>
                      <a:r>
                        <a:rPr lang="en-US" sz="2400" dirty="0"/>
                        <a:t>FY 2021</a:t>
                      </a:r>
                    </a:p>
                  </a:txBody>
                  <a:tcPr anchor="ctr"/>
                </a:tc>
                <a:tc>
                  <a:txBody>
                    <a:bodyPr/>
                    <a:lstStyle/>
                    <a:p>
                      <a:pPr algn="ctr"/>
                      <a:r>
                        <a:rPr lang="en-US" sz="2400" dirty="0"/>
                        <a:t>FY 2022</a:t>
                      </a:r>
                    </a:p>
                  </a:txBody>
                  <a:tcPr anchor="ctr"/>
                </a:tc>
                <a:extLst>
                  <a:ext uri="{0D108BD9-81ED-4DB2-BD59-A6C34878D82A}">
                    <a16:rowId xmlns:a16="http://schemas.microsoft.com/office/drawing/2014/main" val="10000"/>
                  </a:ext>
                </a:extLst>
              </a:tr>
              <a:tr h="584200">
                <a:tc>
                  <a:txBody>
                    <a:bodyPr/>
                    <a:lstStyle/>
                    <a:p>
                      <a:r>
                        <a:rPr lang="en-US" sz="2400" dirty="0"/>
                        <a:t>Beginning</a:t>
                      </a:r>
                      <a:r>
                        <a:rPr lang="en-US" sz="2400" baseline="0" dirty="0"/>
                        <a:t> Balance</a:t>
                      </a:r>
                      <a:endParaRPr lang="en-US" sz="2400" dirty="0"/>
                    </a:p>
                  </a:txBody>
                  <a:tcPr anchor="ctr"/>
                </a:tc>
                <a:tc>
                  <a:txBody>
                    <a:bodyPr/>
                    <a:lstStyle/>
                    <a:p>
                      <a:pPr algn="r"/>
                      <a:r>
                        <a:rPr lang="en-US" sz="2400" dirty="0"/>
                        <a:t>$0.00</a:t>
                      </a:r>
                    </a:p>
                  </a:txBody>
                  <a:tcPr anchor="ctr"/>
                </a:tc>
                <a:tc>
                  <a:txBody>
                    <a:bodyPr/>
                    <a:lstStyle/>
                    <a:p>
                      <a:pPr algn="r"/>
                      <a:r>
                        <a:rPr lang="en-US" sz="2400" dirty="0"/>
                        <a:t>$5.05</a:t>
                      </a:r>
                    </a:p>
                  </a:txBody>
                  <a:tcPr anchor="ctr"/>
                </a:tc>
                <a:tc>
                  <a:txBody>
                    <a:bodyPr/>
                    <a:lstStyle/>
                    <a:p>
                      <a:pPr algn="r"/>
                      <a:r>
                        <a:rPr lang="en-US" sz="2400" dirty="0"/>
                        <a:t>$1.68</a:t>
                      </a:r>
                    </a:p>
                  </a:txBody>
                  <a:tcPr anchor="ctr"/>
                </a:tc>
                <a:tc>
                  <a:txBody>
                    <a:bodyPr/>
                    <a:lstStyle/>
                    <a:p>
                      <a:pPr algn="r"/>
                      <a:r>
                        <a:rPr lang="en-US" sz="2400" dirty="0"/>
                        <a:t>$0.00</a:t>
                      </a:r>
                    </a:p>
                  </a:txBody>
                  <a:tcPr anchor="ctr"/>
                </a:tc>
                <a:extLst>
                  <a:ext uri="{0D108BD9-81ED-4DB2-BD59-A6C34878D82A}">
                    <a16:rowId xmlns:a16="http://schemas.microsoft.com/office/drawing/2014/main" val="10001"/>
                  </a:ext>
                </a:extLst>
              </a:tr>
              <a:tr h="584200">
                <a:tc>
                  <a:txBody>
                    <a:bodyPr/>
                    <a:lstStyle/>
                    <a:p>
                      <a:r>
                        <a:rPr lang="en-US" sz="2400" dirty="0"/>
                        <a:t>Short-term</a:t>
                      </a:r>
                      <a:r>
                        <a:rPr lang="en-US" sz="2400" baseline="0" dirty="0"/>
                        <a:t> Equipment CO</a:t>
                      </a:r>
                      <a:endParaRPr lang="en-US" sz="2400" dirty="0"/>
                    </a:p>
                  </a:txBody>
                  <a:tcPr anchor="ctr"/>
                </a:tc>
                <a:tc>
                  <a:txBody>
                    <a:bodyPr/>
                    <a:lstStyle/>
                    <a:p>
                      <a:pPr algn="r"/>
                      <a:r>
                        <a:rPr lang="en-US" sz="2400" dirty="0"/>
                        <a:t>$5.05</a:t>
                      </a:r>
                    </a:p>
                  </a:txBody>
                  <a:tcPr anchor="ctr"/>
                </a:tc>
                <a:tc>
                  <a:txBody>
                    <a:bodyPr/>
                    <a:lstStyle/>
                    <a:p>
                      <a:pPr algn="r"/>
                      <a:r>
                        <a:rPr lang="en-US" sz="2400" dirty="0"/>
                        <a:t>$0.00</a:t>
                      </a:r>
                    </a:p>
                  </a:txBody>
                  <a:tcPr anchor="ctr"/>
                </a:tc>
                <a:tc>
                  <a:txBody>
                    <a:bodyPr/>
                    <a:lstStyle/>
                    <a:p>
                      <a:pPr algn="r"/>
                      <a:r>
                        <a:rPr lang="en-US" sz="2400" dirty="0"/>
                        <a:t>$0.00</a:t>
                      </a:r>
                    </a:p>
                  </a:txBody>
                  <a:tcPr anchor="ctr"/>
                </a:tc>
                <a:tc>
                  <a:txBody>
                    <a:bodyPr/>
                    <a:lstStyle/>
                    <a:p>
                      <a:pPr algn="r"/>
                      <a:r>
                        <a:rPr lang="en-US" sz="2400" dirty="0"/>
                        <a:t>$0.00</a:t>
                      </a:r>
                    </a:p>
                  </a:txBody>
                  <a:tcPr anchor="ctr"/>
                </a:tc>
                <a:extLst>
                  <a:ext uri="{0D108BD9-81ED-4DB2-BD59-A6C34878D82A}">
                    <a16:rowId xmlns:a16="http://schemas.microsoft.com/office/drawing/2014/main" val="10002"/>
                  </a:ext>
                </a:extLst>
              </a:tr>
              <a:tr h="584200">
                <a:tc>
                  <a:txBody>
                    <a:bodyPr/>
                    <a:lstStyle/>
                    <a:p>
                      <a:r>
                        <a:rPr lang="en-US" sz="2400" dirty="0"/>
                        <a:t>Transitional Equipment </a:t>
                      </a:r>
                      <a:r>
                        <a:rPr lang="en-US" sz="2400" baseline="0" dirty="0"/>
                        <a:t> CO</a:t>
                      </a:r>
                      <a:endParaRPr lang="en-US" sz="2400" dirty="0"/>
                    </a:p>
                  </a:txBody>
                  <a:tcPr anchor="ctr"/>
                </a:tc>
                <a:tc>
                  <a:txBody>
                    <a:bodyPr/>
                    <a:lstStyle/>
                    <a:p>
                      <a:pPr algn="r"/>
                      <a:r>
                        <a:rPr lang="en-US" sz="2400" dirty="0"/>
                        <a:t>$5.05</a:t>
                      </a:r>
                    </a:p>
                  </a:txBody>
                  <a:tcPr anchor="ctr"/>
                </a:tc>
                <a:tc>
                  <a:txBody>
                    <a:bodyPr/>
                    <a:lstStyle/>
                    <a:p>
                      <a:pPr algn="r"/>
                      <a:r>
                        <a:rPr lang="en-US" sz="2400" dirty="0"/>
                        <a:t>$0.00</a:t>
                      </a:r>
                    </a:p>
                  </a:txBody>
                  <a:tcPr anchor="ctr"/>
                </a:tc>
                <a:tc>
                  <a:txBody>
                    <a:bodyPr/>
                    <a:lstStyle/>
                    <a:p>
                      <a:pPr algn="r"/>
                      <a:r>
                        <a:rPr lang="en-US" sz="2400" dirty="0"/>
                        <a:t>$0.00</a:t>
                      </a:r>
                    </a:p>
                  </a:txBody>
                  <a:tcPr anchor="ctr"/>
                </a:tc>
                <a:tc>
                  <a:txBody>
                    <a:bodyPr/>
                    <a:lstStyle/>
                    <a:p>
                      <a:pPr algn="r"/>
                      <a:r>
                        <a:rPr lang="en-US" sz="2400" dirty="0"/>
                        <a:t>$0.00</a:t>
                      </a:r>
                    </a:p>
                  </a:txBody>
                  <a:tcPr anchor="ctr"/>
                </a:tc>
                <a:extLst>
                  <a:ext uri="{0D108BD9-81ED-4DB2-BD59-A6C34878D82A}">
                    <a16:rowId xmlns:a16="http://schemas.microsoft.com/office/drawing/2014/main" val="10003"/>
                  </a:ext>
                </a:extLst>
              </a:tr>
              <a:tr h="584200">
                <a:tc>
                  <a:txBody>
                    <a:bodyPr/>
                    <a:lstStyle/>
                    <a:p>
                      <a:r>
                        <a:rPr lang="en-US" sz="2400" dirty="0"/>
                        <a:t>Cash Transfer</a:t>
                      </a:r>
                    </a:p>
                  </a:txBody>
                  <a:tcPr anchor="ctr"/>
                </a:tc>
                <a:tc>
                  <a:txBody>
                    <a:bodyPr/>
                    <a:lstStyle/>
                    <a:p>
                      <a:pPr algn="r"/>
                      <a:r>
                        <a:rPr lang="en-US" sz="2400" dirty="0"/>
                        <a:t>*$0.00</a:t>
                      </a:r>
                    </a:p>
                  </a:txBody>
                  <a:tcPr anchor="ctr"/>
                </a:tc>
                <a:tc>
                  <a:txBody>
                    <a:bodyPr/>
                    <a:lstStyle/>
                    <a:p>
                      <a:pPr algn="r"/>
                      <a:r>
                        <a:rPr lang="en-US" sz="2400" i="1" dirty="0"/>
                        <a:t>$1.68</a:t>
                      </a:r>
                    </a:p>
                  </a:txBody>
                  <a:tcPr anchor="ctr"/>
                </a:tc>
                <a:tc>
                  <a:txBody>
                    <a:bodyPr/>
                    <a:lstStyle/>
                    <a:p>
                      <a:pPr algn="r"/>
                      <a:r>
                        <a:rPr lang="en-US" sz="2400" i="1" dirty="0"/>
                        <a:t>$3.37</a:t>
                      </a:r>
                    </a:p>
                  </a:txBody>
                  <a:tcPr anchor="ctr"/>
                </a:tc>
                <a:tc>
                  <a:txBody>
                    <a:bodyPr/>
                    <a:lstStyle/>
                    <a:p>
                      <a:pPr algn="r"/>
                      <a:r>
                        <a:rPr lang="en-US" sz="2400" i="1" dirty="0"/>
                        <a:t>$5.05</a:t>
                      </a:r>
                    </a:p>
                  </a:txBody>
                  <a:tcPr anchor="ctr"/>
                </a:tc>
                <a:extLst>
                  <a:ext uri="{0D108BD9-81ED-4DB2-BD59-A6C34878D82A}">
                    <a16:rowId xmlns:a16="http://schemas.microsoft.com/office/drawing/2014/main" val="10004"/>
                  </a:ext>
                </a:extLst>
              </a:tr>
              <a:tr h="584200">
                <a:tc>
                  <a:txBody>
                    <a:bodyPr/>
                    <a:lstStyle/>
                    <a:p>
                      <a:r>
                        <a:rPr lang="en-US" sz="2400" dirty="0"/>
                        <a:t>Expenses</a:t>
                      </a:r>
                    </a:p>
                  </a:txBody>
                  <a:tcPr anchor="ctr"/>
                </a:tc>
                <a:tc>
                  <a:txBody>
                    <a:bodyPr/>
                    <a:lstStyle/>
                    <a:p>
                      <a:pPr algn="r"/>
                      <a:r>
                        <a:rPr lang="en-US" sz="2400" dirty="0"/>
                        <a:t>($5.05)</a:t>
                      </a:r>
                    </a:p>
                  </a:txBody>
                  <a:tcPr anchor="ctr"/>
                </a:tc>
                <a:tc>
                  <a:txBody>
                    <a:bodyPr/>
                    <a:lstStyle/>
                    <a:p>
                      <a:pPr algn="r"/>
                      <a:r>
                        <a:rPr lang="en-US" sz="2400" dirty="0"/>
                        <a:t>($5.05)</a:t>
                      </a:r>
                    </a:p>
                  </a:txBody>
                  <a:tcPr anchor="ctr"/>
                </a:tc>
                <a:tc>
                  <a:txBody>
                    <a:bodyPr/>
                    <a:lstStyle/>
                    <a:p>
                      <a:pPr algn="r"/>
                      <a:r>
                        <a:rPr lang="en-US" sz="2400" dirty="0"/>
                        <a:t>($5.05)</a:t>
                      </a:r>
                    </a:p>
                  </a:txBody>
                  <a:tcPr anchor="ctr"/>
                </a:tc>
                <a:tc>
                  <a:txBody>
                    <a:bodyPr/>
                    <a:lstStyle/>
                    <a:p>
                      <a:pPr algn="r"/>
                      <a:r>
                        <a:rPr lang="en-US" sz="2400" dirty="0"/>
                        <a:t>($5.05)</a:t>
                      </a:r>
                    </a:p>
                  </a:txBody>
                  <a:tcPr anchor="ctr"/>
                </a:tc>
                <a:extLst>
                  <a:ext uri="{0D108BD9-81ED-4DB2-BD59-A6C34878D82A}">
                    <a16:rowId xmlns:a16="http://schemas.microsoft.com/office/drawing/2014/main" val="10005"/>
                  </a:ext>
                </a:extLst>
              </a:tr>
              <a:tr h="584200">
                <a:tc>
                  <a:txBody>
                    <a:bodyPr/>
                    <a:lstStyle/>
                    <a:p>
                      <a:r>
                        <a:rPr lang="en-US" sz="2400" dirty="0"/>
                        <a:t>Ending Balance</a:t>
                      </a:r>
                    </a:p>
                  </a:txBody>
                  <a:tcPr anchor="ctr"/>
                </a:tc>
                <a:tc>
                  <a:txBody>
                    <a:bodyPr/>
                    <a:lstStyle/>
                    <a:p>
                      <a:pPr algn="r"/>
                      <a:r>
                        <a:rPr lang="en-US" sz="2400" dirty="0"/>
                        <a:t>$5.05</a:t>
                      </a:r>
                    </a:p>
                  </a:txBody>
                  <a:tcPr anchor="ctr"/>
                </a:tc>
                <a:tc>
                  <a:txBody>
                    <a:bodyPr/>
                    <a:lstStyle/>
                    <a:p>
                      <a:pPr algn="r"/>
                      <a:r>
                        <a:rPr lang="en-US" sz="2400" dirty="0"/>
                        <a:t>$1.68</a:t>
                      </a:r>
                    </a:p>
                  </a:txBody>
                  <a:tcPr anchor="ctr"/>
                </a:tc>
                <a:tc>
                  <a:txBody>
                    <a:bodyPr/>
                    <a:lstStyle/>
                    <a:p>
                      <a:pPr algn="r"/>
                      <a:r>
                        <a:rPr lang="en-US" sz="2400" dirty="0"/>
                        <a:t>$0.00</a:t>
                      </a:r>
                    </a:p>
                  </a:txBody>
                  <a:tcPr anchor="ctr"/>
                </a:tc>
                <a:tc>
                  <a:txBody>
                    <a:bodyPr/>
                    <a:lstStyle/>
                    <a:p>
                      <a:pPr algn="r"/>
                      <a:r>
                        <a:rPr lang="en-US" sz="2400" dirty="0"/>
                        <a:t>$0.00</a:t>
                      </a:r>
                    </a:p>
                  </a:txBody>
                  <a:tcPr anchor="ct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8EF66-FD3D-420E-8F48-03A6A171AAEE}" type="slidenum">
              <a:rPr kumimoji="0" lang="en-US" sz="12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chemeClr val="bg1"/>
              </a:solidFill>
              <a:effectLst/>
              <a:uLnTx/>
              <a:uFillTx/>
              <a:latin typeface="Calibri"/>
              <a:ea typeface="+mn-ea"/>
              <a:cs typeface="+mn-cs"/>
            </a:endParaRPr>
          </a:p>
        </p:txBody>
      </p:sp>
      <p:sp>
        <p:nvSpPr>
          <p:cNvPr id="5" name="TextBox 4">
            <a:extLst>
              <a:ext uri="{FF2B5EF4-FFF2-40B4-BE49-F238E27FC236}">
                <a16:creationId xmlns:a16="http://schemas.microsoft.com/office/drawing/2014/main" id="{57B8C3F2-19BF-48F5-925F-ED06601C327D}"/>
              </a:ext>
            </a:extLst>
          </p:cNvPr>
          <p:cNvSpPr txBox="1"/>
          <p:nvPr/>
        </p:nvSpPr>
        <p:spPr>
          <a:xfrm>
            <a:off x="2057400" y="5689600"/>
            <a:ext cx="5293453" cy="830997"/>
          </a:xfrm>
          <a:prstGeom prst="rect">
            <a:avLst/>
          </a:prstGeom>
          <a:noFill/>
        </p:spPr>
        <p:txBody>
          <a:bodyPr wrap="square" rtlCol="0">
            <a:spAutoFit/>
          </a:bodyPr>
          <a:lstStyle/>
          <a:p>
            <a:pPr>
              <a:spcBef>
                <a:spcPct val="0"/>
              </a:spcBef>
            </a:pPr>
            <a:r>
              <a:rPr lang="en-US" sz="2400" b="1" dirty="0">
                <a:solidFill>
                  <a:schemeClr val="bg1"/>
                </a:solidFill>
                <a:latin typeface="+mj-lt"/>
                <a:ea typeface="+mj-ea"/>
                <a:cs typeface="+mj-cs"/>
              </a:rPr>
              <a:t>* FY 2019 “Early Start” opportunity of $600,000 towards goal</a:t>
            </a:r>
          </a:p>
        </p:txBody>
      </p:sp>
    </p:spTree>
    <p:extLst>
      <p:ext uri="{BB962C8B-B14F-4D97-AF65-F5344CB8AC3E}">
        <p14:creationId xmlns:p14="http://schemas.microsoft.com/office/powerpoint/2010/main" val="1223449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1"/>
                </a:solidFill>
              </a:rPr>
              <a:t>FY 2018-2019</a:t>
            </a:r>
            <a:br>
              <a:rPr lang="en-US" sz="3200" b="1" dirty="0">
                <a:solidFill>
                  <a:schemeClr val="bg1"/>
                </a:solidFill>
              </a:rPr>
            </a:br>
            <a:r>
              <a:rPr lang="en-US" sz="3200" b="1" dirty="0">
                <a:solidFill>
                  <a:schemeClr val="bg1"/>
                </a:solidFill>
              </a:rPr>
              <a:t>General Fund Expenditures</a:t>
            </a:r>
          </a:p>
        </p:txBody>
      </p:sp>
      <p:sp>
        <p:nvSpPr>
          <p:cNvPr id="3" name="Content Placeholder 2"/>
          <p:cNvSpPr>
            <a:spLocks noGrp="1"/>
          </p:cNvSpPr>
          <p:nvPr>
            <p:ph idx="1"/>
          </p:nvPr>
        </p:nvSpPr>
        <p:spPr/>
        <p:txBody>
          <a:bodyPr>
            <a:normAutofit fontScale="92500"/>
          </a:bodyPr>
          <a:lstStyle/>
          <a:p>
            <a:pPr lvl="0"/>
            <a:r>
              <a:rPr lang="en-US" b="1" i="1" dirty="0">
                <a:solidFill>
                  <a:schemeClr val="bg1"/>
                </a:solidFill>
              </a:rPr>
              <a:t>Fund Balance – </a:t>
            </a:r>
            <a:r>
              <a:rPr lang="en-US" dirty="0">
                <a:solidFill>
                  <a:schemeClr val="bg1"/>
                </a:solidFill>
              </a:rPr>
              <a:t>The proposed budget ends the year 66.0 days, or 6.0 days over the Council prescribed 60.0 days of fund balance and builds an additional 1.8 days of fund balance above the 64.2 days at year end. </a:t>
            </a:r>
          </a:p>
          <a:p>
            <a:pPr lvl="1"/>
            <a:r>
              <a:rPr lang="en-US" dirty="0">
                <a:solidFill>
                  <a:schemeClr val="bg1"/>
                </a:solidFill>
              </a:rPr>
              <a:t>Each day of fund balance this year equals $373,000</a:t>
            </a:r>
          </a:p>
          <a:p>
            <a:pPr lvl="0"/>
            <a:r>
              <a:rPr lang="en-US" b="1" i="1" dirty="0">
                <a:solidFill>
                  <a:schemeClr val="bg1"/>
                </a:solidFill>
              </a:rPr>
              <a:t>Capital Requests </a:t>
            </a:r>
            <a:r>
              <a:rPr lang="en-US" dirty="0">
                <a:solidFill>
                  <a:schemeClr val="bg1"/>
                </a:solidFill>
              </a:rPr>
              <a:t>–  For FY 2018-2019, funding of capital equipment will be handled through the use of short-term C.O.’s.  </a:t>
            </a:r>
          </a:p>
          <a:p>
            <a:endParaRPr lang="en-US" dirty="0"/>
          </a:p>
        </p:txBody>
      </p:sp>
      <p:sp>
        <p:nvSpPr>
          <p:cNvPr id="4" name="Slide Number Placeholder 3"/>
          <p:cNvSpPr>
            <a:spLocks noGrp="1"/>
          </p:cNvSpPr>
          <p:nvPr>
            <p:ph type="sldNum" sz="quarter" idx="12"/>
          </p:nvPr>
        </p:nvSpPr>
        <p:spPr/>
        <p:txBody>
          <a:bodyPr/>
          <a:lstStyle/>
          <a:p>
            <a:fld id="{745B9FC3-2351-4164-B751-4A496B933C07}" type="slidenum">
              <a:rPr lang="en-US" smtClean="0">
                <a:solidFill>
                  <a:schemeClr val="bg1"/>
                </a:solidFill>
              </a:rPr>
              <a:t>77</a:t>
            </a:fld>
            <a:endParaRPr lang="en-US" dirty="0">
              <a:solidFill>
                <a:schemeClr val="bg1"/>
              </a:solidFill>
            </a:endParaRPr>
          </a:p>
        </p:txBody>
      </p:sp>
    </p:spTree>
    <p:extLst>
      <p:ext uri="{BB962C8B-B14F-4D97-AF65-F5344CB8AC3E}">
        <p14:creationId xmlns:p14="http://schemas.microsoft.com/office/powerpoint/2010/main" val="1076750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Fire Department Enhancements</a:t>
            </a:r>
          </a:p>
        </p:txBody>
      </p:sp>
      <p:sp>
        <p:nvSpPr>
          <p:cNvPr id="3" name="Content Placeholder 2"/>
          <p:cNvSpPr>
            <a:spLocks noGrp="1"/>
          </p:cNvSpPr>
          <p:nvPr>
            <p:ph idx="1"/>
          </p:nvPr>
        </p:nvSpPr>
        <p:spPr>
          <a:xfrm>
            <a:off x="457200" y="1295399"/>
            <a:ext cx="7620000" cy="3581401"/>
          </a:xfrm>
        </p:spPr>
        <p:txBody>
          <a:bodyPr>
            <a:normAutofit fontScale="77500" lnSpcReduction="20000"/>
          </a:bodyPr>
          <a:lstStyle/>
          <a:p>
            <a:pPr>
              <a:defRPr/>
            </a:pPr>
            <a:r>
              <a:rPr lang="en-US" dirty="0">
                <a:solidFill>
                  <a:schemeClr val="bg1"/>
                </a:solidFill>
              </a:rPr>
              <a:t>Vehicles - The department will utilize $1.2 million in 8 year CO’s for a Fire Suppression Apparatus with 78’ Aerial, as well as the purchase of the replacement Ambulance.  A replacement chassis for Med-1 will be purchased with $95,000 on a 4-year CO</a:t>
            </a:r>
          </a:p>
          <a:p>
            <a:pPr>
              <a:defRPr/>
            </a:pPr>
            <a:r>
              <a:rPr lang="en-US" dirty="0">
                <a:solidFill>
                  <a:schemeClr val="bg1"/>
                </a:solidFill>
              </a:rPr>
              <a:t>All Self Contained Breathing Apparatus (SCBA’s) will be replaced with $732,000 of 8-year CO’s</a:t>
            </a:r>
          </a:p>
          <a:p>
            <a:pPr>
              <a:defRPr/>
            </a:pPr>
            <a:r>
              <a:rPr lang="en-US" dirty="0">
                <a:solidFill>
                  <a:schemeClr val="bg1"/>
                </a:solidFill>
              </a:rPr>
              <a:t>Tactical - In addition to the standard uniform, hose and equipment replacements, the department will also purchase  2 AED replacements.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78</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31192633"/>
              </p:ext>
            </p:extLst>
          </p:nvPr>
        </p:nvGraphicFramePr>
        <p:xfrm>
          <a:off x="1371600" y="4588211"/>
          <a:ext cx="6096001" cy="1404737"/>
        </p:xfrm>
        <a:graphic>
          <a:graphicData uri="http://schemas.openxmlformats.org/drawingml/2006/table">
            <a:tbl>
              <a:tblPr/>
              <a:tblGrid>
                <a:gridCol w="3657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95401">
                  <a:extLst>
                    <a:ext uri="{9D8B030D-6E8A-4147-A177-3AD203B41FA5}">
                      <a16:colId xmlns:a16="http://schemas.microsoft.com/office/drawing/2014/main" val="20002"/>
                    </a:ext>
                  </a:extLst>
                </a:gridCol>
              </a:tblGrid>
              <a:tr h="205740">
                <a:tc>
                  <a:txBody>
                    <a:bodyPr/>
                    <a:lstStyle/>
                    <a:p>
                      <a:pPr algn="l" rtl="0" fontAlgn="ctr"/>
                      <a:r>
                        <a:rPr lang="en-US" sz="1200" b="0" i="0" u="none" strike="noStrike" dirty="0">
                          <a:solidFill>
                            <a:srgbClr val="000000"/>
                          </a:solidFill>
                          <a:effectLst/>
                          <a:latin typeface="Times New Roman"/>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200" b="1" i="0" u="none" strike="noStrike" dirty="0">
                          <a:solidFill>
                            <a:srgbClr val="000000"/>
                          </a:solidFill>
                          <a:effectLst/>
                          <a:latin typeface="Times New Roman"/>
                        </a:rPr>
                        <a:t>4 Year CO’s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200" b="1" i="0" u="none" strike="noStrike" dirty="0">
                          <a:solidFill>
                            <a:srgbClr val="000000"/>
                          </a:solidFill>
                          <a:effectLst/>
                          <a:latin typeface="Times New Roman"/>
                        </a:rPr>
                        <a:t>8 Year CO’s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208397">
                <a:tc>
                  <a:txBody>
                    <a:bodyPr/>
                    <a:lstStyle/>
                    <a:p>
                      <a:pPr algn="l" fontAlgn="b"/>
                      <a:r>
                        <a:rPr lang="en-US" sz="1200" b="0" i="0" u="none" strike="noStrike" dirty="0">
                          <a:solidFill>
                            <a:srgbClr val="000000"/>
                          </a:solidFill>
                          <a:effectLst/>
                          <a:latin typeface="Times New Roman" panose="02020603050405020304" pitchFamily="18" charset="0"/>
                        </a:rPr>
                        <a:t>Quint -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panose="02020603050405020304" pitchFamily="18" charset="0"/>
                        </a:rPr>
                        <a:t> $ 970,000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152400">
                <a:tc>
                  <a:txBody>
                    <a:bodyPr/>
                    <a:lstStyle/>
                    <a:p>
                      <a:pPr algn="l" fontAlgn="b"/>
                      <a:r>
                        <a:rPr lang="en-US" sz="1200" b="0" i="0" u="none" strike="noStrike" dirty="0">
                          <a:solidFill>
                            <a:srgbClr val="000000"/>
                          </a:solidFill>
                          <a:effectLst/>
                          <a:latin typeface="Times New Roman" panose="02020603050405020304" pitchFamily="18" charset="0"/>
                        </a:rPr>
                        <a:t>SCBA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panose="02020603050405020304" pitchFamily="18" charset="0"/>
                        </a:rPr>
                        <a:t>          732,000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205740">
                <a:tc>
                  <a:txBody>
                    <a:bodyPr/>
                    <a:lstStyle/>
                    <a:p>
                      <a:pPr algn="l" fontAlgn="b"/>
                      <a:r>
                        <a:rPr lang="en-US" sz="1200" b="0" i="0" u="none" strike="noStrike" dirty="0">
                          <a:solidFill>
                            <a:srgbClr val="000000"/>
                          </a:solidFill>
                          <a:effectLst/>
                          <a:latin typeface="Times New Roman" panose="02020603050405020304" pitchFamily="18" charset="0"/>
                        </a:rPr>
                        <a:t>Ambulance -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panose="02020603050405020304" pitchFamily="18" charset="0"/>
                        </a:rPr>
                        <a:t>          270,000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F550 - 4 Wheel Drive Chassis for Med1 -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panose="02020603050405020304" pitchFamily="18" charset="0"/>
                        </a:rPr>
                        <a:t>            95,000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Fire Hose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panose="02020603050405020304" pitchFamily="18" charset="0"/>
                        </a:rPr>
                        <a:t>            15,000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205740">
                <a:tc>
                  <a:txBody>
                    <a:bodyPr/>
                    <a:lstStyle/>
                    <a:p>
                      <a:pPr algn="r" rtl="0" fontAlgn="ctr"/>
                      <a:r>
                        <a:rPr lang="en-US" sz="1200" b="1" i="0" u="none" strike="noStrike" dirty="0">
                          <a:solidFill>
                            <a:srgbClr val="000000"/>
                          </a:solidFill>
                          <a:effectLst/>
                          <a:latin typeface="Times New Roman"/>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r>
                        <a:rPr lang="en-US" sz="1200" b="1" i="0" u="none" strike="noStrike" dirty="0">
                          <a:solidFill>
                            <a:srgbClr val="000000"/>
                          </a:solidFill>
                          <a:effectLst/>
                          <a:latin typeface="Times New Roman"/>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r>
                        <a:rPr lang="en-US" sz="1200" b="1" i="0" u="none" strike="noStrike" dirty="0">
                          <a:solidFill>
                            <a:srgbClr val="000000"/>
                          </a:solidFill>
                          <a:effectLst/>
                          <a:latin typeface="Times New Roman"/>
                        </a:rPr>
                        <a:t>$1,972,000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70931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algn="ctr">
              <a:buClr>
                <a:schemeClr val="accent1"/>
              </a:buClr>
            </a:pPr>
            <a:r>
              <a:rPr lang="en-US" sz="3600" b="1" dirty="0">
                <a:solidFill>
                  <a:schemeClr val="bg1"/>
                </a:solidFill>
              </a:rPr>
              <a:t>Police Department Enhancements</a:t>
            </a:r>
          </a:p>
        </p:txBody>
      </p:sp>
      <p:sp>
        <p:nvSpPr>
          <p:cNvPr id="3" name="Content Placeholder 2"/>
          <p:cNvSpPr>
            <a:spLocks noGrp="1"/>
          </p:cNvSpPr>
          <p:nvPr>
            <p:ph idx="1"/>
          </p:nvPr>
        </p:nvSpPr>
        <p:spPr>
          <a:xfrm>
            <a:off x="457200" y="1447799"/>
            <a:ext cx="7620000" cy="2514601"/>
          </a:xfrm>
        </p:spPr>
        <p:txBody>
          <a:bodyPr>
            <a:normAutofit/>
          </a:bodyPr>
          <a:lstStyle/>
          <a:p>
            <a:r>
              <a:rPr lang="en-US" sz="2400" dirty="0">
                <a:solidFill>
                  <a:schemeClr val="bg1"/>
                </a:solidFill>
              </a:rPr>
              <a:t>A replacement for the current 9-1-1 System will be purchased with $720K in special projects funding.</a:t>
            </a:r>
          </a:p>
          <a:p>
            <a:r>
              <a:rPr lang="en-US" sz="2400" dirty="0">
                <a:solidFill>
                  <a:schemeClr val="bg1"/>
                </a:solidFill>
              </a:rPr>
              <a:t>The Department will receive $743K in funding from short term CO’s for vehicle replacement as well as Department issued  firearms.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79</a:t>
            </a:fld>
            <a:endParaRPr lang="en-US" dirty="0">
              <a:solidFill>
                <a:schemeClr val="bg1"/>
              </a:solidFill>
            </a:endParaRPr>
          </a:p>
        </p:txBody>
      </p:sp>
      <p:graphicFrame>
        <p:nvGraphicFramePr>
          <p:cNvPr id="6" name="Table 5">
            <a:extLst>
              <a:ext uri="{FF2B5EF4-FFF2-40B4-BE49-F238E27FC236}">
                <a16:creationId xmlns:a16="http://schemas.microsoft.com/office/drawing/2014/main" id="{E362E7AE-921B-44CD-AC55-20C006ECD5F0}"/>
              </a:ext>
            </a:extLst>
          </p:cNvPr>
          <p:cNvGraphicFramePr>
            <a:graphicFrameLocks noGrp="1"/>
          </p:cNvGraphicFramePr>
          <p:nvPr>
            <p:extLst>
              <p:ext uri="{D42A27DB-BD31-4B8C-83A1-F6EECF244321}">
                <p14:modId xmlns:p14="http://schemas.microsoft.com/office/powerpoint/2010/main" val="2653097049"/>
              </p:ext>
            </p:extLst>
          </p:nvPr>
        </p:nvGraphicFramePr>
        <p:xfrm>
          <a:off x="1371600" y="3845443"/>
          <a:ext cx="6096001" cy="1991477"/>
        </p:xfrm>
        <a:graphic>
          <a:graphicData uri="http://schemas.openxmlformats.org/drawingml/2006/table">
            <a:tbl>
              <a:tblPr/>
              <a:tblGrid>
                <a:gridCol w="3657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95401">
                  <a:extLst>
                    <a:ext uri="{9D8B030D-6E8A-4147-A177-3AD203B41FA5}">
                      <a16:colId xmlns:a16="http://schemas.microsoft.com/office/drawing/2014/main" val="20002"/>
                    </a:ext>
                  </a:extLst>
                </a:gridCol>
              </a:tblGrid>
              <a:tr h="205740">
                <a:tc>
                  <a:txBody>
                    <a:bodyPr/>
                    <a:lstStyle/>
                    <a:p>
                      <a:pPr algn="l" rtl="0" fontAlgn="ctr"/>
                      <a:r>
                        <a:rPr lang="en-US" sz="1200" b="0" i="0" u="none" strike="noStrike" dirty="0">
                          <a:solidFill>
                            <a:srgbClr val="000000"/>
                          </a:solidFill>
                          <a:effectLst/>
                          <a:latin typeface="Times New Roman"/>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200" b="1" i="0" u="none" strike="noStrike" dirty="0">
                          <a:solidFill>
                            <a:srgbClr val="000000"/>
                          </a:solidFill>
                          <a:effectLst/>
                          <a:latin typeface="Times New Roman"/>
                        </a:rPr>
                        <a:t>4 Year CO’s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200" b="1" i="0" u="none" strike="noStrike" dirty="0">
                          <a:solidFill>
                            <a:srgbClr val="000000"/>
                          </a:solidFill>
                          <a:effectLst/>
                          <a:latin typeface="Times New Roman"/>
                        </a:rPr>
                        <a:t>Special Projects Funds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208397">
                <a:tc>
                  <a:txBody>
                    <a:bodyPr/>
                    <a:lstStyle/>
                    <a:p>
                      <a:pPr algn="l" fontAlgn="b"/>
                      <a:r>
                        <a:rPr lang="en-US" sz="1200" b="0" i="0" u="none" strike="noStrike" dirty="0">
                          <a:solidFill>
                            <a:srgbClr val="000000"/>
                          </a:solidFill>
                          <a:effectLst/>
                          <a:latin typeface="Times New Roman" panose="02020603050405020304" pitchFamily="18" charset="0"/>
                        </a:rPr>
                        <a:t>911 System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r>
                        <a:rPr lang="en-US" sz="1200" b="0" i="0" u="none" strike="noStrike" dirty="0">
                          <a:solidFill>
                            <a:srgbClr val="000000"/>
                          </a:solidFill>
                          <a:effectLst/>
                          <a:latin typeface="Times New Roman"/>
                        </a:rPr>
                        <a:t>$720,000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152400">
                <a:tc>
                  <a:txBody>
                    <a:bodyPr/>
                    <a:lstStyle/>
                    <a:p>
                      <a:pPr algn="l" fontAlgn="b"/>
                      <a:r>
                        <a:rPr lang="en-US" sz="1200" b="0" i="0" u="none" strike="noStrike" dirty="0">
                          <a:solidFill>
                            <a:srgbClr val="000000"/>
                          </a:solidFill>
                          <a:effectLst/>
                          <a:latin typeface="Times New Roman" panose="02020603050405020304" pitchFamily="18" charset="0"/>
                        </a:rPr>
                        <a:t>Tahoes - Marked (6) -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$ 316,000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236220">
                <a:tc>
                  <a:txBody>
                    <a:bodyPr/>
                    <a:lstStyle/>
                    <a:p>
                      <a:pPr algn="l" fontAlgn="b"/>
                      <a:r>
                        <a:rPr lang="en-US" sz="1200" b="0" i="0" u="none" strike="noStrike" dirty="0">
                          <a:solidFill>
                            <a:srgbClr val="000000"/>
                          </a:solidFill>
                          <a:effectLst/>
                          <a:latin typeface="Times New Roman" panose="02020603050405020304" pitchFamily="18" charset="0"/>
                        </a:rPr>
                        <a:t>Interceptor SUV- Marked (3) - Replacement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141,000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Department issued Rifles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112,000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Department issued Sidearms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91,000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Charger - Marked (1) - New</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42,000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6"/>
                  </a:ext>
                </a:extLst>
              </a:tr>
              <a:tr h="198120">
                <a:tc>
                  <a:txBody>
                    <a:bodyPr/>
                    <a:lstStyle/>
                    <a:p>
                      <a:pPr algn="l" fontAlgn="b"/>
                      <a:r>
                        <a:rPr lang="en-US" sz="1200" b="0" i="0" u="none" strike="noStrike" dirty="0">
                          <a:solidFill>
                            <a:srgbClr val="000000"/>
                          </a:solidFill>
                          <a:effectLst/>
                          <a:latin typeface="Times New Roman" panose="02020603050405020304" pitchFamily="18" charset="0"/>
                        </a:rPr>
                        <a:t>Charger - Unmarked (1) – New</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b"/>
                      <a:r>
                        <a:rPr lang="en-US" sz="1200" b="0" i="0" u="none" strike="noStrike" dirty="0">
                          <a:solidFill>
                            <a:srgbClr val="000000"/>
                          </a:solidFill>
                          <a:effectLst/>
                          <a:latin typeface="Times New Roman" panose="02020603050405020304" pitchFamily="18" charset="0"/>
                        </a:rPr>
                        <a:t>                  41,000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endParaRPr lang="en-US"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205740">
                <a:tc>
                  <a:txBody>
                    <a:bodyPr/>
                    <a:lstStyle/>
                    <a:p>
                      <a:pPr algn="r" rtl="0" fontAlgn="ctr"/>
                      <a:r>
                        <a:rPr lang="en-US" sz="1200" b="1" i="0" u="none" strike="noStrike" dirty="0">
                          <a:solidFill>
                            <a:srgbClr val="000000"/>
                          </a:solidFill>
                          <a:effectLst/>
                          <a:latin typeface="Times New Roman"/>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r>
                        <a:rPr lang="en-US" sz="1200" b="1" i="0" u="none" strike="noStrike" dirty="0">
                          <a:solidFill>
                            <a:srgbClr val="000000"/>
                          </a:solidFill>
                          <a:effectLst/>
                          <a:latin typeface="Times New Roman"/>
                        </a:rPr>
                        <a:t>$743,000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rtl="0" fontAlgn="ctr"/>
                      <a:r>
                        <a:rPr lang="en-US" sz="1200" b="1" i="0" u="none" strike="noStrike" dirty="0">
                          <a:solidFill>
                            <a:srgbClr val="000000"/>
                          </a:solidFill>
                          <a:effectLst/>
                          <a:latin typeface="Times New Roman"/>
                        </a:rPr>
                        <a:t>$720,000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04434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502"/>
            <a:ext cx="8991600" cy="1325562"/>
          </a:xfrm>
        </p:spPr>
        <p:txBody>
          <a:bodyPr>
            <a:noAutofit/>
          </a:bodyPr>
          <a:lstStyle/>
          <a:p>
            <a:r>
              <a:rPr lang="en-US" sz="4000" b="1" dirty="0">
                <a:solidFill>
                  <a:schemeClr val="bg1"/>
                </a:solidFill>
              </a:rPr>
              <a:t>Pursuits for the FY 2018-2019 Budget </a:t>
            </a:r>
          </a:p>
        </p:txBody>
      </p:sp>
      <p:sp>
        <p:nvSpPr>
          <p:cNvPr id="3" name="Content Placeholder 2"/>
          <p:cNvSpPr>
            <a:spLocks noGrp="1"/>
          </p:cNvSpPr>
          <p:nvPr>
            <p:ph idx="1"/>
          </p:nvPr>
        </p:nvSpPr>
        <p:spPr>
          <a:xfrm>
            <a:off x="304800" y="1447800"/>
            <a:ext cx="4724400" cy="4800600"/>
          </a:xfrm>
        </p:spPr>
        <p:txBody>
          <a:bodyPr>
            <a:normAutofit fontScale="92500"/>
          </a:bodyPr>
          <a:lstStyle/>
          <a:p>
            <a:r>
              <a:rPr lang="en-US" sz="2800" dirty="0">
                <a:solidFill>
                  <a:schemeClr val="bg1"/>
                </a:solidFill>
              </a:rPr>
              <a:t>Develop a 2018-2019 Budget and Work Plan that requires no new property tax rate increase.</a:t>
            </a:r>
          </a:p>
          <a:p>
            <a:r>
              <a:rPr lang="en-US" sz="2800" dirty="0">
                <a:solidFill>
                  <a:schemeClr val="bg1"/>
                </a:solidFill>
              </a:rPr>
              <a:t>Continue the strong alignment of municipal resources around the key themes of the Council’s goals &amp; key missions. </a:t>
            </a:r>
          </a:p>
          <a:p>
            <a:r>
              <a:rPr lang="en-US" sz="2800" dirty="0">
                <a:solidFill>
                  <a:schemeClr val="bg1"/>
                </a:solidFill>
              </a:rPr>
              <a:t>Continue the implementation of the 2015 Bond Program.</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479430"/>
            <a:ext cx="3532703" cy="2362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1773" y="3962400"/>
            <a:ext cx="3543300" cy="2362200"/>
          </a:xfrm>
          <a:prstGeom prst="rect">
            <a:avLst/>
          </a:prstGeom>
        </p:spPr>
      </p:pic>
    </p:spTree>
    <p:extLst>
      <p:ext uri="{BB962C8B-B14F-4D97-AF65-F5344CB8AC3E}">
        <p14:creationId xmlns:p14="http://schemas.microsoft.com/office/powerpoint/2010/main" val="3506546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Parks and Recreation Department</a:t>
            </a:r>
          </a:p>
        </p:txBody>
      </p:sp>
      <p:sp>
        <p:nvSpPr>
          <p:cNvPr id="3" name="Content Placeholder 2"/>
          <p:cNvSpPr>
            <a:spLocks noGrp="1"/>
          </p:cNvSpPr>
          <p:nvPr>
            <p:ph idx="1"/>
          </p:nvPr>
        </p:nvSpPr>
        <p:spPr/>
        <p:txBody>
          <a:bodyPr>
            <a:normAutofit/>
          </a:bodyPr>
          <a:lstStyle/>
          <a:p>
            <a:r>
              <a:rPr lang="en-US" sz="2600" dirty="0">
                <a:solidFill>
                  <a:schemeClr val="bg1"/>
                </a:solidFill>
              </a:rPr>
              <a:t>In addition to the ½ cent dedication of property tax  discussed on slide 73, a total of $1.9 million of park improvements, maintenance projects and equipment/vehicle replacements are planned using $843,000 of our $2.9 million annual CO’s and $1.1 million of operating funds for routine maintenance throughout the park system including irrigation, electrical and plumbing systems.  </a:t>
            </a:r>
          </a:p>
          <a:p>
            <a:pPr lvl="1"/>
            <a:endParaRPr lang="en-US" sz="2400" dirty="0"/>
          </a:p>
          <a:p>
            <a:pPr lvl="3"/>
            <a:endParaRPr lang="en-US" sz="22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80</a:t>
            </a:fld>
            <a:endParaRPr lang="en-US" dirty="0">
              <a:solidFill>
                <a:schemeClr val="bg1"/>
              </a:solidFill>
            </a:endParaRPr>
          </a:p>
        </p:txBody>
      </p:sp>
    </p:spTree>
    <p:extLst>
      <p:ext uri="{BB962C8B-B14F-4D97-AF65-F5344CB8AC3E}">
        <p14:creationId xmlns:p14="http://schemas.microsoft.com/office/powerpoint/2010/main" val="2344821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Parks and Recreation Department</a:t>
            </a:r>
          </a:p>
        </p:txBody>
      </p:sp>
      <p:sp>
        <p:nvSpPr>
          <p:cNvPr id="3" name="Content Placeholder 2"/>
          <p:cNvSpPr>
            <a:spLocks noGrp="1"/>
          </p:cNvSpPr>
          <p:nvPr>
            <p:ph idx="1"/>
          </p:nvPr>
        </p:nvSpPr>
        <p:spPr/>
        <p:txBody>
          <a:bodyPr>
            <a:normAutofit/>
          </a:bodyPr>
          <a:lstStyle/>
          <a:p>
            <a:pPr lvl="1"/>
            <a:endParaRPr lang="en-US" sz="2400" dirty="0"/>
          </a:p>
          <a:p>
            <a:pPr lvl="3"/>
            <a:endParaRPr lang="en-US" sz="22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81</a:t>
            </a:fld>
            <a:endParaRPr lang="en-US" dirty="0">
              <a:solidFill>
                <a:schemeClr val="bg1"/>
              </a:solidFill>
            </a:endParaRPr>
          </a:p>
        </p:txBody>
      </p:sp>
      <p:pic>
        <p:nvPicPr>
          <p:cNvPr id="5" name="Picture 4">
            <a:extLst>
              <a:ext uri="{FF2B5EF4-FFF2-40B4-BE49-F238E27FC236}">
                <a16:creationId xmlns:a16="http://schemas.microsoft.com/office/drawing/2014/main" id="{564E5F64-8726-4CBF-858A-A740FF2057B1}"/>
              </a:ext>
            </a:extLst>
          </p:cNvPr>
          <p:cNvPicPr>
            <a:picLocks noChangeAspect="1"/>
          </p:cNvPicPr>
          <p:nvPr/>
        </p:nvPicPr>
        <p:blipFill>
          <a:blip r:embed="rId3"/>
          <a:stretch>
            <a:fillRect/>
          </a:stretch>
        </p:blipFill>
        <p:spPr>
          <a:xfrm>
            <a:off x="1057785" y="1123720"/>
            <a:ext cx="7028429" cy="5232630"/>
          </a:xfrm>
          <a:prstGeom prst="rect">
            <a:avLst/>
          </a:prstGeom>
        </p:spPr>
      </p:pic>
    </p:spTree>
    <p:extLst>
      <p:ext uri="{BB962C8B-B14F-4D97-AF65-F5344CB8AC3E}">
        <p14:creationId xmlns:p14="http://schemas.microsoft.com/office/powerpoint/2010/main" val="2885984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algn="ctr">
              <a:buClr>
                <a:schemeClr val="accent1"/>
              </a:buClr>
            </a:pPr>
            <a:r>
              <a:rPr lang="en-US" sz="3600" b="1" dirty="0">
                <a:solidFill>
                  <a:schemeClr val="bg1"/>
                </a:solidFill>
              </a:rPr>
              <a:t>Street Repair and Rehabilitation</a:t>
            </a:r>
          </a:p>
        </p:txBody>
      </p:sp>
      <p:sp>
        <p:nvSpPr>
          <p:cNvPr id="3" name="Content Placeholder 2"/>
          <p:cNvSpPr>
            <a:spLocks noGrp="1"/>
          </p:cNvSpPr>
          <p:nvPr>
            <p:ph idx="1"/>
          </p:nvPr>
        </p:nvSpPr>
        <p:spPr>
          <a:xfrm>
            <a:off x="457200" y="1447800"/>
            <a:ext cx="7620000" cy="1905000"/>
          </a:xfrm>
        </p:spPr>
        <p:txBody>
          <a:bodyPr>
            <a:normAutofit lnSpcReduction="10000"/>
          </a:bodyPr>
          <a:lstStyle/>
          <a:p>
            <a:pPr>
              <a:defRPr/>
            </a:pPr>
            <a:r>
              <a:rPr lang="en-US" sz="2000" dirty="0">
                <a:solidFill>
                  <a:schemeClr val="bg1"/>
                </a:solidFill>
              </a:rPr>
              <a:t>This funding allows for the active street maintenance work proposed for FY 2018 2019.</a:t>
            </a:r>
          </a:p>
          <a:p>
            <a:pPr lvl="1">
              <a:defRPr/>
            </a:pPr>
            <a:r>
              <a:rPr lang="en-US" sz="1800" dirty="0">
                <a:solidFill>
                  <a:schemeClr val="bg1"/>
                </a:solidFill>
              </a:rPr>
              <a:t>Funding of $5.3 million includes,</a:t>
            </a:r>
          </a:p>
          <a:p>
            <a:pPr lvl="2">
              <a:defRPr/>
            </a:pPr>
            <a:r>
              <a:rPr lang="en-US" dirty="0">
                <a:solidFill>
                  <a:schemeClr val="bg1"/>
                </a:solidFill>
              </a:rPr>
              <a:t>$5,376,536 from the tax rate dedication.</a:t>
            </a:r>
          </a:p>
          <a:p>
            <a:pPr lvl="2">
              <a:defRPr/>
            </a:pPr>
            <a:r>
              <a:rPr lang="en-US" dirty="0">
                <a:solidFill>
                  <a:schemeClr val="bg1"/>
                </a:solidFill>
              </a:rPr>
              <a:t>$375,500 in operations funding</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82</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16425527"/>
              </p:ext>
            </p:extLst>
          </p:nvPr>
        </p:nvGraphicFramePr>
        <p:xfrm>
          <a:off x="990600" y="3200400"/>
          <a:ext cx="6858000" cy="3002280"/>
        </p:xfrm>
        <a:graphic>
          <a:graphicData uri="http://schemas.openxmlformats.org/drawingml/2006/table">
            <a:tbl>
              <a:tblPr/>
              <a:tblGrid>
                <a:gridCol w="3505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228600">
                <a:tc>
                  <a:txBody>
                    <a:bodyPr/>
                    <a:lstStyle/>
                    <a:p>
                      <a:pPr marL="0" marR="0">
                        <a:spcBef>
                          <a:spcPts val="0"/>
                        </a:spcBef>
                        <a:spcAft>
                          <a:spcPts val="0"/>
                        </a:spcAft>
                      </a:pP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Times New Roman"/>
                        </a:rPr>
                        <a:t>Actual</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Times New Roman"/>
                        </a:rPr>
                        <a:t>Estimated</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Arial Unicode MS"/>
                        </a:rPr>
                        <a:t>Proposed</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00"/>
                  </a:ext>
                </a:extLst>
              </a:tr>
              <a:tr h="203704">
                <a:tc>
                  <a:txBody>
                    <a:bodyPr/>
                    <a:lstStyle/>
                    <a:p>
                      <a:pPr marL="0" marR="0">
                        <a:spcBef>
                          <a:spcPts val="0"/>
                        </a:spcBef>
                        <a:spcAft>
                          <a:spcPts val="0"/>
                        </a:spcAft>
                      </a:pPr>
                      <a:r>
                        <a:rPr lang="en-US" sz="1400" dirty="0">
                          <a:effectLst/>
                          <a:latin typeface="Times New Roman"/>
                          <a:ea typeface="Times New Roman"/>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Times New Roman"/>
                        </a:rPr>
                        <a:t>2016-2017</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Times New Roman"/>
                        </a:rPr>
                        <a:t>2017-2018</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400" b="1" dirty="0">
                          <a:effectLst/>
                          <a:latin typeface="Times New Roman"/>
                          <a:ea typeface="Arial Unicode MS"/>
                        </a:rPr>
                        <a:t>2018-2019</a:t>
                      </a:r>
                      <a:endParaRPr lang="en-US" sz="1400" dirty="0">
                        <a:effectLst/>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203704">
                <a:tc gridSpan="4">
                  <a:txBody>
                    <a:bodyPr/>
                    <a:lstStyle/>
                    <a:p>
                      <a:pPr marL="0" marR="0">
                        <a:spcBef>
                          <a:spcPts val="0"/>
                        </a:spcBef>
                        <a:spcAft>
                          <a:spcPts val="0"/>
                        </a:spcAft>
                      </a:pPr>
                      <a:r>
                        <a:rPr lang="en-US" sz="1400" b="1" dirty="0">
                          <a:effectLst/>
                          <a:latin typeface="Times New Roman"/>
                          <a:ea typeface="Times New Roman"/>
                        </a:rPr>
                        <a:t>Tax Rate Dedication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pPr marL="0" marR="0" algn="r">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r" defTabSz="914400" rtl="0" eaLnBrk="1" fontAlgn="b" latinLnBrk="0" hangingPunct="1">
                        <a:spcBef>
                          <a:spcPts val="0"/>
                        </a:spcBef>
                        <a:spcAft>
                          <a:spcPts val="0"/>
                        </a:spcAft>
                      </a:pPr>
                      <a:endParaRPr lang="en-US" sz="1400" b="1" kern="1200" dirty="0">
                        <a:solidFill>
                          <a:schemeClr val="tx1"/>
                        </a:solidFill>
                        <a:effectLst/>
                        <a:latin typeface="Times New Roman"/>
                        <a:ea typeface="Times New Roman"/>
                        <a:cs typeface="+mn-cs"/>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r">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704">
                <a:tc>
                  <a:txBody>
                    <a:bodyPr/>
                    <a:lstStyle/>
                    <a:p>
                      <a:pPr marL="0" marR="0">
                        <a:spcBef>
                          <a:spcPts val="0"/>
                        </a:spcBef>
                        <a:spcAft>
                          <a:spcPts val="0"/>
                        </a:spcAft>
                      </a:pPr>
                      <a:r>
                        <a:rPr lang="en-US" sz="1400" b="0" dirty="0">
                          <a:effectLst/>
                          <a:latin typeface="Times New Roman"/>
                          <a:ea typeface="Times New Roman"/>
                        </a:rPr>
                        <a:t>      Street Rehabilitation Fund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Times New Roman"/>
                        </a:rPr>
                        <a:t> </a:t>
                      </a:r>
                      <a:r>
                        <a:rPr lang="en-US" sz="1400" b="0" i="0" u="none" strike="noStrike" dirty="0">
                          <a:solidFill>
                            <a:srgbClr val="000000"/>
                          </a:solidFill>
                          <a:effectLst/>
                          <a:latin typeface="Times New Roman"/>
                        </a:rPr>
                        <a:t>$3,262,709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$3,544,504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$3,840,383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203704">
                <a:tc>
                  <a:txBody>
                    <a:bodyPr/>
                    <a:lstStyle/>
                    <a:p>
                      <a:pPr marL="0" marR="0" algn="l" defTabSz="914400" rtl="0" eaLnBrk="1" fontAlgn="b" latinLnBrk="0" hangingPunct="1">
                        <a:spcBef>
                          <a:spcPts val="0"/>
                        </a:spcBef>
                        <a:spcAft>
                          <a:spcPts val="0"/>
                        </a:spcAft>
                      </a:pPr>
                      <a:r>
                        <a:rPr lang="en-US" sz="1400" b="0" kern="1200" dirty="0">
                          <a:solidFill>
                            <a:schemeClr val="tx1"/>
                          </a:solidFill>
                          <a:effectLst/>
                          <a:latin typeface="Times New Roman"/>
                          <a:ea typeface="Times New Roman"/>
                          <a:cs typeface="+mn-cs"/>
                        </a:rPr>
                        <a:t>      Street Rehabilitation Supplement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400" b="0" dirty="0">
                          <a:effectLst/>
                          <a:latin typeface="Times New Roman"/>
                          <a:ea typeface="Times New Roman"/>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$650,000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400" b="0" dirty="0">
                          <a:effectLst/>
                          <a:latin typeface="Times New Roman"/>
                          <a:ea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203704">
                <a:tc>
                  <a:txBody>
                    <a:bodyPr/>
                    <a:lstStyle/>
                    <a:p>
                      <a:pPr marL="0" marR="0" algn="l" defTabSz="914400" rtl="0" eaLnBrk="1" fontAlgn="b" latinLnBrk="0" hangingPunct="1">
                        <a:spcBef>
                          <a:spcPts val="0"/>
                        </a:spcBef>
                        <a:spcAft>
                          <a:spcPts val="0"/>
                        </a:spcAft>
                      </a:pPr>
                      <a:r>
                        <a:rPr lang="en-US" sz="1400" b="0" kern="1200" dirty="0">
                          <a:solidFill>
                            <a:schemeClr val="tx1"/>
                          </a:solidFill>
                          <a:effectLst/>
                          <a:latin typeface="Times New Roman"/>
                          <a:ea typeface="Times New Roman"/>
                          <a:cs typeface="+mn-cs"/>
                        </a:rPr>
                        <a:t>      Alley Rehabilitation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$652,542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$708,901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0" dirty="0">
                          <a:effectLst/>
                          <a:latin typeface="Times New Roman"/>
                          <a:ea typeface="Times New Roman"/>
                        </a:rPr>
                        <a:t>$1,536,153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20370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effectLst/>
                          <a:latin typeface="Times New Roman"/>
                          <a:ea typeface="Times New Roman"/>
                        </a:rPr>
                        <a:t>Subtotal Tax Rate Dedication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$3,915,251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$4,903,405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$5,376,536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6"/>
                  </a:ext>
                </a:extLst>
              </a:tr>
              <a:tr h="203704">
                <a:tc>
                  <a:txBody>
                    <a:bodyPr/>
                    <a:lstStyle/>
                    <a:p>
                      <a:pPr marL="0" marR="0">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203704">
                <a:tc>
                  <a:txBody>
                    <a:bodyPr/>
                    <a:lstStyle/>
                    <a:p>
                      <a:pPr marL="0" marR="0">
                        <a:spcBef>
                          <a:spcPts val="0"/>
                        </a:spcBef>
                        <a:spcAft>
                          <a:spcPts val="0"/>
                        </a:spcAft>
                      </a:pPr>
                      <a:r>
                        <a:rPr lang="en-US" sz="1400" b="1" dirty="0">
                          <a:effectLst/>
                          <a:latin typeface="Times New Roman"/>
                          <a:ea typeface="Times New Roman"/>
                        </a:rPr>
                        <a:t>Operating Budget</a:t>
                      </a:r>
                      <a:endParaRPr lang="en-US" sz="1400" dirty="0">
                        <a:effectLst/>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Arial Unicode MS"/>
                        </a:rPr>
                        <a:t> </a:t>
                      </a:r>
                      <a:endParaRPr lang="en-US" sz="1400" dirty="0">
                        <a:effectLst/>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Arial Unicode MS"/>
                        </a:rPr>
                        <a:t> </a:t>
                      </a:r>
                      <a:endParaRPr lang="en-US" sz="1400" dirty="0">
                        <a:effectLst/>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Arial Unicode MS"/>
                        </a:rPr>
                        <a:t> </a:t>
                      </a:r>
                      <a:endParaRPr lang="en-US" sz="1400" dirty="0">
                        <a:effectLst/>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r h="196608">
                <a:tc>
                  <a:txBody>
                    <a:bodyPr/>
                    <a:lstStyle/>
                    <a:p>
                      <a:pPr marL="0" marR="0" indent="127000">
                        <a:spcBef>
                          <a:spcPts val="0"/>
                        </a:spcBef>
                        <a:spcAft>
                          <a:spcPts val="0"/>
                        </a:spcAft>
                      </a:pPr>
                      <a:r>
                        <a:rPr lang="en-US" sz="1400" dirty="0">
                          <a:effectLst/>
                          <a:latin typeface="Times New Roman"/>
                          <a:ea typeface="Times New Roman"/>
                        </a:rPr>
                        <a:t>Misc. Street &amp; Alley Concrete Repairs</a:t>
                      </a:r>
                    </a:p>
                  </a:txBody>
                  <a:tcPr marL="1524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$220,917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$199,000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$200,000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9"/>
                  </a:ext>
                </a:extLst>
              </a:tr>
              <a:tr h="203704">
                <a:tc>
                  <a:txBody>
                    <a:bodyPr/>
                    <a:lstStyle/>
                    <a:p>
                      <a:pPr marL="0" marR="0" indent="127000">
                        <a:spcBef>
                          <a:spcPts val="0"/>
                        </a:spcBef>
                        <a:spcAft>
                          <a:spcPts val="0"/>
                        </a:spcAft>
                      </a:pPr>
                      <a:r>
                        <a:rPr lang="en-US" sz="1400" dirty="0">
                          <a:effectLst/>
                          <a:latin typeface="Times New Roman"/>
                          <a:ea typeface="Times New Roman"/>
                        </a:rPr>
                        <a:t>Misc. Asphalt Overlay Projects</a:t>
                      </a:r>
                    </a:p>
                  </a:txBody>
                  <a:tcPr marL="1524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$78,437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$123,000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$140,000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1"/>
                  </a:ext>
                </a:extLst>
              </a:tr>
              <a:tr h="203704">
                <a:tc>
                  <a:txBody>
                    <a:bodyPr/>
                    <a:lstStyle/>
                    <a:p>
                      <a:pPr marL="0" marR="0" indent="127000">
                        <a:spcBef>
                          <a:spcPts val="0"/>
                        </a:spcBef>
                        <a:spcAft>
                          <a:spcPts val="0"/>
                        </a:spcAft>
                      </a:pPr>
                      <a:r>
                        <a:rPr lang="en-US" sz="1400" dirty="0">
                          <a:effectLst/>
                          <a:latin typeface="Times New Roman"/>
                          <a:ea typeface="Times New Roman"/>
                        </a:rPr>
                        <a:t>Screening Fence repairs</a:t>
                      </a:r>
                    </a:p>
                  </a:txBody>
                  <a:tcPr marL="1524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$26,065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$125,000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dirty="0">
                          <a:effectLst/>
                          <a:latin typeface="Times New Roman"/>
                          <a:ea typeface="Times New Roman"/>
                        </a:rPr>
                        <a:t>$35,000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2"/>
                  </a:ext>
                </a:extLst>
              </a:tr>
              <a:tr h="203704">
                <a:tc>
                  <a:txBody>
                    <a:bodyPr/>
                    <a:lstStyle/>
                    <a:p>
                      <a:pPr marL="0" marR="0" algn="r">
                        <a:spcBef>
                          <a:spcPts val="0"/>
                        </a:spcBef>
                        <a:spcAft>
                          <a:spcPts val="0"/>
                        </a:spcAft>
                      </a:pPr>
                      <a:r>
                        <a:rPr lang="en-US" sz="1400" b="1" dirty="0">
                          <a:effectLst/>
                          <a:latin typeface="Times New Roman"/>
                          <a:ea typeface="Times New Roman"/>
                        </a:rPr>
                        <a:t>Subtotal Operating Budget</a:t>
                      </a:r>
                      <a:endParaRPr lang="en-US" sz="1400" dirty="0">
                        <a:effectLst/>
                        <a:latin typeface="Times New Roman"/>
                        <a:ea typeface="Times New Roman"/>
                      </a:endParaRPr>
                    </a:p>
                  </a:txBody>
                  <a:tcPr marL="6096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$325,419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$447,000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$375,000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3"/>
                  </a:ext>
                </a:extLst>
              </a:tr>
              <a:tr h="203704">
                <a:tc>
                  <a:txBody>
                    <a:bodyPr/>
                    <a:lstStyle/>
                    <a:p>
                      <a:pPr marL="0" marR="0" algn="r">
                        <a:spcBef>
                          <a:spcPts val="0"/>
                        </a:spcBef>
                        <a:spcAft>
                          <a:spcPts val="0"/>
                        </a:spcAft>
                      </a:pPr>
                      <a:r>
                        <a:rPr lang="en-US" sz="1400" b="1" dirty="0">
                          <a:effectLst/>
                          <a:latin typeface="Times New Roman"/>
                          <a:ea typeface="Times New Roman"/>
                        </a:rPr>
                        <a:t>Total Street Rehabilitation and Operating</a:t>
                      </a:r>
                      <a:endParaRPr lang="en-US" sz="1400" dirty="0">
                        <a:effectLst/>
                        <a:latin typeface="Times New Roman"/>
                        <a:ea typeface="Times New Roman"/>
                      </a:endParaRPr>
                    </a:p>
                  </a:txBody>
                  <a:tcPr marL="1524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$4,240,670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$5,350,405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400" b="1" dirty="0">
                          <a:effectLst/>
                          <a:latin typeface="Times New Roman"/>
                          <a:ea typeface="Times New Roman"/>
                        </a:rPr>
                        <a:t>$5,751,536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59995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7620000" cy="3886200"/>
          </a:xfrm>
        </p:spPr>
        <p:txBody>
          <a:bodyPr>
            <a:normAutofit/>
          </a:bodyPr>
          <a:lstStyle/>
          <a:p>
            <a:pPr marL="114300" indent="0" algn="ctr">
              <a:spcBef>
                <a:spcPct val="0"/>
              </a:spcBef>
              <a:buNone/>
            </a:pPr>
            <a:r>
              <a:rPr lang="en-US" sz="3800" b="1" spc="-100" dirty="0">
                <a:solidFill>
                  <a:schemeClr val="bg1"/>
                </a:solidFill>
                <a:latin typeface="+mj-lt"/>
                <a:ea typeface="+mj-ea"/>
                <a:cs typeface="+mj-cs"/>
              </a:rPr>
              <a:t>Capital Improvement Plan</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83</a:t>
            </a:fld>
            <a:endParaRPr lang="en-US" dirty="0">
              <a:solidFill>
                <a:schemeClr val="bg1"/>
              </a:solidFill>
            </a:endParaRPr>
          </a:p>
        </p:txBody>
      </p:sp>
    </p:spTree>
    <p:extLst>
      <p:ext uri="{BB962C8B-B14F-4D97-AF65-F5344CB8AC3E}">
        <p14:creationId xmlns:p14="http://schemas.microsoft.com/office/powerpoint/2010/main" val="27860636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14300" algn="ctr">
              <a:buClr>
                <a:schemeClr val="accent1"/>
              </a:buClr>
            </a:pPr>
            <a:r>
              <a:rPr lang="en-US" sz="3600" b="1" dirty="0">
                <a:solidFill>
                  <a:schemeClr val="bg1"/>
                </a:solidFill>
              </a:rPr>
              <a:t>FY 2018-2019</a:t>
            </a:r>
            <a:br>
              <a:rPr lang="en-US" sz="3600" b="1" dirty="0">
                <a:solidFill>
                  <a:schemeClr val="bg1"/>
                </a:solidFill>
              </a:rPr>
            </a:br>
            <a:r>
              <a:rPr lang="en-US" sz="3600" b="1" dirty="0">
                <a:solidFill>
                  <a:schemeClr val="bg1"/>
                </a:solidFill>
              </a:rPr>
              <a:t>Capital Improvement Plan</a:t>
            </a:r>
          </a:p>
        </p:txBody>
      </p:sp>
      <p:sp>
        <p:nvSpPr>
          <p:cNvPr id="3" name="Content Placeholder 2"/>
          <p:cNvSpPr>
            <a:spLocks noGrp="1"/>
          </p:cNvSpPr>
          <p:nvPr>
            <p:ph idx="1"/>
          </p:nvPr>
        </p:nvSpPr>
        <p:spPr>
          <a:xfrm>
            <a:off x="457200" y="1600200"/>
            <a:ext cx="7620000" cy="44196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84</a:t>
            </a:fld>
            <a:endParaRPr lang="en-US" dirty="0">
              <a:solidFill>
                <a:schemeClr val="bg1"/>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2036865427"/>
              </p:ext>
            </p:extLst>
          </p:nvPr>
        </p:nvGraphicFramePr>
        <p:xfrm>
          <a:off x="609600" y="1600201"/>
          <a:ext cx="8001000" cy="43434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772027">
                  <a:extLst>
                    <a:ext uri="{9D8B030D-6E8A-4147-A177-3AD203B41FA5}">
                      <a16:colId xmlns:a16="http://schemas.microsoft.com/office/drawing/2014/main" val="20001"/>
                    </a:ext>
                  </a:extLst>
                </a:gridCol>
                <a:gridCol w="4561973">
                  <a:extLst>
                    <a:ext uri="{9D8B030D-6E8A-4147-A177-3AD203B41FA5}">
                      <a16:colId xmlns:a16="http://schemas.microsoft.com/office/drawing/2014/main" val="20002"/>
                    </a:ext>
                  </a:extLst>
                </a:gridCol>
              </a:tblGrid>
              <a:tr h="482600">
                <a:tc>
                  <a:txBody>
                    <a:bodyPr/>
                    <a:lstStyle/>
                    <a:p>
                      <a:pPr algn="ctr"/>
                      <a:r>
                        <a:rPr lang="en-US" dirty="0"/>
                        <a:t>Amount</a:t>
                      </a:r>
                    </a:p>
                  </a:txBody>
                  <a:tcPr anchor="ctr"/>
                </a:tc>
                <a:tc>
                  <a:txBody>
                    <a:bodyPr/>
                    <a:lstStyle/>
                    <a:p>
                      <a:pPr algn="ctr"/>
                      <a:r>
                        <a:rPr lang="en-US" dirty="0"/>
                        <a:t>Type</a:t>
                      </a:r>
                    </a:p>
                  </a:txBody>
                  <a:tcPr anchor="ctr"/>
                </a:tc>
                <a:tc>
                  <a:txBody>
                    <a:bodyPr/>
                    <a:lstStyle/>
                    <a:p>
                      <a:pPr algn="ctr"/>
                      <a:r>
                        <a:rPr lang="en-US" dirty="0"/>
                        <a:t>Purpose</a:t>
                      </a:r>
                    </a:p>
                  </a:txBody>
                  <a:tcPr anchor="ctr"/>
                </a:tc>
                <a:extLst>
                  <a:ext uri="{0D108BD9-81ED-4DB2-BD59-A6C34878D82A}">
                    <a16:rowId xmlns:a16="http://schemas.microsoft.com/office/drawing/2014/main" val="10000"/>
                  </a:ext>
                </a:extLst>
              </a:tr>
              <a:tr h="482600">
                <a:tc>
                  <a:txBody>
                    <a:bodyPr/>
                    <a:lstStyle/>
                    <a:p>
                      <a:pPr algn="ctr"/>
                      <a:r>
                        <a:rPr lang="en-US" dirty="0"/>
                        <a:t>$2.9 million</a:t>
                      </a:r>
                    </a:p>
                  </a:txBody>
                  <a:tcPr anchor="ctr"/>
                </a:tc>
                <a:tc>
                  <a:txBody>
                    <a:bodyPr/>
                    <a:lstStyle/>
                    <a:p>
                      <a:pPr algn="ctr"/>
                      <a:r>
                        <a:rPr lang="en-US" dirty="0"/>
                        <a:t>CO</a:t>
                      </a:r>
                    </a:p>
                  </a:txBody>
                  <a:tcPr anchor="ctr"/>
                </a:tc>
                <a:tc>
                  <a:txBody>
                    <a:bodyPr/>
                    <a:lstStyle/>
                    <a:p>
                      <a:pPr algn="ctr"/>
                      <a:r>
                        <a:rPr lang="en-US" dirty="0"/>
                        <a:t>General</a:t>
                      </a:r>
                      <a:r>
                        <a:rPr lang="en-US" baseline="0" dirty="0"/>
                        <a:t> Fund Equipment 4-Yr</a:t>
                      </a:r>
                      <a:endParaRPr lang="en-US" dirty="0"/>
                    </a:p>
                  </a:txBody>
                  <a:tcPr anchor="ctr"/>
                </a:tc>
                <a:extLst>
                  <a:ext uri="{0D108BD9-81ED-4DB2-BD59-A6C34878D82A}">
                    <a16:rowId xmlns:a16="http://schemas.microsoft.com/office/drawing/2014/main" val="10001"/>
                  </a:ext>
                </a:extLst>
              </a:tr>
              <a:tr h="482600">
                <a:tc>
                  <a:txBody>
                    <a:bodyPr/>
                    <a:lstStyle/>
                    <a:p>
                      <a:pPr algn="ctr"/>
                      <a:r>
                        <a:rPr lang="en-US" dirty="0"/>
                        <a:t>$1.2 million</a:t>
                      </a:r>
                    </a:p>
                  </a:txBody>
                  <a:tcPr anchor="ctr"/>
                </a:tc>
                <a:tc>
                  <a:txBody>
                    <a:bodyPr/>
                    <a:lstStyle/>
                    <a:p>
                      <a:pPr algn="ctr"/>
                      <a:r>
                        <a:rPr lang="en-US" dirty="0"/>
                        <a:t>CO</a:t>
                      </a:r>
                    </a:p>
                  </a:txBody>
                  <a:tcPr anchor="ctr"/>
                </a:tc>
                <a:tc>
                  <a:txBody>
                    <a:bodyPr/>
                    <a:lstStyle/>
                    <a:p>
                      <a:pPr algn="ctr"/>
                      <a:r>
                        <a:rPr lang="en-US" dirty="0"/>
                        <a:t>Information</a:t>
                      </a:r>
                      <a:r>
                        <a:rPr lang="en-US" baseline="0" dirty="0"/>
                        <a:t> Technology Equipment 4-Yr</a:t>
                      </a:r>
                      <a:endParaRPr lang="en-US" dirty="0"/>
                    </a:p>
                  </a:txBody>
                  <a:tcPr anchor="ctr"/>
                </a:tc>
                <a:extLst>
                  <a:ext uri="{0D108BD9-81ED-4DB2-BD59-A6C34878D82A}">
                    <a16:rowId xmlns:a16="http://schemas.microsoft.com/office/drawing/2014/main" val="10002"/>
                  </a:ext>
                </a:extLst>
              </a:tr>
              <a:tr h="482600">
                <a:tc>
                  <a:txBody>
                    <a:bodyPr/>
                    <a:lstStyle/>
                    <a:p>
                      <a:pPr algn="ctr"/>
                      <a:r>
                        <a:rPr lang="en-US" dirty="0"/>
                        <a:t>$1.975 million</a:t>
                      </a:r>
                    </a:p>
                  </a:txBody>
                  <a:tcPr anchor="ctr"/>
                </a:tc>
                <a:tc>
                  <a:txBody>
                    <a:bodyPr/>
                    <a:lstStyle/>
                    <a:p>
                      <a:pPr algn="ctr"/>
                      <a:r>
                        <a:rPr lang="en-US" dirty="0"/>
                        <a:t>CO</a:t>
                      </a:r>
                    </a:p>
                  </a:txBody>
                  <a:tcPr anchor="ctr"/>
                </a:tc>
                <a:tc>
                  <a:txBody>
                    <a:bodyPr/>
                    <a:lstStyle/>
                    <a:p>
                      <a:pPr algn="ctr"/>
                      <a:r>
                        <a:rPr lang="en-US" dirty="0"/>
                        <a:t>Fire Equipment</a:t>
                      </a:r>
                      <a:r>
                        <a:rPr lang="en-US" baseline="0" dirty="0"/>
                        <a:t> 8-Yr</a:t>
                      </a:r>
                      <a:endParaRPr lang="en-US" dirty="0"/>
                    </a:p>
                  </a:txBody>
                  <a:tcPr anchor="ctr"/>
                </a:tc>
                <a:extLst>
                  <a:ext uri="{0D108BD9-81ED-4DB2-BD59-A6C34878D82A}">
                    <a16:rowId xmlns:a16="http://schemas.microsoft.com/office/drawing/2014/main" val="10003"/>
                  </a:ext>
                </a:extLst>
              </a:tr>
              <a:tr h="482600">
                <a:tc>
                  <a:txBody>
                    <a:bodyPr/>
                    <a:lstStyle/>
                    <a:p>
                      <a:pPr algn="ctr"/>
                      <a:r>
                        <a:rPr lang="en-US" dirty="0"/>
                        <a:t>$14.76 million</a:t>
                      </a:r>
                    </a:p>
                  </a:txBody>
                  <a:tcPr anchor="ctr"/>
                </a:tc>
                <a:tc>
                  <a:txBody>
                    <a:bodyPr/>
                    <a:lstStyle/>
                    <a:p>
                      <a:pPr algn="ctr"/>
                      <a:r>
                        <a:rPr lang="en-US" dirty="0"/>
                        <a:t>CO</a:t>
                      </a:r>
                    </a:p>
                  </a:txBody>
                  <a:tcPr anchor="ctr"/>
                </a:tc>
                <a:tc>
                  <a:txBody>
                    <a:bodyPr/>
                    <a:lstStyle/>
                    <a:p>
                      <a:pPr algn="ctr"/>
                      <a:r>
                        <a:rPr lang="en-US" dirty="0"/>
                        <a:t>General Government Supplement</a:t>
                      </a:r>
                      <a:r>
                        <a:rPr lang="en-US" baseline="0" dirty="0"/>
                        <a:t> 4/15/20-Yr</a:t>
                      </a:r>
                      <a:endParaRPr lang="en-US" dirty="0"/>
                    </a:p>
                  </a:txBody>
                  <a:tcPr anchor="ctr"/>
                </a:tc>
                <a:extLst>
                  <a:ext uri="{0D108BD9-81ED-4DB2-BD59-A6C34878D82A}">
                    <a16:rowId xmlns:a16="http://schemas.microsoft.com/office/drawing/2014/main" val="10004"/>
                  </a:ext>
                </a:extLst>
              </a:tr>
              <a:tr h="482600">
                <a:tc>
                  <a:txBody>
                    <a:bodyPr/>
                    <a:lstStyle/>
                    <a:p>
                      <a:pPr algn="ctr"/>
                      <a:r>
                        <a:rPr lang="en-US" dirty="0"/>
                        <a:t>$18.405 million</a:t>
                      </a:r>
                    </a:p>
                  </a:txBody>
                  <a:tcPr anchor="ctr"/>
                </a:tc>
                <a:tc>
                  <a:txBody>
                    <a:bodyPr/>
                    <a:lstStyle/>
                    <a:p>
                      <a:pPr algn="ctr"/>
                      <a:r>
                        <a:rPr lang="en-US" dirty="0"/>
                        <a:t>GO</a:t>
                      </a:r>
                    </a:p>
                  </a:txBody>
                  <a:tcPr anchor="ctr"/>
                </a:tc>
                <a:tc>
                  <a:txBody>
                    <a:bodyPr/>
                    <a:lstStyle/>
                    <a:p>
                      <a:pPr algn="ctr"/>
                      <a:r>
                        <a:rPr lang="en-US" dirty="0"/>
                        <a:t>2015</a:t>
                      </a:r>
                      <a:r>
                        <a:rPr lang="en-US" baseline="0" dirty="0"/>
                        <a:t> GO Bond Program 20-Yr</a:t>
                      </a:r>
                      <a:endParaRPr lang="en-US" dirty="0"/>
                    </a:p>
                  </a:txBody>
                  <a:tcPr anchor="ctr"/>
                </a:tc>
                <a:extLst>
                  <a:ext uri="{0D108BD9-81ED-4DB2-BD59-A6C34878D82A}">
                    <a16:rowId xmlns:a16="http://schemas.microsoft.com/office/drawing/2014/main" val="10005"/>
                  </a:ext>
                </a:extLst>
              </a:tr>
              <a:tr h="482600">
                <a:tc>
                  <a:txBody>
                    <a:bodyPr/>
                    <a:lstStyle/>
                    <a:p>
                      <a:pPr algn="ctr"/>
                      <a:r>
                        <a:rPr lang="en-US" dirty="0"/>
                        <a:t>$8.655 million</a:t>
                      </a:r>
                    </a:p>
                  </a:txBody>
                  <a:tcPr anchor="ctr"/>
                </a:tc>
                <a:tc>
                  <a:txBody>
                    <a:bodyPr/>
                    <a:lstStyle/>
                    <a:p>
                      <a:pPr algn="ctr"/>
                      <a:r>
                        <a:rPr lang="en-US" dirty="0"/>
                        <a:t>CO</a:t>
                      </a:r>
                    </a:p>
                  </a:txBody>
                  <a:tcPr anchor="ctr"/>
                </a:tc>
                <a:tc>
                  <a:txBody>
                    <a:bodyPr/>
                    <a:lstStyle/>
                    <a:p>
                      <a:pPr algn="ctr"/>
                      <a:r>
                        <a:rPr lang="en-US" dirty="0"/>
                        <a:t>Water &amp; Sewer CIP 15/20-Yr</a:t>
                      </a:r>
                    </a:p>
                  </a:txBody>
                  <a:tcPr anchor="ctr"/>
                </a:tc>
                <a:extLst>
                  <a:ext uri="{0D108BD9-81ED-4DB2-BD59-A6C34878D82A}">
                    <a16:rowId xmlns:a16="http://schemas.microsoft.com/office/drawing/2014/main" val="10006"/>
                  </a:ext>
                </a:extLst>
              </a:tr>
              <a:tr h="482600">
                <a:tc>
                  <a:txBody>
                    <a:bodyPr/>
                    <a:lstStyle/>
                    <a:p>
                      <a:pPr algn="ctr"/>
                      <a:r>
                        <a:rPr lang="en-US" dirty="0"/>
                        <a:t>$1.455 million</a:t>
                      </a:r>
                    </a:p>
                  </a:txBody>
                  <a:tcPr anchor="ctr"/>
                </a:tc>
                <a:tc>
                  <a:txBody>
                    <a:bodyPr/>
                    <a:lstStyle/>
                    <a:p>
                      <a:pPr algn="ctr"/>
                      <a:r>
                        <a:rPr lang="en-US" dirty="0"/>
                        <a:t>CO</a:t>
                      </a:r>
                    </a:p>
                  </a:txBody>
                  <a:tcPr anchor="ctr"/>
                </a:tc>
                <a:tc>
                  <a:txBody>
                    <a:bodyPr/>
                    <a:lstStyle/>
                    <a:p>
                      <a:pPr algn="ctr"/>
                      <a:r>
                        <a:rPr lang="en-US" dirty="0"/>
                        <a:t>Solid Waste Equipment 8-Yr</a:t>
                      </a:r>
                    </a:p>
                  </a:txBody>
                  <a:tcPr anchor="ctr"/>
                </a:tc>
                <a:extLst>
                  <a:ext uri="{0D108BD9-81ED-4DB2-BD59-A6C34878D82A}">
                    <a16:rowId xmlns:a16="http://schemas.microsoft.com/office/drawing/2014/main" val="10007"/>
                  </a:ext>
                </a:extLst>
              </a:tr>
              <a:tr h="482600">
                <a:tc>
                  <a:txBody>
                    <a:bodyPr/>
                    <a:lstStyle/>
                    <a:p>
                      <a:pPr algn="ctr"/>
                      <a:r>
                        <a:rPr lang="en-US" b="1" dirty="0"/>
                        <a:t>$49.35 million</a:t>
                      </a:r>
                    </a:p>
                  </a:txBody>
                  <a:tcPr anchor="ctr"/>
                </a:tc>
                <a:tc gridSpan="2">
                  <a:txBody>
                    <a:bodyPr/>
                    <a:lstStyle/>
                    <a:p>
                      <a:r>
                        <a:rPr lang="en-US" b="1" dirty="0"/>
                        <a:t>  Total</a:t>
                      </a:r>
                    </a:p>
                  </a:txBody>
                  <a:tcPr anchor="ctr"/>
                </a:tc>
                <a:tc hMerge="1">
                  <a:txBody>
                    <a:bodyPr/>
                    <a:lstStyle/>
                    <a:p>
                      <a:endParaRPr lang="en-US" dirty="0"/>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528256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E1CB33-1CA1-49F8-9D31-CFFA5DFF1A1C}"/>
              </a:ext>
            </a:extLst>
          </p:cNvPr>
          <p:cNvSpPr>
            <a:spLocks noGrp="1"/>
          </p:cNvSpPr>
          <p:nvPr>
            <p:ph type="title"/>
          </p:nvPr>
        </p:nvSpPr>
        <p:spPr>
          <a:xfrm>
            <a:off x="628650" y="365127"/>
            <a:ext cx="7886700" cy="868056"/>
          </a:xfrm>
        </p:spPr>
        <p:txBody>
          <a:bodyPr>
            <a:normAutofit/>
          </a:bodyPr>
          <a:lstStyle/>
          <a:p>
            <a:pPr marL="114300">
              <a:buClr>
                <a:schemeClr val="accent1"/>
              </a:buClr>
            </a:pPr>
            <a:r>
              <a:rPr lang="en-US" sz="3200" b="1" dirty="0">
                <a:solidFill>
                  <a:schemeClr val="bg1"/>
                </a:solidFill>
              </a:rPr>
              <a:t>Budget Approach Discussion</a:t>
            </a:r>
          </a:p>
        </p:txBody>
      </p:sp>
      <p:graphicFrame>
        <p:nvGraphicFramePr>
          <p:cNvPr id="8" name="Table 7">
            <a:extLst>
              <a:ext uri="{FF2B5EF4-FFF2-40B4-BE49-F238E27FC236}">
                <a16:creationId xmlns:a16="http://schemas.microsoft.com/office/drawing/2014/main" id="{464FB61C-F0D4-4195-ABFE-21EFE11D36F8}"/>
              </a:ext>
            </a:extLst>
          </p:cNvPr>
          <p:cNvGraphicFramePr>
            <a:graphicFrameLocks noGrp="1"/>
          </p:cNvGraphicFramePr>
          <p:nvPr>
            <p:extLst>
              <p:ext uri="{D42A27DB-BD31-4B8C-83A1-F6EECF244321}">
                <p14:modId xmlns:p14="http://schemas.microsoft.com/office/powerpoint/2010/main" val="3352476439"/>
              </p:ext>
            </p:extLst>
          </p:nvPr>
        </p:nvGraphicFramePr>
        <p:xfrm>
          <a:off x="642646" y="1216077"/>
          <a:ext cx="7961153" cy="5337124"/>
        </p:xfrm>
        <a:graphic>
          <a:graphicData uri="http://schemas.openxmlformats.org/drawingml/2006/table">
            <a:tbl>
              <a:tblPr firstRow="1" bandRow="1">
                <a:tableStyleId>{5C22544A-7EE6-4342-B048-85BDC9FD1C3A}</a:tableStyleId>
              </a:tblPr>
              <a:tblGrid>
                <a:gridCol w="2591849">
                  <a:extLst>
                    <a:ext uri="{9D8B030D-6E8A-4147-A177-3AD203B41FA5}">
                      <a16:colId xmlns:a16="http://schemas.microsoft.com/office/drawing/2014/main" val="168436255"/>
                    </a:ext>
                  </a:extLst>
                </a:gridCol>
                <a:gridCol w="2684652">
                  <a:extLst>
                    <a:ext uri="{9D8B030D-6E8A-4147-A177-3AD203B41FA5}">
                      <a16:colId xmlns:a16="http://schemas.microsoft.com/office/drawing/2014/main" val="4064756461"/>
                    </a:ext>
                  </a:extLst>
                </a:gridCol>
                <a:gridCol w="2684652">
                  <a:extLst>
                    <a:ext uri="{9D8B030D-6E8A-4147-A177-3AD203B41FA5}">
                      <a16:colId xmlns:a16="http://schemas.microsoft.com/office/drawing/2014/main" val="484136442"/>
                    </a:ext>
                  </a:extLst>
                </a:gridCol>
              </a:tblGrid>
              <a:tr h="708224">
                <a:tc>
                  <a:txBody>
                    <a:bodyPr/>
                    <a:lstStyle/>
                    <a:p>
                      <a:pPr algn="ctr"/>
                      <a:r>
                        <a:rPr lang="en-US" sz="1800" dirty="0"/>
                        <a:t>Budget Element</a:t>
                      </a:r>
                    </a:p>
                  </a:txBody>
                  <a:tcPr marL="68580" marR="68580" marT="34290" marB="34290"/>
                </a:tc>
                <a:tc>
                  <a:txBody>
                    <a:bodyPr/>
                    <a:lstStyle/>
                    <a:p>
                      <a:pPr algn="ctr"/>
                      <a:r>
                        <a:rPr lang="en-US" sz="1800" dirty="0"/>
                        <a:t>Proposed Budget/Same Rate</a:t>
                      </a:r>
                    </a:p>
                  </a:txBody>
                  <a:tcPr marL="68580" marR="68580" marT="34290" marB="34290"/>
                </a:tc>
                <a:tc>
                  <a:txBody>
                    <a:bodyPr/>
                    <a:lstStyle/>
                    <a:p>
                      <a:pPr algn="ctr"/>
                      <a:r>
                        <a:rPr lang="en-US" sz="1800" dirty="0"/>
                        <a:t>Alternate/$0.01 Reduction</a:t>
                      </a:r>
                    </a:p>
                  </a:txBody>
                  <a:tcPr marL="68580" marR="68580" marT="34290" marB="34290"/>
                </a:tc>
                <a:extLst>
                  <a:ext uri="{0D108BD9-81ED-4DB2-BD59-A6C34878D82A}">
                    <a16:rowId xmlns:a16="http://schemas.microsoft.com/office/drawing/2014/main" val="1758780847"/>
                  </a:ext>
                </a:extLst>
              </a:tr>
              <a:tr h="358484">
                <a:tc>
                  <a:txBody>
                    <a:bodyPr/>
                    <a:lstStyle/>
                    <a:p>
                      <a:r>
                        <a:rPr lang="en-US" sz="1600" dirty="0"/>
                        <a:t>Base Budget Elements</a:t>
                      </a:r>
                    </a:p>
                  </a:txBody>
                  <a:tcPr marL="68580" marR="68580" marT="34290" marB="34290"/>
                </a:tc>
                <a:tc>
                  <a:txBody>
                    <a:bodyPr/>
                    <a:lstStyle/>
                    <a:p>
                      <a:pPr algn="r"/>
                      <a:r>
                        <a:rPr lang="en-US" sz="1600" dirty="0"/>
                        <a:t>Per Retreat*</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Per Retreat*</a:t>
                      </a:r>
                    </a:p>
                  </a:txBody>
                  <a:tcPr marL="68580" marR="68580" marT="34290" marB="34290"/>
                </a:tc>
                <a:extLst>
                  <a:ext uri="{0D108BD9-81ED-4DB2-BD59-A6C34878D82A}">
                    <a16:rowId xmlns:a16="http://schemas.microsoft.com/office/drawing/2014/main" val="2580974618"/>
                  </a:ext>
                </a:extLst>
              </a:tr>
              <a:tr h="358484">
                <a:tc>
                  <a:txBody>
                    <a:bodyPr/>
                    <a:lstStyle/>
                    <a:p>
                      <a:r>
                        <a:rPr lang="en-US" sz="1600" dirty="0"/>
                        <a:t>Fund Balance Level</a:t>
                      </a:r>
                    </a:p>
                  </a:txBody>
                  <a:tcPr marL="68580" marR="68580" marT="34290" marB="34290"/>
                </a:tc>
                <a:tc>
                  <a:txBody>
                    <a:bodyPr/>
                    <a:lstStyle/>
                    <a:p>
                      <a:pPr algn="r"/>
                      <a:r>
                        <a:rPr lang="en-US" sz="1600" dirty="0"/>
                        <a:t>66 days</a:t>
                      </a:r>
                    </a:p>
                  </a:txBody>
                  <a:tcPr marL="68580" marR="68580" marT="34290" marB="34290"/>
                </a:tc>
                <a:tc>
                  <a:txBody>
                    <a:bodyPr/>
                    <a:lstStyle/>
                    <a:p>
                      <a:pPr algn="r"/>
                      <a:r>
                        <a:rPr lang="en-US" sz="1600" dirty="0"/>
                        <a:t>66 days</a:t>
                      </a:r>
                    </a:p>
                  </a:txBody>
                  <a:tcPr marL="68580" marR="68580" marT="34290" marB="34290"/>
                </a:tc>
                <a:extLst>
                  <a:ext uri="{0D108BD9-81ED-4DB2-BD59-A6C34878D82A}">
                    <a16:rowId xmlns:a16="http://schemas.microsoft.com/office/drawing/2014/main" val="898321391"/>
                  </a:ext>
                </a:extLst>
              </a:tr>
              <a:tr h="737373">
                <a:tc>
                  <a:txBody>
                    <a:bodyPr/>
                    <a:lstStyle/>
                    <a:p>
                      <a:r>
                        <a:rPr lang="en-US" sz="1600" dirty="0"/>
                        <a:t>Alley Maintenance</a:t>
                      </a:r>
                    </a:p>
                    <a:p>
                      <a:r>
                        <a:rPr lang="en-US" sz="1200" dirty="0"/>
                        <a:t>*Base at $0.005   $768,077</a:t>
                      </a:r>
                    </a:p>
                  </a:txBody>
                  <a:tcPr marL="68580" marR="68580" marT="34290" marB="34290"/>
                </a:tc>
                <a:tc>
                  <a:txBody>
                    <a:bodyPr/>
                    <a:lstStyle/>
                    <a:p>
                      <a:pPr algn="r"/>
                      <a:r>
                        <a:rPr lang="en-US" sz="1600" dirty="0"/>
                        <a:t>+$768,077</a:t>
                      </a:r>
                    </a:p>
                    <a:p>
                      <a:pPr algn="r"/>
                      <a:r>
                        <a:rPr lang="en-US" sz="1200" dirty="0"/>
                        <a:t>Set at $0.01  $1,536,153</a:t>
                      </a:r>
                    </a:p>
                  </a:txBody>
                  <a:tcPr marL="68580" marR="68580" marT="34290" marB="34290"/>
                </a:tc>
                <a:tc>
                  <a:txBody>
                    <a:bodyPr/>
                    <a:lstStyle/>
                    <a:p>
                      <a:pPr algn="r"/>
                      <a:r>
                        <a:rPr lang="en-US" sz="1600" dirty="0"/>
                        <a:t>No add</a:t>
                      </a:r>
                    </a:p>
                    <a:p>
                      <a:pPr algn="r"/>
                      <a:r>
                        <a:rPr lang="en-US" sz="1200" dirty="0"/>
                        <a:t>Maintain $0.005  $768,077</a:t>
                      </a:r>
                    </a:p>
                  </a:txBody>
                  <a:tcPr marL="68580" marR="68580" marT="34290" marB="34290"/>
                </a:tc>
                <a:extLst>
                  <a:ext uri="{0D108BD9-81ED-4DB2-BD59-A6C34878D82A}">
                    <a16:rowId xmlns:a16="http://schemas.microsoft.com/office/drawing/2014/main" val="3133463852"/>
                  </a:ext>
                </a:extLst>
              </a:tr>
              <a:tr h="725711">
                <a:tc>
                  <a:txBody>
                    <a:bodyPr/>
                    <a:lstStyle/>
                    <a:p>
                      <a:r>
                        <a:rPr lang="en-US" sz="1600" dirty="0"/>
                        <a:t>Parks Maintenance</a:t>
                      </a:r>
                    </a:p>
                    <a:p>
                      <a:r>
                        <a:rPr lang="en-US" sz="1200" dirty="0"/>
                        <a:t>*Base at $400,000</a:t>
                      </a:r>
                    </a:p>
                  </a:txBody>
                  <a:tcPr marL="68580" marR="68580" marT="34290" marB="34290"/>
                </a:tc>
                <a:tc>
                  <a:txBody>
                    <a:bodyPr/>
                    <a:lstStyle/>
                    <a:p>
                      <a:pPr algn="r"/>
                      <a:r>
                        <a:rPr lang="en-US" sz="1600" dirty="0"/>
                        <a:t>+$368,077</a:t>
                      </a:r>
                    </a:p>
                    <a:p>
                      <a:pPr algn="r"/>
                      <a:r>
                        <a:rPr lang="en-US" sz="1050" dirty="0"/>
                        <a:t>(add $368,077 to base $400,000)</a:t>
                      </a:r>
                    </a:p>
                    <a:p>
                      <a:pPr algn="r"/>
                      <a:r>
                        <a:rPr lang="en-US" sz="1050" dirty="0"/>
                        <a:t>Set at $0.005   $768,077</a:t>
                      </a:r>
                    </a:p>
                  </a:txBody>
                  <a:tcPr marL="68580" marR="68580" marT="34290" marB="34290"/>
                </a:tc>
                <a:tc>
                  <a:txBody>
                    <a:bodyPr/>
                    <a:lstStyle/>
                    <a:p>
                      <a:pPr algn="r"/>
                      <a:r>
                        <a:rPr lang="en-US" sz="1600" i="1" dirty="0"/>
                        <a:t>+$50,000</a:t>
                      </a:r>
                    </a:p>
                    <a:p>
                      <a:pPr algn="r"/>
                      <a:r>
                        <a:rPr lang="en-US" sz="1050" dirty="0"/>
                        <a:t>(Add only a Balancing $50,000)</a:t>
                      </a:r>
                    </a:p>
                    <a:p>
                      <a:pPr algn="r"/>
                      <a:r>
                        <a:rPr lang="en-US" sz="1050" dirty="0"/>
                        <a:t>Set at $0.00293   $450,000</a:t>
                      </a:r>
                    </a:p>
                  </a:txBody>
                  <a:tcPr marL="68580" marR="68580" marT="34290" marB="34290"/>
                </a:tc>
                <a:extLst>
                  <a:ext uri="{0D108BD9-81ED-4DB2-BD59-A6C34878D82A}">
                    <a16:rowId xmlns:a16="http://schemas.microsoft.com/office/drawing/2014/main" val="908901254"/>
                  </a:ext>
                </a:extLst>
              </a:tr>
              <a:tr h="358484">
                <a:tc>
                  <a:txBody>
                    <a:bodyPr/>
                    <a:lstStyle/>
                    <a:p>
                      <a:endParaRPr lang="en-US" sz="1600" dirty="0"/>
                    </a:p>
                  </a:txBody>
                  <a:tcPr marL="68580" marR="68580" marT="34290" marB="34290"/>
                </a:tc>
                <a:tc>
                  <a:txBody>
                    <a:bodyPr/>
                    <a:lstStyle/>
                    <a:p>
                      <a:pPr algn="r"/>
                      <a:endParaRPr lang="en-US" sz="1600"/>
                    </a:p>
                  </a:txBody>
                  <a:tcPr marL="68580" marR="68580" marT="34290" marB="34290"/>
                </a:tc>
                <a:tc>
                  <a:txBody>
                    <a:bodyPr/>
                    <a:lstStyle/>
                    <a:p>
                      <a:pPr algn="r"/>
                      <a:endParaRPr lang="en-US" sz="1600" dirty="0"/>
                    </a:p>
                  </a:txBody>
                  <a:tcPr marL="68580" marR="68580" marT="34290" marB="34290"/>
                </a:tc>
                <a:extLst>
                  <a:ext uri="{0D108BD9-81ED-4DB2-BD59-A6C34878D82A}">
                    <a16:rowId xmlns:a16="http://schemas.microsoft.com/office/drawing/2014/main" val="843493485"/>
                  </a:ext>
                </a:extLst>
              </a:tr>
              <a:tr h="550841">
                <a:tc>
                  <a:txBody>
                    <a:bodyPr/>
                    <a:lstStyle/>
                    <a:p>
                      <a:r>
                        <a:rPr lang="en-US" sz="1600" dirty="0"/>
                        <a:t>Equipment Fund “Early Start”</a:t>
                      </a:r>
                    </a:p>
                    <a:p>
                      <a:r>
                        <a:rPr lang="en-US" sz="1100" dirty="0"/>
                        <a:t>(Balance net available under Rollback)</a:t>
                      </a:r>
                    </a:p>
                  </a:txBody>
                  <a:tcPr marL="68580" marR="68580" marT="34290" marB="34290"/>
                </a:tc>
                <a:tc>
                  <a:txBody>
                    <a:bodyPr/>
                    <a:lstStyle/>
                    <a:p>
                      <a:pPr algn="r"/>
                      <a:r>
                        <a:rPr lang="en-US" sz="1600" dirty="0"/>
                        <a:t>$600,000</a:t>
                      </a:r>
                    </a:p>
                  </a:txBody>
                  <a:tcPr marL="68580" marR="68580" marT="34290" marB="34290"/>
                </a:tc>
                <a:tc>
                  <a:txBody>
                    <a:bodyPr/>
                    <a:lstStyle/>
                    <a:p>
                      <a:pPr algn="r"/>
                      <a:r>
                        <a:rPr lang="en-US" sz="1600" dirty="0"/>
                        <a:t>$910,000</a:t>
                      </a:r>
                    </a:p>
                  </a:txBody>
                  <a:tcPr marL="68580" marR="68580" marT="34290" marB="34290"/>
                </a:tc>
                <a:extLst>
                  <a:ext uri="{0D108BD9-81ED-4DB2-BD59-A6C34878D82A}">
                    <a16:rowId xmlns:a16="http://schemas.microsoft.com/office/drawing/2014/main" val="1942627337"/>
                  </a:ext>
                </a:extLst>
              </a:tr>
              <a:tr h="358484">
                <a:tc>
                  <a:txBody>
                    <a:bodyPr/>
                    <a:lstStyle/>
                    <a:p>
                      <a:endParaRPr lang="en-US" sz="1600" dirty="0"/>
                    </a:p>
                  </a:txBody>
                  <a:tcPr marL="68580" marR="68580" marT="34290" marB="34290"/>
                </a:tc>
                <a:tc>
                  <a:txBody>
                    <a:bodyPr/>
                    <a:lstStyle/>
                    <a:p>
                      <a:pPr algn="r"/>
                      <a:endParaRPr lang="en-US" sz="1600" dirty="0"/>
                    </a:p>
                  </a:txBody>
                  <a:tcPr marL="68580" marR="68580" marT="34290" marB="34290"/>
                </a:tc>
                <a:tc>
                  <a:txBody>
                    <a:bodyPr/>
                    <a:lstStyle/>
                    <a:p>
                      <a:pPr algn="r"/>
                      <a:endParaRPr lang="en-US" sz="1600"/>
                    </a:p>
                  </a:txBody>
                  <a:tcPr marL="68580" marR="68580" marT="34290" marB="34290"/>
                </a:tc>
                <a:extLst>
                  <a:ext uri="{0D108BD9-81ED-4DB2-BD59-A6C34878D82A}">
                    <a16:rowId xmlns:a16="http://schemas.microsoft.com/office/drawing/2014/main" val="1116146774"/>
                  </a:ext>
                </a:extLst>
              </a:tr>
              <a:tr h="1181039">
                <a:tc>
                  <a:txBody>
                    <a:bodyPr/>
                    <a:lstStyle/>
                    <a:p>
                      <a:r>
                        <a:rPr lang="en-US" sz="1600" dirty="0"/>
                        <a:t>Reference:</a:t>
                      </a:r>
                    </a:p>
                    <a:p>
                      <a:r>
                        <a:rPr lang="en-US" sz="1600" dirty="0"/>
                        <a:t>Tax Rate </a:t>
                      </a:r>
                    </a:p>
                  </a:txBody>
                  <a:tcPr marL="68580" marR="68580" marT="34290" marB="34290"/>
                </a:tc>
                <a:tc>
                  <a:txBody>
                    <a:bodyPr/>
                    <a:lstStyle/>
                    <a:p>
                      <a:pPr algn="r"/>
                      <a:r>
                        <a:rPr lang="en-US" sz="1600" dirty="0"/>
                        <a:t> O&amp;M  $0.37413</a:t>
                      </a:r>
                    </a:p>
                    <a:p>
                      <a:pPr algn="r"/>
                      <a:r>
                        <a:rPr lang="en-US" sz="1600" u="sng" dirty="0"/>
                        <a:t>Debt  $0.25103</a:t>
                      </a:r>
                    </a:p>
                    <a:p>
                      <a:pPr algn="r"/>
                      <a:r>
                        <a:rPr lang="en-US" sz="1600" dirty="0"/>
                        <a:t>  Total  $0.62516</a:t>
                      </a:r>
                    </a:p>
                  </a:txBody>
                  <a:tcPr marL="68580" marR="68580" marT="34290" marB="34290"/>
                </a:tc>
                <a:tc>
                  <a:txBody>
                    <a:bodyPr/>
                    <a:lstStyle/>
                    <a:p>
                      <a:pPr algn="r"/>
                      <a:r>
                        <a:rPr lang="en-US" sz="1600" dirty="0"/>
                        <a:t>O&amp;M  $0.36816</a:t>
                      </a:r>
                    </a:p>
                    <a:p>
                      <a:pPr algn="r"/>
                      <a:r>
                        <a:rPr lang="en-US" sz="1600" u="sng" dirty="0"/>
                        <a:t>Debt  $0.24700</a:t>
                      </a:r>
                    </a:p>
                    <a:p>
                      <a:pPr algn="r"/>
                      <a:r>
                        <a:rPr lang="en-US" sz="1600" dirty="0"/>
                        <a:t>  Total  $0.61516</a:t>
                      </a:r>
                    </a:p>
                  </a:txBody>
                  <a:tcPr marL="68580" marR="68580" marT="34290" marB="34290"/>
                </a:tc>
                <a:extLst>
                  <a:ext uri="{0D108BD9-81ED-4DB2-BD59-A6C34878D82A}">
                    <a16:rowId xmlns:a16="http://schemas.microsoft.com/office/drawing/2014/main" val="3501235989"/>
                  </a:ext>
                </a:extLst>
              </a:tr>
            </a:tbl>
          </a:graphicData>
        </a:graphic>
      </p:graphicFrame>
    </p:spTree>
    <p:extLst>
      <p:ext uri="{BB962C8B-B14F-4D97-AF65-F5344CB8AC3E}">
        <p14:creationId xmlns:p14="http://schemas.microsoft.com/office/powerpoint/2010/main" val="2508986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chemeClr val="bg1"/>
                </a:solidFill>
              </a:rPr>
              <a:t>Water and Sewer Fund</a:t>
            </a:r>
            <a:endParaRPr lang="en-US" sz="48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86</a:t>
            </a:fld>
            <a:endParaRPr lang="en-US" dirty="0">
              <a:solidFill>
                <a:schemeClr val="bg1"/>
              </a:solidFill>
            </a:endParaRPr>
          </a:p>
        </p:txBody>
      </p:sp>
      <p:pic>
        <p:nvPicPr>
          <p:cNvPr id="5" name="Picture 4" descr="http://t1.gstatic.com/images?q=tbn:ANd9GcTEpd3O-u621grn5XySX4nx7Au-GCZ3HJEzDIrljZMWHltOAyVr"/>
          <p:cNvPicPr>
            <a:picLocks noChangeAspect="1" noChangeArrowheads="1"/>
          </p:cNvPicPr>
          <p:nvPr/>
        </p:nvPicPr>
        <p:blipFill>
          <a:blip r:embed="rId3"/>
          <a:srcRect/>
          <a:stretch>
            <a:fillRect/>
          </a:stretch>
        </p:blipFill>
        <p:spPr bwMode="auto">
          <a:xfrm>
            <a:off x="304800" y="3506786"/>
            <a:ext cx="2671762" cy="1658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img.groundspeak.com/waymarking/large/0a51dd81-a668-4440-b8eb-87b4c034b6eb.jpg">
            <a:hlinkClick r:id="rId4"/>
          </p:cNvPr>
          <p:cNvPicPr>
            <a:picLocks noChangeAspect="1" noChangeArrowheads="1"/>
          </p:cNvPicPr>
          <p:nvPr/>
        </p:nvPicPr>
        <p:blipFill rotWithShape="1">
          <a:blip r:embed="rId5"/>
          <a:srcRect t="14265" r="13486" b="11879"/>
          <a:stretch/>
        </p:blipFill>
        <p:spPr bwMode="auto">
          <a:xfrm>
            <a:off x="3200400" y="3506787"/>
            <a:ext cx="2590800" cy="1658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http://meetings.visitsweden.com/ImageVault/Images/id_322/conversionFormat_13/scope_0/ImageVaultHandler.aspx"/>
          <p:cNvPicPr>
            <a:picLocks noChangeAspect="1" noChangeArrowheads="1"/>
          </p:cNvPicPr>
          <p:nvPr/>
        </p:nvPicPr>
        <p:blipFill>
          <a:blip r:embed="rId6"/>
          <a:srcRect/>
          <a:stretch>
            <a:fillRect/>
          </a:stretch>
        </p:blipFill>
        <p:spPr bwMode="auto">
          <a:xfrm>
            <a:off x="6096000" y="3513137"/>
            <a:ext cx="2670175" cy="1652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10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87</a:t>
            </a:fld>
            <a:endParaRPr lang="en-US"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11983712"/>
              </p:ext>
            </p:extLst>
          </p:nvPr>
        </p:nvGraphicFramePr>
        <p:xfrm>
          <a:off x="304800" y="2133600"/>
          <a:ext cx="8305799" cy="2751303"/>
        </p:xfrm>
        <a:graphic>
          <a:graphicData uri="http://schemas.openxmlformats.org/drawingml/2006/table">
            <a:tbl>
              <a:tblPr/>
              <a:tblGrid>
                <a:gridCol w="2438400">
                  <a:extLst>
                    <a:ext uri="{9D8B030D-6E8A-4147-A177-3AD203B41FA5}">
                      <a16:colId xmlns:a16="http://schemas.microsoft.com/office/drawing/2014/main" val="20000"/>
                    </a:ext>
                  </a:extLst>
                </a:gridCol>
                <a:gridCol w="198618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1240545">
                  <a:extLst>
                    <a:ext uri="{9D8B030D-6E8A-4147-A177-3AD203B41FA5}">
                      <a16:colId xmlns:a16="http://schemas.microsoft.com/office/drawing/2014/main" val="20003"/>
                    </a:ext>
                  </a:extLst>
                </a:gridCol>
                <a:gridCol w="700064">
                  <a:extLst>
                    <a:ext uri="{9D8B030D-6E8A-4147-A177-3AD203B41FA5}">
                      <a16:colId xmlns:a16="http://schemas.microsoft.com/office/drawing/2014/main" val="20004"/>
                    </a:ext>
                  </a:extLst>
                </a:gridCol>
              </a:tblGrid>
              <a:tr h="533400">
                <a:tc gridSpan="5">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Water and Sewer Fund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3078">
                <a:tc>
                  <a:txBody>
                    <a:bodyPr/>
                    <a:lstStyle/>
                    <a:p>
                      <a:pPr marL="0" marR="0" algn="ctr">
                        <a:spcBef>
                          <a:spcPts val="0"/>
                        </a:spcBef>
                        <a:spcAft>
                          <a:spcPts val="0"/>
                        </a:spcAft>
                      </a:pP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2017-2018 Estimated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2018-2019 Budget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Est./Bud.</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spcBef>
                          <a:spcPts val="0"/>
                        </a:spcBef>
                        <a:spcAft>
                          <a:spcPts val="0"/>
                        </a:spcAft>
                      </a:pPr>
                      <a:r>
                        <a:rPr lang="en-US" sz="1600" b="1" dirty="0">
                          <a:solidFill>
                            <a:schemeClr val="tx1"/>
                          </a:solidFill>
                          <a:latin typeface="Times New Roman"/>
                          <a:ea typeface="Times New Roman"/>
                          <a:cs typeface="Times New Roman"/>
                        </a:rPr>
                        <a:t>%</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377537">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Beginning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$16,817,669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Times New Roman"/>
                          <a:ea typeface="Times New Roman"/>
                          <a:cs typeface="Times New Roman"/>
                        </a:rPr>
                        <a:t>$17,736,813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$919,144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Revenues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$78,486,618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$82,384,222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$3,897,604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Expenditures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$77,567,474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$81,973,145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$4,405,671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449096">
                <a:tc>
                  <a:txBody>
                    <a:bodyPr/>
                    <a:lstStyle/>
                    <a:p>
                      <a:pPr marL="0" marR="0">
                        <a:spcBef>
                          <a:spcPts val="0"/>
                        </a:spcBef>
                        <a:spcAft>
                          <a:spcPts val="0"/>
                        </a:spcAft>
                      </a:pPr>
                      <a:r>
                        <a:rPr lang="en-US" sz="1600" b="1" dirty="0">
                          <a:solidFill>
                            <a:schemeClr val="tx1"/>
                          </a:solidFill>
                          <a:latin typeface="Times New Roman"/>
                          <a:ea typeface="Times New Roman"/>
                          <a:cs typeface="Times New Roman"/>
                        </a:rPr>
                        <a:t>Ending Fund Balances</a:t>
                      </a:r>
                      <a:endParaRPr lang="en-US" sz="1600" dirty="0">
                        <a:solidFill>
                          <a:schemeClr val="tx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$17,736,813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$18,147,890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$411,077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r">
                        <a:spcBef>
                          <a:spcPts val="0"/>
                        </a:spcBef>
                        <a:spcAft>
                          <a:spcPts val="0"/>
                        </a:spcAft>
                      </a:pPr>
                      <a:r>
                        <a:rPr lang="en-US" sz="1600" dirty="0">
                          <a:solidFill>
                            <a:schemeClr val="tx1"/>
                          </a:solidFill>
                          <a:latin typeface="Times New Roman"/>
                          <a:ea typeface="Times New Roman"/>
                          <a:cs typeface="Times New Roman"/>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2143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a:t>
            </a:r>
            <a:endParaRPr lang="en-US" sz="3600" b="1" dirty="0">
              <a:solidFill>
                <a:srgbClr val="FF0000"/>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88</a:t>
            </a:fld>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62103356"/>
              </p:ext>
            </p:extLst>
          </p:nvPr>
        </p:nvGraphicFramePr>
        <p:xfrm>
          <a:off x="457200" y="1676400"/>
          <a:ext cx="7848600" cy="4495801"/>
        </p:xfrm>
        <a:graphic>
          <a:graphicData uri="http://schemas.openxmlformats.org/drawingml/2006/table">
            <a:tbl>
              <a:tblPr/>
              <a:tblGrid>
                <a:gridCol w="4640594">
                  <a:extLst>
                    <a:ext uri="{9D8B030D-6E8A-4147-A177-3AD203B41FA5}">
                      <a16:colId xmlns:a16="http://schemas.microsoft.com/office/drawing/2014/main" val="20000"/>
                    </a:ext>
                  </a:extLst>
                </a:gridCol>
                <a:gridCol w="301957">
                  <a:extLst>
                    <a:ext uri="{9D8B030D-6E8A-4147-A177-3AD203B41FA5}">
                      <a16:colId xmlns:a16="http://schemas.microsoft.com/office/drawing/2014/main" val="20001"/>
                    </a:ext>
                  </a:extLst>
                </a:gridCol>
                <a:gridCol w="1507513">
                  <a:extLst>
                    <a:ext uri="{9D8B030D-6E8A-4147-A177-3AD203B41FA5}">
                      <a16:colId xmlns:a16="http://schemas.microsoft.com/office/drawing/2014/main" val="20002"/>
                    </a:ext>
                  </a:extLst>
                </a:gridCol>
                <a:gridCol w="301957">
                  <a:extLst>
                    <a:ext uri="{9D8B030D-6E8A-4147-A177-3AD203B41FA5}">
                      <a16:colId xmlns:a16="http://schemas.microsoft.com/office/drawing/2014/main" val="20003"/>
                    </a:ext>
                  </a:extLst>
                </a:gridCol>
                <a:gridCol w="1096579">
                  <a:extLst>
                    <a:ext uri="{9D8B030D-6E8A-4147-A177-3AD203B41FA5}">
                      <a16:colId xmlns:a16="http://schemas.microsoft.com/office/drawing/2014/main" val="20004"/>
                    </a:ext>
                  </a:extLst>
                </a:gridCol>
              </a:tblGrid>
              <a:tr h="298191">
                <a:tc gridSpan="5">
                  <a:txBody>
                    <a:bodyPr/>
                    <a:lstStyle/>
                    <a:p>
                      <a:pPr marL="0" marR="0" algn="ctr">
                        <a:spcBef>
                          <a:spcPts val="0"/>
                        </a:spcBef>
                        <a:spcAft>
                          <a:spcPts val="0"/>
                        </a:spcAft>
                      </a:pPr>
                      <a:r>
                        <a:rPr lang="en-US" sz="1600" b="1" dirty="0">
                          <a:latin typeface="Times New Roman"/>
                          <a:ea typeface="Times New Roman"/>
                          <a:cs typeface="Times New Roman"/>
                        </a:rPr>
                        <a:t>Classification of Water and Sewer Fund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Proposed</a:t>
                      </a:r>
                      <a:endParaRPr lang="en-US" sz="1600" dirty="0">
                        <a:latin typeface="Times New Roman"/>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 </a:t>
                      </a:r>
                      <a:endParaRPr lang="en-US" sz="1600" dirty="0">
                        <a:latin typeface="Times New Roman"/>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Percent</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01"/>
                  </a:ext>
                </a:extLst>
              </a:tr>
              <a:tr h="298191">
                <a:tc>
                  <a:txBody>
                    <a:bodyPr/>
                    <a:lstStyle/>
                    <a:p>
                      <a:pPr marL="0" marR="0">
                        <a:spcBef>
                          <a:spcPts val="0"/>
                        </a:spcBef>
                        <a:spcAft>
                          <a:spcPts val="0"/>
                        </a:spcAft>
                      </a:pPr>
                      <a:r>
                        <a:rPr lang="en-US" sz="1600" b="1" u="sng" dirty="0">
                          <a:latin typeface="Times New Roman"/>
                          <a:ea typeface="Times New Roman"/>
                          <a:cs typeface="Times New Roman"/>
                        </a:rPr>
                        <a:t>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Budget</a:t>
                      </a:r>
                      <a:endParaRPr lang="en-US" sz="1600" dirty="0">
                        <a:latin typeface="Times New Roman"/>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lgn="ctr">
                        <a:spcBef>
                          <a:spcPts val="0"/>
                        </a:spcBef>
                        <a:spcAft>
                          <a:spcPts val="0"/>
                        </a:spcAft>
                      </a:pPr>
                      <a:r>
                        <a:rPr lang="en-US" sz="1600" b="1" dirty="0">
                          <a:latin typeface="Times New Roman"/>
                          <a:ea typeface="Times New Roman"/>
                          <a:cs typeface="Times New Roman"/>
                        </a:rPr>
                        <a:t>of Total</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298191">
                <a:tc>
                  <a:txBody>
                    <a:bodyPr/>
                    <a:lstStyle/>
                    <a:p>
                      <a:pPr marL="0" marR="0">
                        <a:spcBef>
                          <a:spcPts val="0"/>
                        </a:spcBef>
                        <a:spcAft>
                          <a:spcPts val="0"/>
                        </a:spcAft>
                      </a:pPr>
                      <a:r>
                        <a:rPr lang="en-US" sz="1600" dirty="0">
                          <a:latin typeface="Times New Roman"/>
                          <a:ea typeface="Times New Roman"/>
                          <a:cs typeface="Times New Roman"/>
                        </a:rPr>
                        <a:t>Personal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         7,100,870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8.66%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03"/>
                  </a:ext>
                </a:extLst>
              </a:tr>
              <a:tr h="298191">
                <a:tc>
                  <a:txBody>
                    <a:bodyPr/>
                    <a:lstStyle/>
                    <a:p>
                      <a:pPr marL="0" marR="0">
                        <a:spcBef>
                          <a:spcPts val="0"/>
                        </a:spcBef>
                        <a:spcAft>
                          <a:spcPts val="0"/>
                        </a:spcAft>
                      </a:pPr>
                      <a:r>
                        <a:rPr lang="en-US" sz="1600" dirty="0">
                          <a:latin typeface="Times New Roman"/>
                          <a:ea typeface="Times New Roman"/>
                          <a:cs typeface="Times New Roman"/>
                        </a:rPr>
                        <a:t>Professional Services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4,197,115 </a:t>
                      </a:r>
                    </a:p>
                  </a:txBody>
                  <a:tcPr marL="0" marR="0" marT="0" marB="0" anchor="b">
                    <a:lnL>
                      <a:noFill/>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5.12%</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004"/>
                  </a:ext>
                </a:extLst>
              </a:tr>
              <a:tr h="298191">
                <a:tc>
                  <a:txBody>
                    <a:bodyPr/>
                    <a:lstStyle/>
                    <a:p>
                      <a:pPr marL="0" marR="0">
                        <a:spcBef>
                          <a:spcPts val="0"/>
                        </a:spcBef>
                        <a:spcAft>
                          <a:spcPts val="0"/>
                        </a:spcAft>
                      </a:pPr>
                      <a:r>
                        <a:rPr lang="en-US" sz="1600" dirty="0">
                          <a:latin typeface="Times New Roman"/>
                          <a:ea typeface="Times New Roman"/>
                          <a:cs typeface="Times New Roman"/>
                        </a:rPr>
                        <a:t>Maintenance</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53,371,984 </a:t>
                      </a:r>
                    </a:p>
                  </a:txBody>
                  <a:tcPr marL="0" marR="0" marT="0" marB="0" anchor="b">
                    <a:lnL>
                      <a:noFill/>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65.11%</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005"/>
                  </a:ext>
                </a:extLst>
              </a:tr>
              <a:tr h="298191">
                <a:tc>
                  <a:txBody>
                    <a:bodyPr/>
                    <a:lstStyle/>
                    <a:p>
                      <a:pPr marL="0" marR="0">
                        <a:spcBef>
                          <a:spcPts val="0"/>
                        </a:spcBef>
                        <a:spcAft>
                          <a:spcPts val="0"/>
                        </a:spcAft>
                      </a:pPr>
                      <a:r>
                        <a:rPr lang="en-US" sz="1600" dirty="0">
                          <a:solidFill>
                            <a:schemeClr val="tx1"/>
                          </a:solidFill>
                          <a:latin typeface="Times New Roman"/>
                          <a:ea typeface="Times New Roman"/>
                          <a:cs typeface="Times New Roman"/>
                        </a:rPr>
                        <a:t>Contracts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1,009,534 </a:t>
                      </a:r>
                    </a:p>
                  </a:txBody>
                  <a:tcPr marL="0" marR="0" marT="0" marB="0" anchor="b">
                    <a:lnL>
                      <a:noFill/>
                    </a:lnL>
                    <a:lnR>
                      <a:noFill/>
                    </a:lnR>
                    <a:lnT>
                      <a:noFill/>
                    </a:lnT>
                    <a:lnB>
                      <a:noFill/>
                    </a:lnB>
                    <a:solidFill>
                      <a:schemeClr val="accent1">
                        <a:lumMod val="60000"/>
                        <a:lumOff val="40000"/>
                      </a:schemeClr>
                    </a:solidFill>
                  </a:tcPr>
                </a:tc>
                <a:tc>
                  <a:txBody>
                    <a:bodyPr/>
                    <a:lstStyle/>
                    <a:p>
                      <a:endParaRPr lang="en-US" sz="1600" dirty="0">
                        <a:solidFill>
                          <a:schemeClr val="tx1"/>
                        </a:solidFill>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1.23%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006"/>
                  </a:ext>
                </a:extLst>
              </a:tr>
              <a:tr h="298191">
                <a:tc>
                  <a:txBody>
                    <a:bodyPr/>
                    <a:lstStyle/>
                    <a:p>
                      <a:pPr marL="0" marR="0">
                        <a:spcBef>
                          <a:spcPts val="0"/>
                        </a:spcBef>
                        <a:spcAft>
                          <a:spcPts val="0"/>
                        </a:spcAft>
                      </a:pPr>
                      <a:r>
                        <a:rPr lang="en-US" sz="1600" dirty="0">
                          <a:latin typeface="Times New Roman"/>
                          <a:ea typeface="Times New Roman"/>
                          <a:cs typeface="Times New Roman"/>
                        </a:rPr>
                        <a:t>Supplies</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1,089,117 </a:t>
                      </a:r>
                    </a:p>
                  </a:txBody>
                  <a:tcPr marL="0" marR="0" marT="0" marB="0" anchor="b">
                    <a:lnL>
                      <a:noFill/>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1.33%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007"/>
                  </a:ext>
                </a:extLst>
              </a:tr>
              <a:tr h="298191">
                <a:tc>
                  <a:txBody>
                    <a:bodyPr/>
                    <a:lstStyle/>
                    <a:p>
                      <a:pPr marL="0" marR="0">
                        <a:spcBef>
                          <a:spcPts val="0"/>
                        </a:spcBef>
                        <a:spcAft>
                          <a:spcPts val="0"/>
                        </a:spcAft>
                      </a:pPr>
                      <a:r>
                        <a:rPr lang="en-US" sz="1600" dirty="0">
                          <a:latin typeface="Times New Roman"/>
                          <a:ea typeface="Times New Roman"/>
                          <a:cs typeface="Times New Roman"/>
                        </a:rPr>
                        <a:t>Capital</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solidFill>
                            <a:srgbClr val="000000"/>
                          </a:solidFill>
                          <a:effectLst/>
                          <a:latin typeface="Times New Roman" panose="02020603050405020304" pitchFamily="18" charset="0"/>
                        </a:rPr>
                        <a:t>            313,000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0.38%</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r h="298191">
                <a:tc>
                  <a:txBody>
                    <a:bodyPr/>
                    <a:lstStyle/>
                    <a:p>
                      <a:pPr marL="0" marR="0">
                        <a:spcBef>
                          <a:spcPts val="0"/>
                        </a:spcBef>
                        <a:spcAft>
                          <a:spcPts val="0"/>
                        </a:spcAft>
                      </a:pPr>
                      <a:r>
                        <a:rPr lang="en-US" sz="1600" b="1" u="sng" dirty="0">
                          <a:latin typeface="Times New Roman"/>
                          <a:ea typeface="Times New Roman"/>
                          <a:cs typeface="Times New Roman"/>
                        </a:rPr>
                        <a:t>Total Operating Expenditures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1" i="0" u="none" strike="noStrike" dirty="0">
                          <a:effectLst/>
                          <a:latin typeface="Times New Roman"/>
                        </a:rPr>
                        <a:t>$         67,081,620 </a:t>
                      </a:r>
                      <a:endParaRPr lang="en-US" sz="1600" b="0" i="0" u="none" strike="noStrike" dirty="0">
                        <a:effectLst/>
                        <a:latin typeface="Times New Roman"/>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1" i="0" u="none" strike="noStrike" dirty="0">
                          <a:effectLst/>
                          <a:latin typeface="Times New Roman"/>
                        </a:rPr>
                        <a:t>81.83%</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09"/>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l" fontAlgn="b"/>
                      <a:r>
                        <a:rPr lang="en-US" sz="1600" b="1" i="0" u="none" strike="noStrike" dirty="0">
                          <a:effectLst/>
                          <a:latin typeface="Times New Roman"/>
                        </a:rPr>
                        <a:t> </a:t>
                      </a:r>
                    </a:p>
                  </a:txBody>
                  <a:tcPr marL="0" marR="0" marT="0" marB="0" anchor="b">
                    <a:lnL>
                      <a:noFill/>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010"/>
                  </a:ext>
                </a:extLst>
              </a:tr>
              <a:tr h="298191">
                <a:tc>
                  <a:txBody>
                    <a:bodyPr/>
                    <a:lstStyle/>
                    <a:p>
                      <a:pPr marL="0" marR="0">
                        <a:spcBef>
                          <a:spcPts val="0"/>
                        </a:spcBef>
                        <a:spcAft>
                          <a:spcPts val="0"/>
                        </a:spcAft>
                      </a:pPr>
                      <a:r>
                        <a:rPr lang="en-US" sz="1600" dirty="0">
                          <a:latin typeface="Times New Roman"/>
                          <a:ea typeface="Times New Roman"/>
                          <a:cs typeface="Times New Roman"/>
                        </a:rPr>
                        <a:t>Transfers Out</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         14,891,525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lgn="r">
                        <a:spcBef>
                          <a:spcPts val="0"/>
                        </a:spcBef>
                        <a:spcAft>
                          <a:spcPts val="0"/>
                        </a:spcAft>
                      </a:pPr>
                      <a:r>
                        <a:rPr lang="en-US" sz="1600" dirty="0">
                          <a:latin typeface="Times New Roman"/>
                          <a:ea typeface="Times New Roman"/>
                          <a:cs typeface="Times New Roman"/>
                        </a:rPr>
                        <a:t>18.17%</a:t>
                      </a: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1"/>
                  </a:ext>
                </a:extLst>
              </a:tr>
              <a:tr h="298191">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0" i="0" u="none" strike="noStrike" dirty="0">
                          <a:effectLst/>
                          <a:latin typeface="Times New Roman"/>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12"/>
                  </a:ext>
                </a:extLst>
              </a:tr>
              <a:tr h="309659">
                <a:tc>
                  <a:txBody>
                    <a:bodyPr/>
                    <a:lstStyle/>
                    <a:p>
                      <a:pPr marL="0" marR="0">
                        <a:spcBef>
                          <a:spcPts val="0"/>
                        </a:spcBef>
                        <a:spcAft>
                          <a:spcPts val="0"/>
                        </a:spcAft>
                      </a:pPr>
                      <a:r>
                        <a:rPr lang="en-US" sz="1600" b="1" u="sng" dirty="0">
                          <a:latin typeface="Times New Roman"/>
                          <a:ea typeface="Times New Roman"/>
                          <a:cs typeface="Times New Roman"/>
                        </a:rPr>
                        <a:t>Total Operating Expenditures and Transfers</a:t>
                      </a:r>
                      <a:endParaRPr lang="en-US" sz="16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algn="r" fontAlgn="b"/>
                      <a:r>
                        <a:rPr lang="en-US" sz="1600" b="1" i="0" u="none" strike="noStrike" dirty="0">
                          <a:effectLst/>
                          <a:latin typeface="Times New Roman"/>
                        </a:rPr>
                        <a:t>$        81,973,145 </a:t>
                      </a:r>
                    </a:p>
                  </a:txBody>
                  <a:tcPr marL="0" marR="0" marT="0" marB="0" anchor="b">
                    <a:lnL>
                      <a:noFill/>
                    </a:lnL>
                    <a:lnR>
                      <a:noFill/>
                    </a:lnR>
                    <a:lnT>
                      <a:noFill/>
                    </a:lnT>
                    <a:lnB w="28575" cap="flat" cmpd="dbl" algn="ctr">
                      <a:solidFill>
                        <a:srgbClr val="000000"/>
                      </a:solidFill>
                      <a:prstDash val="solid"/>
                      <a:round/>
                      <a:headEnd type="none" w="med" len="med"/>
                      <a:tailEnd type="none" w="med" len="med"/>
                    </a:lnB>
                    <a:solidFill>
                      <a:schemeClr val="accent1">
                        <a:lumMod val="60000"/>
                        <a:lumOff val="40000"/>
                      </a:schemeClr>
                    </a:solidFill>
                  </a:tcPr>
                </a:tc>
                <a:tc>
                  <a:txBody>
                    <a:bodyPr/>
                    <a:lstStyle/>
                    <a:p>
                      <a:endParaRPr lang="en-US" sz="1600" dirty="0">
                        <a:latin typeface="Calibri"/>
                        <a:ea typeface="Times New Roman"/>
                        <a:cs typeface="Times New Roman"/>
                      </a:endParaRPr>
                    </a:p>
                  </a:txBody>
                  <a:tcPr marL="68580" marR="68580" marT="0" marB="0" anchor="b">
                    <a:lnL>
                      <a:noFill/>
                    </a:lnL>
                    <a:lnR>
                      <a:noFill/>
                    </a:lnR>
                    <a:lnT>
                      <a:noFill/>
                    </a:lnT>
                    <a:lnB>
                      <a:noFill/>
                    </a:lnB>
                    <a:solidFill>
                      <a:schemeClr val="accent1">
                        <a:lumMod val="60000"/>
                        <a:lumOff val="40000"/>
                      </a:schemeClr>
                    </a:solidFill>
                  </a:tcPr>
                </a:tc>
                <a:tc>
                  <a:txBody>
                    <a:bodyPr/>
                    <a:lstStyle/>
                    <a:p>
                      <a:pPr marL="0" marR="0" algn="r">
                        <a:spcBef>
                          <a:spcPts val="0"/>
                        </a:spcBef>
                        <a:spcAft>
                          <a:spcPts val="0"/>
                        </a:spcAft>
                      </a:pPr>
                      <a:r>
                        <a:rPr lang="en-US" sz="1600" b="1" dirty="0">
                          <a:latin typeface="Times New Roman"/>
                          <a:ea typeface="Times New Roman"/>
                          <a:cs typeface="Times New Roman"/>
                        </a:rPr>
                        <a:t>100.00%</a:t>
                      </a:r>
                      <a:endParaRPr lang="en-US" sz="16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3"/>
                  </a:ext>
                </a:extLst>
              </a:tr>
              <a:tr h="309659">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spcBef>
                          <a:spcPts val="0"/>
                        </a:spcBef>
                        <a:spcAft>
                          <a:spcPts val="0"/>
                        </a:spcAft>
                      </a:pPr>
                      <a:r>
                        <a:rPr lang="en-US" sz="1600" dirty="0">
                          <a:latin typeface="Times New Roman"/>
                          <a:ea typeface="Times New Roman"/>
                          <a:cs typeface="Times New Roman"/>
                        </a:rPr>
                        <a:t> </a:t>
                      </a: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836559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Revenues</a:t>
            </a:r>
            <a:endParaRPr lang="en-US" sz="3600" dirty="0"/>
          </a:p>
        </p:txBody>
      </p:sp>
      <p:sp>
        <p:nvSpPr>
          <p:cNvPr id="3" name="Content Placeholder 2"/>
          <p:cNvSpPr>
            <a:spLocks noGrp="1"/>
          </p:cNvSpPr>
          <p:nvPr>
            <p:ph idx="1"/>
          </p:nvPr>
        </p:nvSpPr>
        <p:spPr>
          <a:xfrm>
            <a:off x="457200" y="1600200"/>
            <a:ext cx="8229600" cy="4724400"/>
          </a:xfrm>
        </p:spPr>
        <p:txBody>
          <a:bodyPr>
            <a:normAutofit fontScale="85000" lnSpcReduction="20000"/>
          </a:bodyPr>
          <a:lstStyle/>
          <a:p>
            <a:r>
              <a:rPr lang="en-US" sz="2800" dirty="0">
                <a:solidFill>
                  <a:schemeClr val="bg1"/>
                </a:solidFill>
              </a:rPr>
              <a:t>On June 4, 2018, the North Texas Municipal Water District staff gave City Council an update on the Districts Water Supply Plan and other initiatives.  A copy of that presentation and video of the remarks are available on-line at www.cor.net.  The presentation called for a 10.0% increase in the cost of wholesale water</a:t>
            </a:r>
          </a:p>
          <a:p>
            <a:r>
              <a:rPr lang="en-US" sz="2800" dirty="0">
                <a:solidFill>
                  <a:schemeClr val="bg1"/>
                </a:solidFill>
              </a:rPr>
              <a:t>Since that presentation, the City received notice of the final 2018-2019 wastewater rates.  The letter calls for rate increases, from year end estimates, to both the Regional System and the Upper East Fork System of 12.8% and 18.4% respectively. The total wastewater services costs owed the district increase $1.6 million for 2018-2019.  Combined with the $428,000 in increases from Garland and Dallas combined, the total wastewater service costs increase $2.0 million this fiscal year.</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89</a:t>
            </a:fld>
            <a:endParaRPr lang="en-US" dirty="0">
              <a:solidFill>
                <a:schemeClr val="bg1"/>
              </a:solidFill>
            </a:endParaRPr>
          </a:p>
        </p:txBody>
      </p:sp>
    </p:spTree>
    <p:extLst>
      <p:ext uri="{BB962C8B-B14F-4D97-AF65-F5344CB8AC3E}">
        <p14:creationId xmlns:p14="http://schemas.microsoft.com/office/powerpoint/2010/main" val="38447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 y="76200"/>
            <a:ext cx="9296400" cy="1295400"/>
          </a:xfrm>
        </p:spPr>
        <p:txBody>
          <a:bodyPr>
            <a:noAutofit/>
          </a:bodyPr>
          <a:lstStyle/>
          <a:p>
            <a:r>
              <a:rPr lang="en-US" sz="4000" b="1" dirty="0">
                <a:solidFill>
                  <a:schemeClr val="bg1"/>
                </a:solidFill>
              </a:rPr>
              <a:t>Pursuits for the FY 2018-2019 Budget</a:t>
            </a:r>
          </a:p>
        </p:txBody>
      </p:sp>
      <p:sp>
        <p:nvSpPr>
          <p:cNvPr id="3" name="Content Placeholder 2"/>
          <p:cNvSpPr>
            <a:spLocks noGrp="1"/>
          </p:cNvSpPr>
          <p:nvPr>
            <p:ph idx="1"/>
          </p:nvPr>
        </p:nvSpPr>
        <p:spPr>
          <a:xfrm>
            <a:off x="76200" y="927099"/>
            <a:ext cx="5600700" cy="5549901"/>
          </a:xfrm>
        </p:spPr>
        <p:txBody>
          <a:bodyPr>
            <a:normAutofit fontScale="55000" lnSpcReduction="20000"/>
          </a:bodyPr>
          <a:lstStyle/>
          <a:p>
            <a:pPr marL="114300" indent="0">
              <a:buNone/>
            </a:pPr>
            <a:endParaRPr lang="en-US" dirty="0">
              <a:solidFill>
                <a:schemeClr val="bg1"/>
              </a:solidFill>
            </a:endParaRPr>
          </a:p>
          <a:p>
            <a:r>
              <a:rPr lang="en-US" sz="4000" dirty="0">
                <a:solidFill>
                  <a:schemeClr val="bg1"/>
                </a:solidFill>
              </a:rPr>
              <a:t>Sustain the significant </a:t>
            </a:r>
            <a:r>
              <a:rPr lang="en-US" sz="4000" b="1" dirty="0">
                <a:solidFill>
                  <a:schemeClr val="bg1"/>
                </a:solidFill>
              </a:rPr>
              <a:t>maintenance initiatives</a:t>
            </a:r>
            <a:r>
              <a:rPr lang="en-US" sz="4000" dirty="0">
                <a:solidFill>
                  <a:schemeClr val="bg1"/>
                </a:solidFill>
              </a:rPr>
              <a:t> begun in recent budget efforts:</a:t>
            </a:r>
          </a:p>
          <a:p>
            <a:pPr lvl="1">
              <a:buFont typeface="Arial" panose="020B0604020202020204" pitchFamily="34" charset="0"/>
              <a:buChar char="•"/>
            </a:pPr>
            <a:r>
              <a:rPr lang="en-US" sz="3600" dirty="0">
                <a:solidFill>
                  <a:schemeClr val="bg1"/>
                </a:solidFill>
              </a:rPr>
              <a:t>Continue to have 2.5 pennies dedicated to street maintenance.</a:t>
            </a:r>
          </a:p>
          <a:p>
            <a:pPr lvl="1">
              <a:buFont typeface="Arial" panose="020B0604020202020204" pitchFamily="34" charset="0"/>
              <a:buChar char="•"/>
            </a:pPr>
            <a:r>
              <a:rPr lang="en-US" sz="3600" dirty="0">
                <a:solidFill>
                  <a:schemeClr val="bg1"/>
                </a:solidFill>
              </a:rPr>
              <a:t>Increase the alley rehabilitation dedication to 1.0 penny of the tax rate.</a:t>
            </a:r>
          </a:p>
          <a:p>
            <a:pPr lvl="1">
              <a:buFont typeface="Arial" panose="020B0604020202020204" pitchFamily="34" charset="0"/>
              <a:buChar char="•"/>
            </a:pPr>
            <a:r>
              <a:rPr lang="en-US" sz="3600" dirty="0">
                <a:solidFill>
                  <a:schemeClr val="bg1"/>
                </a:solidFill>
              </a:rPr>
              <a:t>Establish a ½ cent dedication for parks maintenance to implement multi-year maintenance strategies.</a:t>
            </a:r>
          </a:p>
          <a:p>
            <a:pPr lvl="1">
              <a:buFont typeface="Arial" panose="020B0604020202020204" pitchFamily="34" charset="0"/>
              <a:buChar char="•"/>
            </a:pPr>
            <a:r>
              <a:rPr lang="en-US" sz="3600" dirty="0">
                <a:solidFill>
                  <a:schemeClr val="bg1"/>
                </a:solidFill>
              </a:rPr>
              <a:t>Sustain Year 6 Strategies for key maintenance activities: bridges, walls, traffic signs, traffic markings, etc.</a:t>
            </a:r>
          </a:p>
          <a:p>
            <a:pPr lvl="1">
              <a:buFont typeface="Arial" panose="020B0604020202020204" pitchFamily="34" charset="0"/>
              <a:buChar char="•"/>
            </a:pPr>
            <a:r>
              <a:rPr lang="en-US" sz="3600" dirty="0">
                <a:solidFill>
                  <a:schemeClr val="bg1"/>
                </a:solidFill>
              </a:rPr>
              <a:t>Continue efforts to enhance infrastructure maintenance for the water distribution system and sewer collection systems.</a:t>
            </a:r>
          </a:p>
          <a:p>
            <a:pPr lvl="1">
              <a:buFont typeface="Arial" panose="020B0604020202020204" pitchFamily="34" charset="0"/>
              <a:buChar char="•"/>
            </a:pPr>
            <a:r>
              <a:rPr lang="en-US" sz="3600" dirty="0">
                <a:solidFill>
                  <a:schemeClr val="bg1"/>
                </a:solidFill>
              </a:rPr>
              <a:t>Enhance maintenance strategies for aquatic facilities and city facilities.</a:t>
            </a:r>
          </a:p>
          <a:p>
            <a:endParaRPr lang="en-US" dirty="0">
              <a:solidFill>
                <a:schemeClr val="bg1"/>
              </a:solidFill>
            </a:endParaRPr>
          </a:p>
          <a:p>
            <a:endParaRPr lang="en-US" dirty="0">
              <a:solidFill>
                <a:schemeClr val="bg1"/>
              </a:solidFill>
            </a:endParaRPr>
          </a:p>
          <a:p>
            <a:pPr marL="320040" lvl="1" indent="0">
              <a:buNone/>
            </a:pPr>
            <a:endParaRPr lang="en-US" dirty="0">
              <a:solidFill>
                <a:schemeClr val="bg1"/>
              </a:solidFill>
            </a:endParaRPr>
          </a:p>
          <a:p>
            <a:pPr marL="320040" lvl="1"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a:t>
            </a:fld>
            <a:endParaRPr lang="en-US"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640" y="1371600"/>
            <a:ext cx="3086100" cy="2057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900" y="3880239"/>
            <a:ext cx="3086100" cy="2057400"/>
          </a:xfrm>
          <a:prstGeom prst="rect">
            <a:avLst/>
          </a:prstGeom>
        </p:spPr>
      </p:pic>
    </p:spTree>
    <p:extLst>
      <p:ext uri="{BB962C8B-B14F-4D97-AF65-F5344CB8AC3E}">
        <p14:creationId xmlns:p14="http://schemas.microsoft.com/office/powerpoint/2010/main" val="16738567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North Texas Municipal Water District Supply – Member City Rates</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90</a:t>
            </a:fld>
            <a:endParaRPr lang="en-US" dirty="0">
              <a:solidFill>
                <a:schemeClr val="bg1"/>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0729329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11804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Revenues</a:t>
            </a:r>
            <a:endParaRPr lang="en-US" sz="3600"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sz="2800" dirty="0">
                <a:solidFill>
                  <a:schemeClr val="bg1"/>
                </a:solidFill>
              </a:rPr>
              <a:t>This budget is based on these factors as well as a continued emphasis on the City’s CMOM (Capacity, Management, Operations and Maintenance) program aimed at addressing aging infrastructure through enhanced inflow and infiltration (I&amp;I) abatement efforts and general system maintenance including, but not limited to line and valve repair/replacement.  </a:t>
            </a:r>
          </a:p>
          <a:p>
            <a:r>
              <a:rPr lang="en-US" sz="2800" dirty="0">
                <a:solidFill>
                  <a:schemeClr val="bg1"/>
                </a:solidFill>
              </a:rPr>
              <a:t>Projected revenues for FY 2018-2019 are based on a 9.5% rate increase for both the water and sewer retail rates.  The increase would go into effect with the first billing in November of 2018.  </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91</a:t>
            </a:fld>
            <a:endParaRPr lang="en-US" dirty="0">
              <a:solidFill>
                <a:schemeClr val="bg1"/>
              </a:solidFill>
            </a:endParaRPr>
          </a:p>
        </p:txBody>
      </p:sp>
    </p:spTree>
    <p:extLst>
      <p:ext uri="{BB962C8B-B14F-4D97-AF65-F5344CB8AC3E}">
        <p14:creationId xmlns:p14="http://schemas.microsoft.com/office/powerpoint/2010/main" val="2602007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Revenues</a:t>
            </a:r>
            <a:endParaRPr lang="en-US" sz="3600" dirty="0"/>
          </a:p>
        </p:txBody>
      </p:sp>
      <p:sp>
        <p:nvSpPr>
          <p:cNvPr id="3" name="Content Placeholder 2"/>
          <p:cNvSpPr>
            <a:spLocks noGrp="1"/>
          </p:cNvSpPr>
          <p:nvPr>
            <p:ph idx="1"/>
          </p:nvPr>
        </p:nvSpPr>
        <p:spPr/>
        <p:txBody>
          <a:bodyPr>
            <a:normAutofit/>
          </a:bodyPr>
          <a:lstStyle/>
          <a:p>
            <a:pPr lvl="0"/>
            <a:r>
              <a:rPr lang="en-US" sz="2400" dirty="0">
                <a:solidFill>
                  <a:schemeClr val="bg1"/>
                </a:solidFill>
              </a:rPr>
              <a:t>Revenue from Water Sales and Charges is programmed at $50.6 million representing a 5.5% increase from year-end and is based on a 9.5% increase across all five tiers as well as maintaining twice a week watering for the full year.</a:t>
            </a:r>
          </a:p>
          <a:p>
            <a:pPr lvl="0"/>
            <a:r>
              <a:rPr lang="en-US" sz="2400" dirty="0">
                <a:solidFill>
                  <a:schemeClr val="bg1"/>
                </a:solidFill>
              </a:rPr>
              <a:t>Sewer Sales are budgeted at $30.0 million or 4.1% above year-end and includes the 9.5% rate increase.   Sewer charges do not apply to irrigation.</a:t>
            </a:r>
          </a:p>
          <a:p>
            <a:pPr lvl="0"/>
            <a:r>
              <a:rPr lang="en-US" sz="2400" dirty="0">
                <a:solidFill>
                  <a:schemeClr val="bg1"/>
                </a:solidFill>
              </a:rPr>
              <a:t>Remaining revenues combined increase $88,000 based on a budget of $1.7 million. </a:t>
            </a: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92</a:t>
            </a:fld>
            <a:endParaRPr lang="en-US" dirty="0">
              <a:solidFill>
                <a:schemeClr val="bg1"/>
              </a:solidFill>
            </a:endParaRPr>
          </a:p>
        </p:txBody>
      </p:sp>
    </p:spTree>
    <p:extLst>
      <p:ext uri="{BB962C8B-B14F-4D97-AF65-F5344CB8AC3E}">
        <p14:creationId xmlns:p14="http://schemas.microsoft.com/office/powerpoint/2010/main" val="3054413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solidFill>
                  <a:schemeClr val="bg1"/>
                </a:solidFill>
              </a:rPr>
              <a:t>Proposed Rate Tiers</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93</a:t>
            </a:fld>
            <a:endParaRPr lang="en-US" dirty="0">
              <a:solidFill>
                <a:schemeClr val="bg1"/>
              </a:solidFill>
            </a:endParaRPr>
          </a:p>
        </p:txBody>
      </p:sp>
      <p:pic>
        <p:nvPicPr>
          <p:cNvPr id="5" name="Picture 4">
            <a:extLst>
              <a:ext uri="{FF2B5EF4-FFF2-40B4-BE49-F238E27FC236}">
                <a16:creationId xmlns:a16="http://schemas.microsoft.com/office/drawing/2014/main" id="{1E48E2E0-88A8-43FC-8C94-641CBFDE0E73}"/>
              </a:ext>
            </a:extLst>
          </p:cNvPr>
          <p:cNvPicPr>
            <a:picLocks noChangeAspect="1"/>
          </p:cNvPicPr>
          <p:nvPr/>
        </p:nvPicPr>
        <p:blipFill>
          <a:blip r:embed="rId3"/>
          <a:stretch>
            <a:fillRect/>
          </a:stretch>
        </p:blipFill>
        <p:spPr>
          <a:xfrm>
            <a:off x="533400" y="1858392"/>
            <a:ext cx="8153400" cy="3141215"/>
          </a:xfrm>
          <a:prstGeom prst="rect">
            <a:avLst/>
          </a:prstGeom>
        </p:spPr>
      </p:pic>
    </p:spTree>
    <p:extLst>
      <p:ext uri="{BB962C8B-B14F-4D97-AF65-F5344CB8AC3E}">
        <p14:creationId xmlns:p14="http://schemas.microsoft.com/office/powerpoint/2010/main" val="26273872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Residential Impact</a:t>
            </a:r>
            <a:endParaRPr lang="en-US" dirty="0">
              <a:solidFill>
                <a:schemeClr val="bg1"/>
              </a:solidFill>
            </a:endParaRPr>
          </a:p>
        </p:txBody>
      </p:sp>
      <p:sp>
        <p:nvSpPr>
          <p:cNvPr id="3" name="Content Placeholder 2"/>
          <p:cNvSpPr>
            <a:spLocks noGrp="1"/>
          </p:cNvSpPr>
          <p:nvPr>
            <p:ph idx="1"/>
          </p:nvPr>
        </p:nvSpPr>
        <p:spPr/>
        <p:txBody>
          <a:bodyPr/>
          <a:lstStyle/>
          <a:p>
            <a:pPr lvl="1">
              <a:buNone/>
            </a:pPr>
            <a:r>
              <a:rPr lang="en-US" b="1" dirty="0">
                <a:solidFill>
                  <a:schemeClr val="bg1"/>
                </a:solidFill>
              </a:rPr>
              <a:t>Sample residential bill increases $9.19/month</a:t>
            </a:r>
          </a:p>
          <a:p>
            <a:pPr lvl="1">
              <a:buNone/>
            </a:pPr>
            <a:r>
              <a:rPr lang="en-US" dirty="0">
                <a:solidFill>
                  <a:schemeClr val="bg1"/>
                </a:solidFill>
              </a:rPr>
              <a:t>(Based on 8,000 gallons a month from Oct. through May &amp; 18,000 gallons a month for June through Sept.)</a:t>
            </a:r>
          </a:p>
          <a:p>
            <a:pPr lvl="1"/>
            <a:r>
              <a:rPr lang="en-US" sz="2400" dirty="0">
                <a:solidFill>
                  <a:schemeClr val="bg1"/>
                </a:solidFill>
              </a:rPr>
              <a:t>Average residential water bill increases $6.21/month</a:t>
            </a:r>
          </a:p>
          <a:p>
            <a:pPr lvl="1"/>
            <a:r>
              <a:rPr lang="en-US" sz="2400" dirty="0">
                <a:solidFill>
                  <a:schemeClr val="bg1"/>
                </a:solidFill>
              </a:rPr>
              <a:t>Average residential sewer bill increases $2.98/month</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745B9FC3-2351-4164-B751-4A496B933C07}" type="slidenum">
              <a:rPr lang="en-US" smtClean="0">
                <a:solidFill>
                  <a:schemeClr val="bg1"/>
                </a:solidFill>
              </a:rPr>
              <a:t>94</a:t>
            </a:fld>
            <a:endParaRPr lang="en-US" dirty="0">
              <a:solidFill>
                <a:schemeClr val="bg1"/>
              </a:solidFill>
            </a:endParaRPr>
          </a:p>
        </p:txBody>
      </p:sp>
    </p:spTree>
    <p:extLst>
      <p:ext uri="{BB962C8B-B14F-4D97-AF65-F5344CB8AC3E}">
        <p14:creationId xmlns:p14="http://schemas.microsoft.com/office/powerpoint/2010/main" val="7737905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Expenditures</a:t>
            </a:r>
            <a:endParaRPr lang="en-US" sz="3600" dirty="0">
              <a:solidFill>
                <a:schemeClr val="bg1"/>
              </a:solidFill>
            </a:endParaRPr>
          </a:p>
        </p:txBody>
      </p:sp>
      <p:sp>
        <p:nvSpPr>
          <p:cNvPr id="3" name="Content Placeholder 2"/>
          <p:cNvSpPr>
            <a:spLocks noGrp="1"/>
          </p:cNvSpPr>
          <p:nvPr>
            <p:ph idx="1"/>
          </p:nvPr>
        </p:nvSpPr>
        <p:spPr>
          <a:xfrm>
            <a:off x="457200" y="1600200"/>
            <a:ext cx="8229600" cy="4800600"/>
          </a:xfrm>
        </p:spPr>
        <p:txBody>
          <a:bodyPr>
            <a:normAutofit lnSpcReduction="10000"/>
          </a:bodyPr>
          <a:lstStyle/>
          <a:p>
            <a:pPr lvl="0"/>
            <a:r>
              <a:rPr lang="en-US" sz="2200" dirty="0">
                <a:solidFill>
                  <a:schemeClr val="bg1"/>
                </a:solidFill>
              </a:rPr>
              <a:t>Expenditures and Transfers are proposed at $82.0 million representing an increase of $4.4 million or 5.7% over year-end estimates.    </a:t>
            </a:r>
          </a:p>
          <a:p>
            <a:pPr lvl="0"/>
            <a:r>
              <a:rPr lang="en-US" sz="2200" dirty="0">
                <a:solidFill>
                  <a:schemeClr val="bg1"/>
                </a:solidFill>
              </a:rPr>
              <a:t>The Maintenance category is the largest operational expenditure in this fund and includes the costs of water and sewer services.  The City is not expecting to set a new “minimum purchase,” however we will be charged an additional $0.28/1,000 gallons in the price of wholesale water from the NTMWD.  This represents an increase of $3.1 million over last year.  For FY 2018-2019, the total cost of wholesale water increases to $33.7 million. </a:t>
            </a:r>
          </a:p>
          <a:p>
            <a:pPr lvl="0"/>
            <a:r>
              <a:rPr lang="en-US" sz="2200" dirty="0">
                <a:solidFill>
                  <a:schemeClr val="bg1"/>
                </a:solidFill>
              </a:rPr>
              <a:t>We continue to believe the water rebate program will continue for the foreseeable future.  For this reason, we are budgeting the assumption of a NTMWD rebate of $1,000,000 for a total “budgeted” charge for water of $32.7 million. </a:t>
            </a:r>
            <a:endParaRPr lang="en-US" sz="22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95</a:t>
            </a:fld>
            <a:endParaRPr lang="en-US" dirty="0">
              <a:solidFill>
                <a:schemeClr val="bg1"/>
              </a:solidFill>
            </a:endParaRPr>
          </a:p>
        </p:txBody>
      </p:sp>
    </p:spTree>
    <p:extLst>
      <p:ext uri="{BB962C8B-B14F-4D97-AF65-F5344CB8AC3E}">
        <p14:creationId xmlns:p14="http://schemas.microsoft.com/office/powerpoint/2010/main" val="2333345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Expenditures</a:t>
            </a:r>
            <a:endParaRPr lang="en-US" sz="3600" dirty="0"/>
          </a:p>
        </p:txBody>
      </p:sp>
      <p:sp>
        <p:nvSpPr>
          <p:cNvPr id="3" name="Content Placeholder 2"/>
          <p:cNvSpPr>
            <a:spLocks noGrp="1"/>
          </p:cNvSpPr>
          <p:nvPr>
            <p:ph idx="1"/>
          </p:nvPr>
        </p:nvSpPr>
        <p:spPr/>
        <p:txBody>
          <a:bodyPr>
            <a:normAutofit fontScale="85000" lnSpcReduction="10000"/>
          </a:bodyPr>
          <a:lstStyle/>
          <a:p>
            <a:pPr lvl="0"/>
            <a:r>
              <a:rPr lang="en-US" dirty="0">
                <a:solidFill>
                  <a:schemeClr val="bg1"/>
                </a:solidFill>
              </a:rPr>
              <a:t>Sewer treatment services are expected to increase $2.0 million over the year end estimates of $16.8 million.  These increases are due to the combination of the NTMWD rate increases mentioned earlier and increased projected flows in the sewer basins.</a:t>
            </a:r>
          </a:p>
          <a:p>
            <a:pPr lvl="0"/>
            <a:r>
              <a:rPr lang="en-US" dirty="0">
                <a:solidFill>
                  <a:schemeClr val="bg1"/>
                </a:solidFill>
              </a:rPr>
              <a:t>Together, the wholesale cost of water and sewer treatment services account for $51.5 million or 62.9% of the total expenses.   </a:t>
            </a:r>
          </a:p>
          <a:p>
            <a:pPr lvl="0"/>
            <a:r>
              <a:rPr lang="en-US" dirty="0">
                <a:solidFill>
                  <a:schemeClr val="bg1"/>
                </a:solidFill>
              </a:rPr>
              <a:t>Personal Services is proposed at $7.1 million, an increase or 10.6% over year-end estimates and includes full staffing and the merit pay package.  </a:t>
            </a:r>
          </a:p>
          <a:p>
            <a:pPr lvl="0"/>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96</a:t>
            </a:fld>
            <a:endParaRPr lang="en-US" dirty="0">
              <a:solidFill>
                <a:schemeClr val="bg1"/>
              </a:solidFill>
            </a:endParaRPr>
          </a:p>
        </p:txBody>
      </p:sp>
    </p:spTree>
    <p:extLst>
      <p:ext uri="{BB962C8B-B14F-4D97-AF65-F5344CB8AC3E}">
        <p14:creationId xmlns:p14="http://schemas.microsoft.com/office/powerpoint/2010/main" val="12057982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Expenditures</a:t>
            </a:r>
            <a:endParaRPr lang="en-US" sz="3600" dirty="0"/>
          </a:p>
        </p:txBody>
      </p:sp>
      <p:sp>
        <p:nvSpPr>
          <p:cNvPr id="3" name="Content Placeholder 2"/>
          <p:cNvSpPr>
            <a:spLocks noGrp="1"/>
          </p:cNvSpPr>
          <p:nvPr>
            <p:ph idx="1"/>
          </p:nvPr>
        </p:nvSpPr>
        <p:spPr>
          <a:xfrm>
            <a:off x="457200" y="1752600"/>
            <a:ext cx="8229600" cy="4495800"/>
          </a:xfrm>
        </p:spPr>
        <p:txBody>
          <a:bodyPr>
            <a:normAutofit fontScale="85000" lnSpcReduction="20000"/>
          </a:bodyPr>
          <a:lstStyle/>
          <a:p>
            <a:pPr lvl="0"/>
            <a:r>
              <a:rPr lang="en-US" dirty="0">
                <a:solidFill>
                  <a:schemeClr val="bg1"/>
                </a:solidFill>
              </a:rPr>
              <a:t>Professional Services of $4.2 million decrease ($77,000).  </a:t>
            </a:r>
            <a:endParaRPr lang="en-US" sz="2000" dirty="0">
              <a:solidFill>
                <a:schemeClr val="bg1"/>
              </a:solidFill>
            </a:endParaRPr>
          </a:p>
          <a:p>
            <a:pPr lvl="1"/>
            <a:r>
              <a:rPr lang="en-US" dirty="0">
                <a:solidFill>
                  <a:schemeClr val="bg1"/>
                </a:solidFill>
              </a:rPr>
              <a:t>As discussed at the June 4th work session, this proposal includes $3.9 million for the 4</a:t>
            </a:r>
            <a:r>
              <a:rPr lang="en-US" baseline="30000" dirty="0">
                <a:solidFill>
                  <a:schemeClr val="bg1"/>
                </a:solidFill>
              </a:rPr>
              <a:t>th</a:t>
            </a:r>
            <a:r>
              <a:rPr lang="en-US" dirty="0">
                <a:solidFill>
                  <a:schemeClr val="bg1"/>
                </a:solidFill>
              </a:rPr>
              <a:t>  year of the CMOM (Capacity, Management, Operations, and Maintenance) program and includes in this category:</a:t>
            </a:r>
            <a:endParaRPr lang="en-US" sz="1600" dirty="0">
              <a:solidFill>
                <a:schemeClr val="bg1"/>
              </a:solidFill>
            </a:endParaRPr>
          </a:p>
          <a:p>
            <a:pPr lvl="2"/>
            <a:r>
              <a:rPr lang="en-US" dirty="0">
                <a:solidFill>
                  <a:schemeClr val="bg1"/>
                </a:solidFill>
              </a:rPr>
              <a:t>$2.1 million for condition assessment in the Cottonwood Basin, including video inspection/cleaning and begin video inspection/cleaning in Spring Creek Basin.</a:t>
            </a:r>
            <a:endParaRPr lang="en-US" sz="1200" dirty="0">
              <a:solidFill>
                <a:schemeClr val="bg1"/>
              </a:solidFill>
            </a:endParaRPr>
          </a:p>
          <a:p>
            <a:pPr lvl="2"/>
            <a:r>
              <a:rPr lang="en-US" dirty="0">
                <a:solidFill>
                  <a:schemeClr val="bg1"/>
                </a:solidFill>
              </a:rPr>
              <a:t>$1.1 million manhole and pipeline rehabilitation in the Floyd and Duck creek basins.	</a:t>
            </a:r>
            <a:endParaRPr lang="en-US" sz="1200" dirty="0">
              <a:solidFill>
                <a:schemeClr val="bg1"/>
              </a:solidFill>
            </a:endParaRPr>
          </a:p>
          <a:p>
            <a:pPr lvl="0"/>
            <a:r>
              <a:rPr lang="en-US" dirty="0">
                <a:solidFill>
                  <a:schemeClr val="bg1"/>
                </a:solidFill>
              </a:rPr>
              <a:t>Contracts increase $43,000 or 4.4% from the year end estimate of $967,000.  </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97</a:t>
            </a:fld>
            <a:endParaRPr lang="en-US" dirty="0">
              <a:solidFill>
                <a:schemeClr val="bg1"/>
              </a:solidFill>
            </a:endParaRPr>
          </a:p>
        </p:txBody>
      </p:sp>
    </p:spTree>
    <p:extLst>
      <p:ext uri="{BB962C8B-B14F-4D97-AF65-F5344CB8AC3E}">
        <p14:creationId xmlns:p14="http://schemas.microsoft.com/office/powerpoint/2010/main" val="9392177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Expenditures</a:t>
            </a:r>
            <a:endParaRPr lang="en-US" sz="3600" dirty="0"/>
          </a:p>
        </p:txBody>
      </p:sp>
      <p:sp>
        <p:nvSpPr>
          <p:cNvPr id="3" name="Content Placeholder 2"/>
          <p:cNvSpPr>
            <a:spLocks noGrp="1"/>
          </p:cNvSpPr>
          <p:nvPr>
            <p:ph idx="1"/>
          </p:nvPr>
        </p:nvSpPr>
        <p:spPr>
          <a:xfrm>
            <a:off x="457200" y="1600200"/>
            <a:ext cx="8229600" cy="4800600"/>
          </a:xfrm>
        </p:spPr>
        <p:txBody>
          <a:bodyPr>
            <a:normAutofit lnSpcReduction="10000"/>
          </a:bodyPr>
          <a:lstStyle/>
          <a:p>
            <a:pPr lvl="0"/>
            <a:r>
              <a:rPr lang="en-US" sz="2400" dirty="0">
                <a:solidFill>
                  <a:schemeClr val="bg1"/>
                </a:solidFill>
              </a:rPr>
              <a:t>Supplies of $1.1 million will decrease ($1.9 million) due to the inclusion last year of $1.9 million in prior year encumbrances.  The two largest expenses in this category are electricity at $718,000 and postage for water bills at $142,000.</a:t>
            </a:r>
          </a:p>
          <a:p>
            <a:pPr lvl="0"/>
            <a:r>
              <a:rPr lang="en-US" sz="2400" dirty="0">
                <a:solidFill>
                  <a:schemeClr val="bg1"/>
                </a:solidFill>
              </a:rPr>
              <a:t>Continuing the “pay-as-you-go” initiative, $313,000 of capital equipment/vehicle replacements.  </a:t>
            </a:r>
          </a:p>
          <a:p>
            <a:pPr lvl="0"/>
            <a:r>
              <a:rPr lang="en-US" sz="2400" dirty="0">
                <a:solidFill>
                  <a:schemeClr val="bg1"/>
                </a:solidFill>
              </a:rPr>
              <a:t>Operating Transfer Out sees an increase of $353,000 based on $191,000 in additional Franchise Fee while the BABIC Transfer remains unchanged at $467,000.</a:t>
            </a:r>
          </a:p>
          <a:p>
            <a:pPr lvl="0"/>
            <a:r>
              <a:rPr lang="en-US" sz="2400" dirty="0">
                <a:solidFill>
                  <a:schemeClr val="bg1"/>
                </a:solidFill>
              </a:rPr>
              <a:t>The debt service transfer increases $604,000 to $6.1 million to cover debt obligations for this fund.  </a:t>
            </a:r>
          </a:p>
          <a:p>
            <a:pPr lvl="0"/>
            <a:r>
              <a:rPr lang="en-US" sz="2400" dirty="0">
                <a:solidFill>
                  <a:schemeClr val="bg1"/>
                </a:solidFill>
              </a:rPr>
              <a:t>Fund Balance is projected at 80.8 days, 9.2 days below the City Council approved policy of 90 days.</a:t>
            </a:r>
          </a:p>
          <a:p>
            <a:pPr lvl="0"/>
            <a:endParaRPr lang="en-US" dirty="0"/>
          </a:p>
        </p:txBody>
      </p:sp>
      <p:sp>
        <p:nvSpPr>
          <p:cNvPr id="4" name="Slide Number Placeholder 3"/>
          <p:cNvSpPr>
            <a:spLocks noGrp="1"/>
          </p:cNvSpPr>
          <p:nvPr>
            <p:ph type="sldNum" sz="quarter" idx="12"/>
          </p:nvPr>
        </p:nvSpPr>
        <p:spPr/>
        <p:txBody>
          <a:bodyPr/>
          <a:lstStyle/>
          <a:p>
            <a:fld id="{B0C6C47B-3D44-40DD-86A3-1085E61AC762}" type="slidenum">
              <a:rPr lang="en-US" smtClean="0">
                <a:solidFill>
                  <a:schemeClr val="bg1"/>
                </a:solidFill>
              </a:rPr>
              <a:t>98</a:t>
            </a:fld>
            <a:endParaRPr lang="en-US" dirty="0">
              <a:solidFill>
                <a:schemeClr val="bg1"/>
              </a:solidFill>
            </a:endParaRPr>
          </a:p>
        </p:txBody>
      </p:sp>
    </p:spTree>
    <p:extLst>
      <p:ext uri="{BB962C8B-B14F-4D97-AF65-F5344CB8AC3E}">
        <p14:creationId xmlns:p14="http://schemas.microsoft.com/office/powerpoint/2010/main" val="3021119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bg1"/>
                </a:solidFill>
              </a:rPr>
              <a:t>FY 2018-2019</a:t>
            </a:r>
            <a:br>
              <a:rPr lang="en-US" sz="3600" b="1" dirty="0">
                <a:solidFill>
                  <a:schemeClr val="bg1"/>
                </a:solidFill>
              </a:rPr>
            </a:br>
            <a:r>
              <a:rPr lang="en-US" sz="3600" b="1" dirty="0">
                <a:solidFill>
                  <a:schemeClr val="bg1"/>
                </a:solidFill>
              </a:rPr>
              <a:t>Water and Sewer Fund Expenditures</a:t>
            </a:r>
            <a:endParaRPr lang="en-US" sz="3600" dirty="0"/>
          </a:p>
        </p:txBody>
      </p:sp>
      <p:sp>
        <p:nvSpPr>
          <p:cNvPr id="4" name="Slide Number Placeholder 3"/>
          <p:cNvSpPr>
            <a:spLocks noGrp="1"/>
          </p:cNvSpPr>
          <p:nvPr>
            <p:ph type="sldNum" sz="quarter" idx="12"/>
          </p:nvPr>
        </p:nvSpPr>
        <p:spPr/>
        <p:txBody>
          <a:bodyPr/>
          <a:lstStyle/>
          <a:p>
            <a:fld id="{6E2D2B3B-882E-40F3-A32F-6DD516915044}" type="slidenum">
              <a:rPr lang="en-US" smtClean="0">
                <a:solidFill>
                  <a:schemeClr val="bg1"/>
                </a:solidFill>
              </a:rPr>
              <a:pPr/>
              <a:t>99</a:t>
            </a:fld>
            <a:endParaRPr lang="en-US"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24154878"/>
              </p:ext>
            </p:extLst>
          </p:nvPr>
        </p:nvGraphicFramePr>
        <p:xfrm>
          <a:off x="461963" y="4421188"/>
          <a:ext cx="7713662" cy="1793875"/>
        </p:xfrm>
        <a:graphic>
          <a:graphicData uri="http://schemas.openxmlformats.org/presentationml/2006/ole">
            <mc:AlternateContent xmlns:mc="http://schemas.openxmlformats.org/markup-compatibility/2006">
              <mc:Choice xmlns:v="urn:schemas-microsoft-com:vml" Requires="v">
                <p:oleObj spid="_x0000_s1165" name="Document" r:id="rId4" imgW="6099983" imgH="1417331" progId="Word.Document.12">
                  <p:embed/>
                </p:oleObj>
              </mc:Choice>
              <mc:Fallback>
                <p:oleObj name="Document" r:id="rId4" imgW="6099983" imgH="1417331" progId="Word.Document.12">
                  <p:embed/>
                  <p:pic>
                    <p:nvPicPr>
                      <p:cNvPr id="0" name=""/>
                      <p:cNvPicPr>
                        <a:picLocks noChangeAspect="1" noChangeArrowheads="1"/>
                      </p:cNvPicPr>
                      <p:nvPr/>
                    </p:nvPicPr>
                    <p:blipFill>
                      <a:blip r:embed="rId5"/>
                      <a:srcRect/>
                      <a:stretch>
                        <a:fillRect/>
                      </a:stretch>
                    </p:blipFill>
                    <p:spPr bwMode="auto">
                      <a:xfrm>
                        <a:off x="461963" y="4421188"/>
                        <a:ext cx="7713662" cy="1793875"/>
                      </a:xfrm>
                      <a:prstGeom prst="rect">
                        <a:avLst/>
                      </a:prstGeom>
                      <a:noFill/>
                      <a:ln>
                        <a:noFill/>
                      </a:ln>
                    </p:spPr>
                  </p:pic>
                </p:oleObj>
              </mc:Fallback>
            </mc:AlternateContent>
          </a:graphicData>
        </a:graphic>
      </p:graphicFrame>
      <p:pic>
        <p:nvPicPr>
          <p:cNvPr id="8" name="Content Placeholder 7">
            <a:extLst>
              <a:ext uri="{FF2B5EF4-FFF2-40B4-BE49-F238E27FC236}">
                <a16:creationId xmlns:a16="http://schemas.microsoft.com/office/drawing/2014/main" id="{935A6F6D-3407-41CA-9609-51D8AAA81F25}"/>
              </a:ext>
            </a:extLst>
          </p:cNvPr>
          <p:cNvPicPr>
            <a:picLocks noGrp="1" noChangeAspect="1"/>
          </p:cNvPicPr>
          <p:nvPr>
            <p:ph idx="1"/>
          </p:nvPr>
        </p:nvPicPr>
        <p:blipFill>
          <a:blip r:embed="rId6"/>
          <a:stretch>
            <a:fillRect/>
          </a:stretch>
        </p:blipFill>
        <p:spPr>
          <a:xfrm>
            <a:off x="457200" y="1332545"/>
            <a:ext cx="7772400" cy="3094831"/>
          </a:xfrm>
          <a:prstGeom prst="rect">
            <a:avLst/>
          </a:prstGeom>
        </p:spPr>
      </p:pic>
    </p:spTree>
    <p:extLst>
      <p:ext uri="{BB962C8B-B14F-4D97-AF65-F5344CB8AC3E}">
        <p14:creationId xmlns:p14="http://schemas.microsoft.com/office/powerpoint/2010/main" val="346340800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10705</TotalTime>
  <Words>10059</Words>
  <Application>Microsoft Office PowerPoint</Application>
  <PresentationFormat>On-screen Show (4:3)</PresentationFormat>
  <Paragraphs>2013</Paragraphs>
  <Slides>129</Slides>
  <Notes>127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129</vt:i4>
      </vt:variant>
    </vt:vector>
  </HeadingPairs>
  <TitlesOfParts>
    <vt:vector size="136" baseType="lpstr">
      <vt:lpstr>Arial Unicode MS</vt:lpstr>
      <vt:lpstr>Arial</vt:lpstr>
      <vt:lpstr>Calibri</vt:lpstr>
      <vt:lpstr>Times New Roman</vt:lpstr>
      <vt:lpstr>Custom Design</vt:lpstr>
      <vt:lpstr>Document</vt:lpstr>
      <vt:lpstr>Worksheet</vt:lpstr>
      <vt:lpstr>Path Taking &amp; Path Making 2018-19: Strengthening the Municipal Services Value Proposition </vt:lpstr>
      <vt:lpstr>“Path Taking &amp; Path Making”</vt:lpstr>
      <vt:lpstr>“The Municipal Services Value Proposition”</vt:lpstr>
      <vt:lpstr>“Path Taking” </vt:lpstr>
      <vt:lpstr>“Path Making”</vt:lpstr>
      <vt:lpstr>Budget Preparation Guidance</vt:lpstr>
      <vt:lpstr>PowerPoint Presentation</vt:lpstr>
      <vt:lpstr>Pursuits for the FY 2018-2019 Budget </vt:lpstr>
      <vt:lpstr>Pursuits for the FY 2018-2019 Budget</vt:lpstr>
      <vt:lpstr>Key Budget Elements for 2018-2019: Property Tax</vt:lpstr>
      <vt:lpstr>Key Budget Elements for 2018-2019: Revenue Overview</vt:lpstr>
      <vt:lpstr>Key Budget Elements for 2018-2019: Public Safety Initiatives</vt:lpstr>
      <vt:lpstr>Key Budget Elements for 2018-2019: Maintenance Activities - General Fund</vt:lpstr>
      <vt:lpstr>Key Budget Elements for 2018-2019: Maintenance Activities – General Fund </vt:lpstr>
      <vt:lpstr>Key Budget Elements for 2018-2019: Maintenance Activities - Water/Sewer Fund</vt:lpstr>
      <vt:lpstr>Key Budget Elements for 2018-2019: Maintenance Activities  - Water/Sewer Fund</vt:lpstr>
      <vt:lpstr>Key Budget Elements for 2018-2019: Maintenance Activities – Neighborhood Parks</vt:lpstr>
      <vt:lpstr>Key Budget Elements for 2018-2019: Maintenance Activities - Neighborhood Parks</vt:lpstr>
      <vt:lpstr>Key Budget Elements for 2018-2019: Maintenance Activities - Facilities</vt:lpstr>
      <vt:lpstr>Key Budget Elements for 2018-2019: Maintenance Activities - Aquatics</vt:lpstr>
      <vt:lpstr>Key Budget Elements for 2018-2019: Maintenance Activities - Facilities &amp; Aquatics</vt:lpstr>
      <vt:lpstr>Key Budget Elements for 2018-2019: Staffing &amp; Compensation</vt:lpstr>
      <vt:lpstr>Key Budget Elements for 2018-2019: Staffing &amp; Compensation</vt:lpstr>
      <vt:lpstr>Key Budget Elements for 2018-2019: Health Benefits</vt:lpstr>
      <vt:lpstr>Key Budget Elements for 2018-2019: Water/Sewer Utility Fund</vt:lpstr>
      <vt:lpstr>Key Budget Elements for 2018-2019: Water/Sewer Utility Fund</vt:lpstr>
      <vt:lpstr>Key Budget Elements for 2018-2019: Solid Waste Fund</vt:lpstr>
      <vt:lpstr>Key Budget Elements for 2018-2019: Drainage Fund</vt:lpstr>
      <vt:lpstr>Key Budget Elements for 2018-2019: Golf Fund </vt:lpstr>
      <vt:lpstr>Key Budget Elements for 2018-2019: Hotel/Motel Fund </vt:lpstr>
      <vt:lpstr>Key Budget Elements for 2018-2019: Debt &amp; Capital Program</vt:lpstr>
      <vt:lpstr>City of Richardson, Texas</vt:lpstr>
      <vt:lpstr>FY 2018-2019 Combined Budget</vt:lpstr>
      <vt:lpstr>FY 2018-2019 Combined Budget</vt:lpstr>
      <vt:lpstr>General Fund</vt:lpstr>
      <vt:lpstr>FY 2018-2019 General Fund</vt:lpstr>
      <vt:lpstr>PowerPoint Presentation</vt:lpstr>
      <vt:lpstr>Assessed Valuation</vt:lpstr>
      <vt:lpstr>Required Budget Narrative: (Front Cover Page )</vt:lpstr>
      <vt:lpstr>Property Tax Increase Explained: $9.0 million</vt:lpstr>
      <vt:lpstr>2018 Certified Tax Roll Comparison</vt:lpstr>
      <vt:lpstr>2017 Property Tax Rates</vt:lpstr>
      <vt:lpstr>Tax Parcel Reappraisals</vt:lpstr>
      <vt:lpstr>Assessed Valuation</vt:lpstr>
      <vt:lpstr>Tax Rate Calculations</vt:lpstr>
      <vt:lpstr>FY 2018-2019 Assessed Valuation</vt:lpstr>
      <vt:lpstr>FY 2018-2019 Assessed Valuation</vt:lpstr>
      <vt:lpstr>FY 2018-2019 Assessed Valuation</vt:lpstr>
      <vt:lpstr>Tax Roll Increase</vt:lpstr>
      <vt:lpstr>Tax Roll Comparison</vt:lpstr>
      <vt:lpstr>Percent of Total Value</vt:lpstr>
      <vt:lpstr>Top Ten Taxpayers</vt:lpstr>
      <vt:lpstr>Change In Residential Market Valuations</vt:lpstr>
      <vt:lpstr>Senior Exemption </vt:lpstr>
      <vt:lpstr>Average Senior Home Value</vt:lpstr>
      <vt:lpstr>PowerPoint Presentation</vt:lpstr>
      <vt:lpstr>Franchise Fees</vt:lpstr>
      <vt:lpstr>Sales and Other Business Taxes</vt:lpstr>
      <vt:lpstr>Sales and Other Business Taxes</vt:lpstr>
      <vt:lpstr>Remaining Revenues</vt:lpstr>
      <vt:lpstr>PowerPoint Presentation</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FY 2018-2019 General Fund Expenditures</vt:lpstr>
      <vt:lpstr>Equipment Replacement Fund</vt:lpstr>
      <vt:lpstr>FY 2018-2019 General Fund Expenditures</vt:lpstr>
      <vt:lpstr>Fire Department Enhancements</vt:lpstr>
      <vt:lpstr>Police Department Enhancements</vt:lpstr>
      <vt:lpstr>Parks and Recreation Department</vt:lpstr>
      <vt:lpstr>Parks and Recreation Department</vt:lpstr>
      <vt:lpstr>Street Repair and Rehabilitation</vt:lpstr>
      <vt:lpstr>PowerPoint Presentation</vt:lpstr>
      <vt:lpstr>FY 2018-2019 Capital Improvement Plan</vt:lpstr>
      <vt:lpstr>Budget Approach Discussion</vt:lpstr>
      <vt:lpstr>Water and Sewer Fund</vt:lpstr>
      <vt:lpstr>FY 2018-2019 Water and Sewer Fund</vt:lpstr>
      <vt:lpstr>FY 2018-2019 Water and Sewer Fund</vt:lpstr>
      <vt:lpstr>FY 2018-2019 Water and Sewer Fund Revenues</vt:lpstr>
      <vt:lpstr>FY 2018-2019 North Texas Municipal Water District Supply – Member City Rates</vt:lpstr>
      <vt:lpstr>FY 2018-2019 Water and Sewer Fund Revenues</vt:lpstr>
      <vt:lpstr>FY 2018-2019 Water and Sewer Fund Revenues</vt:lpstr>
      <vt:lpstr>Proposed Rate Tiers</vt:lpstr>
      <vt:lpstr>Residential Impact</vt:lpstr>
      <vt:lpstr>FY 2018-2019 Water and Sewer Fund Expenditures</vt:lpstr>
      <vt:lpstr>FY 2018-2019 Water and Sewer Fund Expenditures</vt:lpstr>
      <vt:lpstr>FY 2018-2019 Water and Sewer Fund Expenditures</vt:lpstr>
      <vt:lpstr>FY 2018-2019 Water and Sewer Fund Expenditures</vt:lpstr>
      <vt:lpstr>FY 2018-2019 Water and Sewer Fund Expenditures</vt:lpstr>
      <vt:lpstr>Capital Equipment</vt:lpstr>
      <vt:lpstr>Infrastructure Maintenance</vt:lpstr>
      <vt:lpstr>Solid Waste Services Fund</vt:lpstr>
      <vt:lpstr>FY 2018-2019 Solid Waste Fund</vt:lpstr>
      <vt:lpstr>FY 2018-2019 Solid Waste Fund</vt:lpstr>
      <vt:lpstr>FY 2018-2019  Solid Waste Fund Revenues</vt:lpstr>
      <vt:lpstr>FY 2018-2019  Solid Waste Fund Revenues</vt:lpstr>
      <vt:lpstr>FY 2018-2019  Solid Waste Fund Revenues</vt:lpstr>
      <vt:lpstr>FY 2018-2019 Solid Waste Fund Expenditures</vt:lpstr>
      <vt:lpstr>FY 2018-2019 Solid Waste Fund Expenditures</vt:lpstr>
      <vt:lpstr>Golf Fund</vt:lpstr>
      <vt:lpstr>FY 2018-2019 Golf Fund</vt:lpstr>
      <vt:lpstr>FY 2018-2019 Golf Fund</vt:lpstr>
      <vt:lpstr>FY 2018-2019 Golf Fund - Revenues</vt:lpstr>
      <vt:lpstr>FY 2018-2019 Golf Fund -Expenditures</vt:lpstr>
      <vt:lpstr>Hotel/Motel Tax Fund</vt:lpstr>
      <vt:lpstr>FY 2018-2019 Hotel/Motel Tax Fund</vt:lpstr>
      <vt:lpstr>FY 2018-2019 Hotel/Motel Tax Fund</vt:lpstr>
      <vt:lpstr>Hotel Occupancy</vt:lpstr>
      <vt:lpstr>FY 2018-2019 Hotel/Motel Tax Fund Revenues</vt:lpstr>
      <vt:lpstr>FY 2018-2019 Hotel/Motel Tax Fund Revenues</vt:lpstr>
      <vt:lpstr>FY 2018-2019 Hotel/Motel Tax Fund Revenues</vt:lpstr>
      <vt:lpstr>FY 2018-2019 Hotel/Motel Tax Fund Expenditures</vt:lpstr>
      <vt:lpstr>FY 2018-2019 Hotel/Motel Tax Fund Expenditures</vt:lpstr>
      <vt:lpstr>FY 2018-2019 Hotel/Motel Tax Fund Expenditures</vt:lpstr>
      <vt:lpstr>FY 2018-2019 Hotel/Motel Tax Fund Expenditures</vt:lpstr>
      <vt:lpstr>Other Fund Highlights</vt:lpstr>
      <vt:lpstr>Other Fund Highlights</vt:lpstr>
      <vt:lpstr>Summary</vt:lpstr>
      <vt:lpstr>Next Steps</vt:lpstr>
    </vt:vector>
  </TitlesOfParts>
  <Company>City of Richardson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Sowell</dc:creator>
  <cp:lastModifiedBy>Gary Beane</cp:lastModifiedBy>
  <cp:revision>250</cp:revision>
  <cp:lastPrinted>2018-08-13T19:39:01Z</cp:lastPrinted>
  <dcterms:created xsi:type="dcterms:W3CDTF">2015-10-29T17:21:06Z</dcterms:created>
  <dcterms:modified xsi:type="dcterms:W3CDTF">2018-08-14T17:12:16Z</dcterms:modified>
</cp:coreProperties>
</file>