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1"/>
    <p:sldMasterId id="2147483669" r:id="rId2"/>
  </p:sldMasterIdLst>
  <p:notesMasterIdLst>
    <p:notesMasterId r:id="rId37"/>
  </p:notesMasterIdLst>
  <p:handoutMasterIdLst>
    <p:handoutMasterId r:id="rId38"/>
  </p:handoutMasterIdLst>
  <p:sldIdLst>
    <p:sldId id="309" r:id="rId3"/>
    <p:sldId id="1968" r:id="rId4"/>
    <p:sldId id="1971" r:id="rId5"/>
    <p:sldId id="1972" r:id="rId6"/>
    <p:sldId id="1973" r:id="rId7"/>
    <p:sldId id="1974" r:id="rId8"/>
    <p:sldId id="1975" r:id="rId9"/>
    <p:sldId id="1976" r:id="rId10"/>
    <p:sldId id="1977" r:id="rId11"/>
    <p:sldId id="1979" r:id="rId12"/>
    <p:sldId id="1978" r:id="rId13"/>
    <p:sldId id="1980" r:id="rId14"/>
    <p:sldId id="1992" r:id="rId15"/>
    <p:sldId id="1993" r:id="rId16"/>
    <p:sldId id="1994" r:id="rId17"/>
    <p:sldId id="2003" r:id="rId18"/>
    <p:sldId id="2004" r:id="rId19"/>
    <p:sldId id="2005" r:id="rId20"/>
    <p:sldId id="2006" r:id="rId21"/>
    <p:sldId id="2007" r:id="rId22"/>
    <p:sldId id="2008" r:id="rId23"/>
    <p:sldId id="2009" r:id="rId24"/>
    <p:sldId id="2010" r:id="rId25"/>
    <p:sldId id="2011" r:id="rId26"/>
    <p:sldId id="2012" r:id="rId27"/>
    <p:sldId id="2013" r:id="rId28"/>
    <p:sldId id="2014" r:id="rId29"/>
    <p:sldId id="2019" r:id="rId30"/>
    <p:sldId id="2018" r:id="rId31"/>
    <p:sldId id="2020" r:id="rId32"/>
    <p:sldId id="2023" r:id="rId33"/>
    <p:sldId id="2022" r:id="rId34"/>
    <p:sldId id="2024" r:id="rId35"/>
    <p:sldId id="202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C4"/>
    <a:srgbClr val="F38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20" autoAdjust="0"/>
    <p:restoredTop sz="94620" autoAdjust="0"/>
  </p:normalViewPr>
  <p:slideViewPr>
    <p:cSldViewPr>
      <p:cViewPr varScale="1">
        <p:scale>
          <a:sx n="103" d="100"/>
          <a:sy n="103" d="100"/>
        </p:scale>
        <p:origin x="1452" y="114"/>
      </p:cViewPr>
      <p:guideLst>
        <p:guide orient="horz" pos="2160"/>
        <p:guide pos="2880"/>
      </p:guideLst>
    </p:cSldViewPr>
  </p:slideViewPr>
  <p:outlineViewPr>
    <p:cViewPr>
      <p:scale>
        <a:sx n="33" d="100"/>
        <a:sy n="33" d="100"/>
      </p:scale>
      <p:origin x="0" y="-204"/>
    </p:cViewPr>
  </p:outlineViewPr>
  <p:notesTextViewPr>
    <p:cViewPr>
      <p:scale>
        <a:sx n="3" d="2"/>
        <a:sy n="3" d="2"/>
      </p:scale>
      <p:origin x="0" y="0"/>
    </p:cViewPr>
  </p:notesTextViewPr>
  <p:sorterViewPr>
    <p:cViewPr varScale="1">
      <p:scale>
        <a:sx n="1" d="1"/>
        <a:sy n="1" d="1"/>
      </p:scale>
      <p:origin x="0" y="-8324"/>
    </p:cViewPr>
  </p:sorterViewPr>
  <p:notesViewPr>
    <p:cSldViewPr>
      <p:cViewPr varScale="1">
        <p:scale>
          <a:sx n="86" d="100"/>
          <a:sy n="86" d="100"/>
        </p:scale>
        <p:origin x="29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627" cy="464980"/>
          </a:xfrm>
          <a:prstGeom prst="rect">
            <a:avLst/>
          </a:prstGeom>
        </p:spPr>
        <p:txBody>
          <a:bodyPr vert="horz" lIns="92104" tIns="46051" rIns="92104" bIns="46051" rtlCol="0"/>
          <a:lstStyle>
            <a:lvl1pPr algn="l">
              <a:defRPr sz="1200"/>
            </a:lvl1pPr>
          </a:lstStyle>
          <a:p>
            <a:endParaRPr lang="en-US" dirty="0"/>
          </a:p>
        </p:txBody>
      </p:sp>
      <p:sp>
        <p:nvSpPr>
          <p:cNvPr id="3" name="Date Placeholder 2"/>
          <p:cNvSpPr>
            <a:spLocks noGrp="1"/>
          </p:cNvSpPr>
          <p:nvPr>
            <p:ph type="dt" sz="quarter" idx="1"/>
          </p:nvPr>
        </p:nvSpPr>
        <p:spPr>
          <a:xfrm>
            <a:off x="3971173" y="2"/>
            <a:ext cx="3037627" cy="464980"/>
          </a:xfrm>
          <a:prstGeom prst="rect">
            <a:avLst/>
          </a:prstGeom>
        </p:spPr>
        <p:txBody>
          <a:bodyPr vert="horz" lIns="92104" tIns="46051" rIns="92104" bIns="46051" rtlCol="0"/>
          <a:lstStyle>
            <a:lvl1pPr algn="r">
              <a:defRPr sz="1200"/>
            </a:lvl1pPr>
          </a:lstStyle>
          <a:p>
            <a:fld id="{4412D18A-CA39-4413-ACD2-6F99DAD4FF93}" type="datetimeFigureOut">
              <a:rPr lang="en-US" smtClean="0"/>
              <a:t>2/8/2021</a:t>
            </a:fld>
            <a:endParaRPr lang="en-US" dirty="0"/>
          </a:p>
        </p:txBody>
      </p:sp>
      <p:sp>
        <p:nvSpPr>
          <p:cNvPr id="4" name="Footer Placeholder 3"/>
          <p:cNvSpPr>
            <a:spLocks noGrp="1"/>
          </p:cNvSpPr>
          <p:nvPr>
            <p:ph type="ftr" sz="quarter" idx="2"/>
          </p:nvPr>
        </p:nvSpPr>
        <p:spPr>
          <a:xfrm>
            <a:off x="0" y="8829824"/>
            <a:ext cx="3037627" cy="464980"/>
          </a:xfrm>
          <a:prstGeom prst="rect">
            <a:avLst/>
          </a:prstGeom>
        </p:spPr>
        <p:txBody>
          <a:bodyPr vert="horz" lIns="92104" tIns="46051" rIns="92104" bIns="460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3" y="8829824"/>
            <a:ext cx="3037627" cy="464980"/>
          </a:xfrm>
          <a:prstGeom prst="rect">
            <a:avLst/>
          </a:prstGeom>
        </p:spPr>
        <p:txBody>
          <a:bodyPr vert="horz" lIns="92104" tIns="46051" rIns="92104" bIns="46051" rtlCol="0" anchor="b"/>
          <a:lstStyle>
            <a:lvl1pPr algn="r">
              <a:defRPr sz="1200"/>
            </a:lvl1pPr>
          </a:lstStyle>
          <a:p>
            <a:fld id="{D8C84EA6-B099-42AF-8210-256D75A46EB0}" type="slidenum">
              <a:rPr lang="en-US" smtClean="0"/>
              <a:t>‹#›</a:t>
            </a:fld>
            <a:endParaRPr lang="en-US" dirty="0"/>
          </a:p>
        </p:txBody>
      </p:sp>
    </p:spTree>
    <p:extLst>
      <p:ext uri="{BB962C8B-B14F-4D97-AF65-F5344CB8AC3E}">
        <p14:creationId xmlns:p14="http://schemas.microsoft.com/office/powerpoint/2010/main" val="186765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3" tIns="46581" rIns="93163" bIns="46581"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a:defRPr sz="1200"/>
            </a:lvl1pPr>
          </a:lstStyle>
          <a:p>
            <a:fld id="{3CE83D91-BBED-44BF-A0DF-F536837BEC40}" type="datetimeFigureOut">
              <a:rPr lang="en-US" smtClean="0"/>
              <a:t>2/8/2021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1" rIns="93163" bIns="4658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3" tIns="46581" rIns="93163"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3" tIns="46581" rIns="93163" bIns="46581" rtlCol="0" anchor="b"/>
          <a:lstStyle>
            <a:lvl1pPr algn="r">
              <a:defRPr sz="1200"/>
            </a:lvl1pPr>
          </a:lstStyle>
          <a:p>
            <a:fld id="{53EEC1B0-E68B-43A8-BB7E-28E622780458}" type="slidenum">
              <a:rPr lang="en-US" smtClean="0"/>
              <a:t>‹#›</a:t>
            </a:fld>
            <a:endParaRPr lang="en-US" dirty="0"/>
          </a:p>
        </p:txBody>
      </p:sp>
    </p:spTree>
    <p:extLst>
      <p:ext uri="{BB962C8B-B14F-4D97-AF65-F5344CB8AC3E}">
        <p14:creationId xmlns:p14="http://schemas.microsoft.com/office/powerpoint/2010/main" val="413025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EEC1B0-E68B-43A8-BB7E-28E622780458}" type="slidenum">
              <a:rPr lang="en-US" smtClean="0"/>
              <a:t>34</a:t>
            </a:fld>
            <a:endParaRPr lang="en-US" dirty="0"/>
          </a:p>
        </p:txBody>
      </p:sp>
    </p:spTree>
    <p:extLst>
      <p:ext uri="{BB962C8B-B14F-4D97-AF65-F5344CB8AC3E}">
        <p14:creationId xmlns:p14="http://schemas.microsoft.com/office/powerpoint/2010/main" val="234389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5122D2-48CB-4458-AEAD-E7A7CF5EC556}"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329665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94C5E-A591-4BAD-A3D6-C93F551681DF}"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87900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6627A-0E03-49C9-9173-B8A32692C7B7}"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319116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AA7437-F073-4A41-98F2-7706AFB8B029}" type="datetime1">
              <a:rPr lang="en-US" smtClean="0">
                <a:solidFill>
                  <a:prstClr val="black">
                    <a:tint val="75000"/>
                  </a:prstClr>
                </a:solidFill>
              </a:rPr>
              <a:t>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0946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00010-6847-4430-B3C3-B7C15C446B74}" type="datetime1">
              <a:rPr lang="en-US" smtClean="0">
                <a:solidFill>
                  <a:prstClr val="black">
                    <a:tint val="75000"/>
                  </a:prstClr>
                </a:solidFill>
              </a:rPr>
              <a:t>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56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D5CCE3-024F-43BE-A139-006306DAA4B7}" type="datetime1">
              <a:rPr lang="en-US" smtClean="0">
                <a:solidFill>
                  <a:prstClr val="black">
                    <a:tint val="75000"/>
                  </a:prstClr>
                </a:solidFill>
              </a:rPr>
              <a:t>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104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07B645-C7ED-4BE8-9361-022B707C3E43}" type="datetime1">
              <a:rPr lang="en-US" smtClean="0">
                <a:solidFill>
                  <a:prstClr val="black">
                    <a:tint val="75000"/>
                  </a:prstClr>
                </a:solidFill>
              </a:rPr>
              <a:t>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887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7F6815-93ED-4DDE-9C44-FE02B1789633}" type="datetime1">
              <a:rPr lang="en-US" smtClean="0">
                <a:solidFill>
                  <a:prstClr val="black">
                    <a:tint val="75000"/>
                  </a:prstClr>
                </a:solidFill>
              </a:rPr>
              <a:t>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245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F9DFD2-A8C7-42FB-9409-30E243E7870C}" type="datetime1">
              <a:rPr lang="en-US" smtClean="0">
                <a:solidFill>
                  <a:prstClr val="black">
                    <a:tint val="75000"/>
                  </a:prstClr>
                </a:solidFill>
              </a:rPr>
              <a:t>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246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D1785-CDF4-49D1-9103-0025C05D631D}" type="datetime1">
              <a:rPr lang="en-US" smtClean="0">
                <a:solidFill>
                  <a:prstClr val="black">
                    <a:tint val="75000"/>
                  </a:prstClr>
                </a:solidFill>
              </a:rPr>
              <a:t>2/8/2021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56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C41DD-4A5A-4706-9A56-28C732420DA4}" type="datetime1">
              <a:rPr lang="en-US" smtClean="0">
                <a:solidFill>
                  <a:prstClr val="black">
                    <a:tint val="75000"/>
                  </a:prstClr>
                </a:solidFill>
              </a:rPr>
              <a:t>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50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7CFFF3-77F0-4497-92A6-1E861CBDD97E}"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479519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DB229-778B-4BF0-9896-E294EAE77853}" type="datetime1">
              <a:rPr lang="en-US" smtClean="0">
                <a:solidFill>
                  <a:prstClr val="black">
                    <a:tint val="75000"/>
                  </a:prstClr>
                </a:solidFill>
              </a:rPr>
              <a:t>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418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8C4F4B-72F4-4AD3-AB44-70A75EAB182D}" type="datetime1">
              <a:rPr lang="en-US" smtClean="0">
                <a:solidFill>
                  <a:prstClr val="black">
                    <a:tint val="75000"/>
                  </a:prstClr>
                </a:solidFill>
              </a:rPr>
              <a:t>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6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684263-E01C-4B04-A811-53DEF0494608}" type="datetime1">
              <a:rPr lang="en-US" smtClean="0">
                <a:solidFill>
                  <a:prstClr val="black">
                    <a:tint val="75000"/>
                  </a:prstClr>
                </a:solidFill>
              </a:rPr>
              <a:t>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35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2C0B1-6DAA-4A84-9DA0-E5373128FF02}"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361486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C21FF2-B66B-4947-81C7-0B1382D63F36}"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87678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50DD0-44F1-4340-8405-33E9732F5162}" type="datetime1">
              <a:rPr lang="en-US" smtClean="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293766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CDA067-7F6A-4270-9D25-3B73AD095FCB}" type="datetime1">
              <a:rPr lang="en-US" smtClean="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134139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F0D09-66DC-4AC2-AD21-21B90BBF3B03}" type="datetime1">
              <a:rPr lang="en-US" smtClean="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376448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B2AFAD-1162-431C-BF9A-5954E239D221}"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151876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740A-970A-4318-8945-B4F1D759543E}"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5B9FC3-2351-4164-B751-4A496B933C07}" type="slidenum">
              <a:rPr lang="en-US" smtClean="0"/>
              <a:t>‹#›</a:t>
            </a:fld>
            <a:endParaRPr lang="en-US" dirty="0"/>
          </a:p>
        </p:txBody>
      </p:sp>
    </p:spTree>
    <p:extLst>
      <p:ext uri="{BB962C8B-B14F-4D97-AF65-F5344CB8AC3E}">
        <p14:creationId xmlns:p14="http://schemas.microsoft.com/office/powerpoint/2010/main" val="206293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F557E-F5CE-491B-BB99-D1F6E8EAC8EC}" type="datetime1">
              <a:rPr lang="en-US" smtClean="0"/>
              <a:t>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B9FC3-2351-4164-B751-4A496B933C07}" type="slidenum">
              <a:rPr lang="en-US" smtClean="0"/>
              <a:t>‹#›</a:t>
            </a:fld>
            <a:endParaRPr lang="en-US" dirty="0"/>
          </a:p>
        </p:txBody>
      </p:sp>
    </p:spTree>
    <p:extLst>
      <p:ext uri="{BB962C8B-B14F-4D97-AF65-F5344CB8AC3E}">
        <p14:creationId xmlns:p14="http://schemas.microsoft.com/office/powerpoint/2010/main" val="155616437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444BA-FCB3-4C25-8C40-B03ACAB857A8}" type="datetime1">
              <a:rPr lang="en-US" smtClean="0">
                <a:solidFill>
                  <a:prstClr val="black">
                    <a:tint val="75000"/>
                  </a:prstClr>
                </a:solidFill>
              </a:rPr>
              <a:t>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D8511-BC73-4FB6-9DF3-0089254F3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80096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59421" y="1032318"/>
            <a:ext cx="4042570" cy="13643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3988845" y="5961905"/>
            <a:ext cx="481693" cy="365125"/>
          </a:xfrm>
        </p:spPr>
        <p:txBody>
          <a:bodyPr>
            <a:normAutofit/>
          </a:bodyPr>
          <a:lstStyle/>
          <a:p>
            <a:pPr>
              <a:spcAft>
                <a:spcPts val="600"/>
              </a:spcAft>
            </a:pPr>
            <a:fld id="{F7FD8511-BC73-4FB6-9DF3-0089254F3CBB}" type="slidenum">
              <a:rPr lang="en-US" sz="1000">
                <a:solidFill>
                  <a:srgbClr val="AFABAB"/>
                </a:solidFill>
              </a:rPr>
              <a:pPr>
                <a:spcAft>
                  <a:spcPts val="600"/>
                </a:spcAft>
              </a:pPr>
              <a:t>1</a:t>
            </a:fld>
            <a:endParaRPr lang="en-US" sz="1000" dirty="0">
              <a:solidFill>
                <a:srgbClr val="AFABAB"/>
              </a:solidFill>
            </a:endParaRPr>
          </a:p>
        </p:txBody>
      </p:sp>
      <p:sp>
        <p:nvSpPr>
          <p:cNvPr id="6" name="Title 5">
            <a:extLst>
              <a:ext uri="{FF2B5EF4-FFF2-40B4-BE49-F238E27FC236}">
                <a16:creationId xmlns:a16="http://schemas.microsoft.com/office/drawing/2014/main" id="{345639DD-ED7F-42B5-9C45-34D2CEE7C8F0}"/>
              </a:ext>
            </a:extLst>
          </p:cNvPr>
          <p:cNvSpPr>
            <a:spLocks noGrp="1"/>
          </p:cNvSpPr>
          <p:nvPr>
            <p:ph type="ctrTitle"/>
          </p:nvPr>
        </p:nvSpPr>
        <p:spPr>
          <a:xfrm>
            <a:off x="347648" y="530970"/>
            <a:ext cx="4402221" cy="5641230"/>
          </a:xfrm>
          <a:solidFill>
            <a:srgbClr val="0070C0"/>
          </a:solidFill>
          <a:ln w="6350">
            <a:solidFill>
              <a:schemeClr val="tx1"/>
            </a:solidFill>
          </a:ln>
        </p:spPr>
        <p:txBody>
          <a:bodyPr/>
          <a:lstStyle/>
          <a:p>
            <a:r>
              <a:rPr lang="en-US" sz="4000" dirty="0">
                <a:solidFill>
                  <a:schemeClr val="bg1"/>
                </a:solidFill>
              </a:rPr>
              <a:t>FY 2020-2021 </a:t>
            </a:r>
            <a:br>
              <a:rPr lang="en-US" sz="4000" dirty="0">
                <a:solidFill>
                  <a:schemeClr val="bg1"/>
                </a:solidFill>
              </a:rPr>
            </a:br>
            <a:r>
              <a:rPr lang="en-US" sz="2800" dirty="0">
                <a:solidFill>
                  <a:schemeClr val="bg1"/>
                </a:solidFill>
              </a:rPr>
              <a:t>First Quarter Budget Report</a:t>
            </a:r>
            <a:br>
              <a:rPr lang="en-US" sz="4000" b="1" dirty="0">
                <a:solidFill>
                  <a:schemeClr val="bg1"/>
                </a:solidFill>
              </a:rPr>
            </a:br>
            <a:br>
              <a:rPr lang="en-US" sz="4000" b="1" dirty="0"/>
            </a:br>
            <a:br>
              <a:rPr lang="en-US" dirty="0"/>
            </a:br>
            <a:br>
              <a:rPr lang="en-US" sz="1800" dirty="0">
                <a:solidFill>
                  <a:schemeClr val="bg1"/>
                </a:solidFill>
              </a:rPr>
            </a:br>
            <a:r>
              <a:rPr lang="en-US" sz="1800" dirty="0">
                <a:solidFill>
                  <a:schemeClr val="bg1"/>
                </a:solidFill>
              </a:rPr>
              <a:t>February 8, 2021</a:t>
            </a:r>
          </a:p>
        </p:txBody>
      </p:sp>
      <p:pic>
        <p:nvPicPr>
          <p:cNvPr id="1026" name="Picture 2" descr="See the source image">
            <a:extLst>
              <a:ext uri="{FF2B5EF4-FFF2-40B4-BE49-F238E27FC236}">
                <a16:creationId xmlns:a16="http://schemas.microsoft.com/office/drawing/2014/main" id="{7A4514E8-C628-42EA-8DA3-9A264DF40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491" y="35052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0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3300" b="1" dirty="0"/>
              <a:t>Parks and Leisure and Civic Center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2958921" y="1379269"/>
            <a:ext cx="5715000" cy="4488131"/>
          </a:xfrm>
        </p:spPr>
        <p:txBody>
          <a:bodyPr>
            <a:noAutofit/>
          </a:bodyPr>
          <a:lstStyle/>
          <a:p>
            <a:pPr>
              <a:spcBef>
                <a:spcPts val="0"/>
              </a:spcBef>
              <a:defRPr/>
            </a:pPr>
            <a:r>
              <a:rPr lang="en-US" sz="2200" dirty="0"/>
              <a:t>Parks and Leisure revenues of $268K represent 11.26% of the original budget of $2.4M, which is down from $664K through the first quarter last year</a:t>
            </a:r>
          </a:p>
          <a:p>
            <a:pPr lvl="1">
              <a:spcBef>
                <a:spcPts val="0"/>
              </a:spcBef>
              <a:buFont typeface="Courier New" panose="02070309020205020404" pitchFamily="49" charset="0"/>
              <a:buChar char="o"/>
              <a:defRPr/>
            </a:pPr>
            <a:r>
              <a:rPr lang="en-US" sz="2200" dirty="0"/>
              <a:t>The budget for parks revenues is based on limited facility and program offerings through the first half of the year with a modest recovery beginning in the second half of the fiscal year</a:t>
            </a:r>
          </a:p>
          <a:p>
            <a:pPr marL="0" indent="0">
              <a:spcBef>
                <a:spcPts val="0"/>
              </a:spcBef>
              <a:buNone/>
              <a:defRPr/>
            </a:pPr>
            <a:endParaRPr lang="en-US" sz="2200" dirty="0"/>
          </a:p>
          <a:p>
            <a:pPr>
              <a:spcBef>
                <a:spcPts val="0"/>
              </a:spcBef>
              <a:defRPr/>
            </a:pPr>
            <a:r>
              <a:rPr lang="en-US" sz="2200" dirty="0"/>
              <a:t>Civic Center revenues reflect a hold on facilities bookings as a result of the current pandemic</a:t>
            </a:r>
          </a:p>
        </p:txBody>
      </p:sp>
      <p:pic>
        <p:nvPicPr>
          <p:cNvPr id="11" name="Picture 10">
            <a:extLst>
              <a:ext uri="{FF2B5EF4-FFF2-40B4-BE49-F238E27FC236}">
                <a16:creationId xmlns:a16="http://schemas.microsoft.com/office/drawing/2014/main" id="{B14B9981-790A-47CA-B291-7C8AF54FF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79" y="1219200"/>
            <a:ext cx="2349322" cy="1658365"/>
          </a:xfrm>
          <a:prstGeom prst="rect">
            <a:avLst/>
          </a:prstGeom>
        </p:spPr>
      </p:pic>
      <p:pic>
        <p:nvPicPr>
          <p:cNvPr id="12" name="Picture 11">
            <a:extLst>
              <a:ext uri="{FF2B5EF4-FFF2-40B4-BE49-F238E27FC236}">
                <a16:creationId xmlns:a16="http://schemas.microsoft.com/office/drawing/2014/main" id="{F96A2FD3-9D32-4780-9F09-A7B7ADAC9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33" y="3010210"/>
            <a:ext cx="2397967" cy="1672074"/>
          </a:xfrm>
          <a:prstGeom prst="rect">
            <a:avLst/>
          </a:prstGeom>
        </p:spPr>
      </p:pic>
      <p:pic>
        <p:nvPicPr>
          <p:cNvPr id="3074" name="Picture 2">
            <a:extLst>
              <a:ext uri="{FF2B5EF4-FFF2-40B4-BE49-F238E27FC236}">
                <a16:creationId xmlns:a16="http://schemas.microsoft.com/office/drawing/2014/main" id="{6761628E-7E21-414F-936A-10E778D93D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14930"/>
            <a:ext cx="2349322" cy="167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Remaining General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457200" y="1441257"/>
            <a:ext cx="5715000" cy="4654743"/>
          </a:xfrm>
        </p:spPr>
        <p:txBody>
          <a:bodyPr>
            <a:noAutofit/>
          </a:bodyPr>
          <a:lstStyle/>
          <a:p>
            <a:pPr>
              <a:spcBef>
                <a:spcPts val="600"/>
              </a:spcBef>
              <a:spcAft>
                <a:spcPts val="600"/>
              </a:spcAft>
              <a:defRPr/>
            </a:pPr>
            <a:r>
              <a:rPr lang="en-US" sz="2000" dirty="0"/>
              <a:t>Municipal Court revenue of $717K represent 39.76% of the budgeted $1.8M compared to the $739K or 25.74% of last years actual of $2.8M.  Budget based on conservative ticket activity</a:t>
            </a:r>
          </a:p>
          <a:p>
            <a:pPr>
              <a:spcBef>
                <a:spcPts val="600"/>
              </a:spcBef>
              <a:spcAft>
                <a:spcPts val="600"/>
              </a:spcAft>
              <a:defRPr/>
            </a:pPr>
            <a:r>
              <a:rPr lang="en-US" sz="2000" dirty="0"/>
              <a:t>Library fines are even with last year and with budgeted expectations</a:t>
            </a:r>
          </a:p>
          <a:p>
            <a:pPr>
              <a:spcBef>
                <a:spcPts val="600"/>
              </a:spcBef>
              <a:spcAft>
                <a:spcPts val="600"/>
              </a:spcAft>
              <a:defRPr/>
            </a:pPr>
            <a:r>
              <a:rPr lang="en-US" sz="2000" dirty="0"/>
              <a:t>The Other Revenue category revenue of $2.5M represents 53.35% of the budgeted $4.7M.  Included in the $2.5M is $1.4M of additional CARES funding that was not factored into this year’s budget</a:t>
            </a:r>
          </a:p>
          <a:p>
            <a:pPr>
              <a:spcBef>
                <a:spcPts val="600"/>
              </a:spcBef>
              <a:spcAft>
                <a:spcPts val="600"/>
              </a:spcAft>
              <a:defRPr/>
            </a:pPr>
            <a:r>
              <a:rPr lang="en-US" sz="2000" dirty="0"/>
              <a:t>General and Administrative Charges are even with budget expectations</a:t>
            </a:r>
          </a:p>
          <a:p>
            <a:pPr marL="0" indent="0">
              <a:buNone/>
              <a:defRPr/>
            </a:pPr>
            <a:endParaRPr lang="en-US" sz="2400" dirty="0"/>
          </a:p>
        </p:txBody>
      </p:sp>
      <p:pic>
        <p:nvPicPr>
          <p:cNvPr id="4098" name="Picture 2" descr="See the source image">
            <a:extLst>
              <a:ext uri="{FF2B5EF4-FFF2-40B4-BE49-F238E27FC236}">
                <a16:creationId xmlns:a16="http://schemas.microsoft.com/office/drawing/2014/main" id="{B4B84AEF-116A-4F2A-A8EA-41666D62F1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199" y="1569291"/>
            <a:ext cx="240453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2694FA65-BC0E-44F8-AB1E-F71DEC8217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073494"/>
            <a:ext cx="2404532" cy="13525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D26B762-A78D-4ABB-8EB6-79AA2F420A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5193" y="4575416"/>
            <a:ext cx="2458544"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1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General Fund Expenditures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7" name="Content Placeholder 2">
            <a:extLst>
              <a:ext uri="{FF2B5EF4-FFF2-40B4-BE49-F238E27FC236}">
                <a16:creationId xmlns:a16="http://schemas.microsoft.com/office/drawing/2014/main" id="{D5DA3ABE-01E6-41D7-B3F4-6D07FD7B149E}"/>
              </a:ext>
            </a:extLst>
          </p:cNvPr>
          <p:cNvSpPr>
            <a:spLocks noGrp="1"/>
          </p:cNvSpPr>
          <p:nvPr>
            <p:ph idx="1"/>
          </p:nvPr>
        </p:nvSpPr>
        <p:spPr>
          <a:xfrm>
            <a:off x="495299" y="1251853"/>
            <a:ext cx="8153401" cy="4985775"/>
          </a:xfrm>
        </p:spPr>
        <p:txBody>
          <a:bodyPr>
            <a:normAutofit fontScale="92500"/>
          </a:bodyPr>
          <a:lstStyle/>
          <a:p>
            <a:pPr>
              <a:spcBef>
                <a:spcPts val="600"/>
              </a:spcBef>
              <a:spcAft>
                <a:spcPts val="600"/>
              </a:spcAft>
              <a:defRPr/>
            </a:pPr>
            <a:r>
              <a:rPr lang="en-US" sz="2000" dirty="0"/>
              <a:t>YTD Expenditures for Fiscal Year 2020-2021 of $44.5M represent 33.21% of the budgeted expenditures, compared to $43.0M or 30.55% of the year-end actual last year</a:t>
            </a:r>
          </a:p>
          <a:p>
            <a:pPr lvl="1">
              <a:spcBef>
                <a:spcPts val="600"/>
              </a:spcBef>
              <a:spcAft>
                <a:spcPts val="600"/>
              </a:spcAft>
              <a:buFont typeface="Courier New" panose="02070309020205020404" pitchFamily="49" charset="0"/>
              <a:buChar char="o"/>
              <a:defRPr/>
            </a:pPr>
            <a:r>
              <a:rPr lang="en-US" sz="2000" dirty="0"/>
              <a:t>The Contracts category expenses of $2.2M includes $394K for COVID-19 related expenses that are covered through a reserve of fund balance</a:t>
            </a:r>
          </a:p>
          <a:p>
            <a:pPr lvl="2">
              <a:spcBef>
                <a:spcPts val="600"/>
              </a:spcBef>
              <a:spcAft>
                <a:spcPts val="600"/>
              </a:spcAft>
              <a:buFont typeface="Calibri" panose="020F0502020204030204" pitchFamily="34" charset="0"/>
              <a:buChar char="-"/>
              <a:defRPr/>
            </a:pPr>
            <a:r>
              <a:rPr lang="en-US" sz="2000" dirty="0"/>
              <a:t>Reserve for COVID-19 related expenses totals $3.8M</a:t>
            </a:r>
          </a:p>
          <a:p>
            <a:pPr lvl="1">
              <a:spcBef>
                <a:spcPts val="600"/>
              </a:spcBef>
              <a:spcAft>
                <a:spcPts val="600"/>
              </a:spcAft>
              <a:buFont typeface="Courier New" panose="02070309020205020404" pitchFamily="49" charset="0"/>
              <a:buChar char="o"/>
              <a:defRPr/>
            </a:pPr>
            <a:r>
              <a:rPr lang="en-US" sz="2000" dirty="0"/>
              <a:t>Expenses in the Supplies category increase $1.6M over this time last year as the result of recording $1.8M in expenses related to prior year encumbrances that are also covered by a reserve of fund balance</a:t>
            </a:r>
          </a:p>
          <a:p>
            <a:pPr lvl="2">
              <a:spcBef>
                <a:spcPts val="600"/>
              </a:spcBef>
              <a:spcAft>
                <a:spcPts val="600"/>
              </a:spcAft>
              <a:buFont typeface="Calibri" panose="020F0502020204030204" pitchFamily="34" charset="0"/>
              <a:buChar char="-"/>
              <a:defRPr/>
            </a:pPr>
            <a:r>
              <a:rPr lang="en-US" sz="2000" dirty="0"/>
              <a:t>Reserve for Prior Year Encumbrances related expenses totals $4.2M</a:t>
            </a:r>
          </a:p>
          <a:p>
            <a:pPr lvl="1">
              <a:spcBef>
                <a:spcPts val="600"/>
              </a:spcBef>
              <a:spcAft>
                <a:spcPts val="600"/>
              </a:spcAft>
              <a:buFont typeface="Courier New" panose="02070309020205020404" pitchFamily="49" charset="0"/>
              <a:buChar char="o"/>
              <a:defRPr/>
            </a:pPr>
            <a:r>
              <a:rPr lang="en-US" sz="2000" dirty="0"/>
              <a:t>The entire transfers out that support Street and Alley Rehabilitation, the Equipment Replacement Fund, as well as the Parks Maintenance and Economic Development Fund allocations are now made at the beginning of the year as opposed to monthly in previous years  </a:t>
            </a:r>
          </a:p>
          <a:p>
            <a:endParaRPr lang="en-US" dirty="0"/>
          </a:p>
        </p:txBody>
      </p:sp>
    </p:spTree>
    <p:extLst>
      <p:ext uri="{BB962C8B-B14F-4D97-AF65-F5344CB8AC3E}">
        <p14:creationId xmlns:p14="http://schemas.microsoft.com/office/powerpoint/2010/main" val="301066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Water and Sewer Fund</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7" name="TextBox 6">
            <a:extLst>
              <a:ext uri="{FF2B5EF4-FFF2-40B4-BE49-F238E27FC236}">
                <a16:creationId xmlns:a16="http://schemas.microsoft.com/office/drawing/2014/main" id="{8FCE827E-59B6-4711-9369-398F249E314E}"/>
              </a:ext>
            </a:extLst>
          </p:cNvPr>
          <p:cNvSpPr txBox="1"/>
          <p:nvPr/>
        </p:nvSpPr>
        <p:spPr>
          <a:xfrm>
            <a:off x="466531" y="1637183"/>
            <a:ext cx="3733800" cy="42011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An enterprise fund and the second largest of the City’s five operating funds.</a:t>
            </a:r>
          </a:p>
          <a:p>
            <a:pPr marL="285750" indent="-285750">
              <a:spcAft>
                <a:spcPts val="600"/>
              </a:spcAft>
              <a:buFont typeface="Arial" panose="020B0604020202020204" pitchFamily="34" charset="0"/>
              <a:buChar char="•"/>
            </a:pPr>
            <a:r>
              <a:rPr lang="en-US" dirty="0"/>
              <a:t>Provides for administration, operation and maintenance of the City’s water and wastewater system.</a:t>
            </a:r>
          </a:p>
          <a:p>
            <a:pPr marL="285750" indent="-285750">
              <a:spcAft>
                <a:spcPts val="600"/>
              </a:spcAft>
              <a:buFont typeface="Arial" panose="020B0604020202020204" pitchFamily="34" charset="0"/>
              <a:buChar char="•"/>
            </a:pPr>
            <a:r>
              <a:rPr lang="en-US" dirty="0"/>
              <a:t>Revenue from water and sewer sales make up 98% of the fund’s total revenues.</a:t>
            </a:r>
          </a:p>
          <a:p>
            <a:pPr marL="285750" indent="-285750">
              <a:spcAft>
                <a:spcPts val="600"/>
              </a:spcAft>
              <a:buFont typeface="Arial" panose="020B0604020202020204" pitchFamily="34" charset="0"/>
              <a:buChar char="•"/>
            </a:pPr>
            <a:r>
              <a:rPr lang="en-US" dirty="0"/>
              <a:t>Expenses for wholesale water and sewer treatment services make up about 65% of the fund’s total expenses.</a:t>
            </a:r>
          </a:p>
        </p:txBody>
      </p:sp>
      <p:pic>
        <p:nvPicPr>
          <p:cNvPr id="8" name="Picture 2" descr="Budget 2020-21: A fiscal law perspective | The Daily Star">
            <a:extLst>
              <a:ext uri="{FF2B5EF4-FFF2-40B4-BE49-F238E27FC236}">
                <a16:creationId xmlns:a16="http://schemas.microsoft.com/office/drawing/2014/main" id="{34E0FF1C-CA89-4D22-A189-D66D5C46F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3275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0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Water and Sewer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81000" y="1236699"/>
            <a:ext cx="8305800" cy="156966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t>Total Water and Sewer Fund Revenues through the first quarter of FY 2020-2021 are  $21.7M, or 24.93% of the budget compared to $23.3M or 26.72% of the year-end actual last year</a:t>
            </a:r>
          </a:p>
        </p:txBody>
      </p:sp>
      <p:pic>
        <p:nvPicPr>
          <p:cNvPr id="8" name="Picture 7">
            <a:extLst>
              <a:ext uri="{FF2B5EF4-FFF2-40B4-BE49-F238E27FC236}">
                <a16:creationId xmlns:a16="http://schemas.microsoft.com/office/drawing/2014/main" id="{B1D9A044-3C64-4017-8650-6B9B1B1C16BC}"/>
              </a:ext>
            </a:extLst>
          </p:cNvPr>
          <p:cNvPicPr>
            <a:picLocks noChangeAspect="1"/>
          </p:cNvPicPr>
          <p:nvPr/>
        </p:nvPicPr>
        <p:blipFill>
          <a:blip r:embed="rId3"/>
          <a:stretch>
            <a:fillRect/>
          </a:stretch>
        </p:blipFill>
        <p:spPr>
          <a:xfrm>
            <a:off x="502729" y="2895600"/>
            <a:ext cx="8062341" cy="3234748"/>
          </a:xfrm>
          <a:prstGeom prst="rect">
            <a:avLst/>
          </a:prstGeom>
        </p:spPr>
      </p:pic>
    </p:spTree>
    <p:extLst>
      <p:ext uri="{BB962C8B-B14F-4D97-AF65-F5344CB8AC3E}">
        <p14:creationId xmlns:p14="http://schemas.microsoft.com/office/powerpoint/2010/main" val="337934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Rainfall</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647699" y="1140894"/>
            <a:ext cx="7848600" cy="1384995"/>
          </a:xfrm>
          <a:prstGeom prst="rect">
            <a:avLst/>
          </a:prstGeom>
        </p:spPr>
        <p:txBody>
          <a:bodyPr wrap="square">
            <a:spAutoFit/>
          </a:bodyPr>
          <a:lstStyle/>
          <a:p>
            <a:pPr marL="342900" indent="-342900">
              <a:buFont typeface="Arial" panose="020B0604020202020204" pitchFamily="34" charset="0"/>
              <a:buChar char="•"/>
              <a:defRPr/>
            </a:pPr>
            <a:r>
              <a:rPr lang="en-US" sz="2800" dirty="0"/>
              <a:t>The following graph compares rainfall YTD of 7.90” compared to last years 10.11” and the 5-year average 15.97” </a:t>
            </a:r>
          </a:p>
        </p:txBody>
      </p:sp>
      <p:pic>
        <p:nvPicPr>
          <p:cNvPr id="7" name="Picture 6">
            <a:extLst>
              <a:ext uri="{FF2B5EF4-FFF2-40B4-BE49-F238E27FC236}">
                <a16:creationId xmlns:a16="http://schemas.microsoft.com/office/drawing/2014/main" id="{73C29FDA-C8C6-4C46-9587-2D0564556C03}"/>
              </a:ext>
            </a:extLst>
          </p:cNvPr>
          <p:cNvPicPr>
            <a:picLocks noChangeAspect="1"/>
          </p:cNvPicPr>
          <p:nvPr/>
        </p:nvPicPr>
        <p:blipFill>
          <a:blip r:embed="rId3"/>
          <a:stretch>
            <a:fillRect/>
          </a:stretch>
        </p:blipFill>
        <p:spPr>
          <a:xfrm>
            <a:off x="714180" y="2525889"/>
            <a:ext cx="7715639" cy="3469429"/>
          </a:xfrm>
          <a:prstGeom prst="rect">
            <a:avLst/>
          </a:prstGeom>
        </p:spPr>
      </p:pic>
    </p:spTree>
    <p:extLst>
      <p:ext uri="{BB962C8B-B14F-4D97-AF65-F5344CB8AC3E}">
        <p14:creationId xmlns:p14="http://schemas.microsoft.com/office/powerpoint/2010/main" val="359327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3600" b="1" dirty="0"/>
              <a:t>Water Sales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647699" y="1137784"/>
            <a:ext cx="7848600" cy="1384995"/>
          </a:xfrm>
          <a:prstGeom prst="rect">
            <a:avLst/>
          </a:prstGeom>
        </p:spPr>
        <p:txBody>
          <a:bodyPr wrap="square">
            <a:spAutoFit/>
          </a:bodyPr>
          <a:lstStyle/>
          <a:p>
            <a:pPr marL="342900" indent="-342900">
              <a:buFont typeface="Arial" panose="020B0604020202020204" pitchFamily="34" charset="0"/>
              <a:buChar char="•"/>
              <a:defRPr/>
            </a:pPr>
            <a:r>
              <a:rPr lang="en-US" sz="2800" dirty="0"/>
              <a:t>The following graph compares total water sales, in 1,000 gallon increments, by month for both this year and last year</a:t>
            </a:r>
          </a:p>
        </p:txBody>
      </p:sp>
      <p:pic>
        <p:nvPicPr>
          <p:cNvPr id="6" name="Picture 5">
            <a:extLst>
              <a:ext uri="{FF2B5EF4-FFF2-40B4-BE49-F238E27FC236}">
                <a16:creationId xmlns:a16="http://schemas.microsoft.com/office/drawing/2014/main" id="{B721370C-947E-4DF7-B3CF-20FDA1849D97}"/>
              </a:ext>
            </a:extLst>
          </p:cNvPr>
          <p:cNvPicPr>
            <a:picLocks noChangeAspect="1"/>
          </p:cNvPicPr>
          <p:nvPr/>
        </p:nvPicPr>
        <p:blipFill>
          <a:blip r:embed="rId3"/>
          <a:stretch>
            <a:fillRect/>
          </a:stretch>
        </p:blipFill>
        <p:spPr>
          <a:xfrm>
            <a:off x="647699" y="2522779"/>
            <a:ext cx="7848599" cy="3475649"/>
          </a:xfrm>
          <a:prstGeom prst="rect">
            <a:avLst/>
          </a:prstGeom>
        </p:spPr>
      </p:pic>
    </p:spTree>
    <p:extLst>
      <p:ext uri="{BB962C8B-B14F-4D97-AF65-F5344CB8AC3E}">
        <p14:creationId xmlns:p14="http://schemas.microsoft.com/office/powerpoint/2010/main" val="276704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3600" b="1" dirty="0"/>
              <a:t>Water Revenue</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647698" y="1127359"/>
            <a:ext cx="7848600" cy="954107"/>
          </a:xfrm>
          <a:prstGeom prst="rect">
            <a:avLst/>
          </a:prstGeom>
        </p:spPr>
        <p:txBody>
          <a:bodyPr wrap="square">
            <a:spAutoFit/>
          </a:bodyPr>
          <a:lstStyle/>
          <a:p>
            <a:pPr marL="457200" indent="-457200">
              <a:buFont typeface="Arial" panose="020B0604020202020204" pitchFamily="34" charset="0"/>
              <a:buChar char="•"/>
              <a:defRPr/>
            </a:pPr>
            <a:r>
              <a:rPr lang="en-US" sz="2800" dirty="0"/>
              <a:t>Water Revenues $13.3M represent 25.43% of the budget compared to $14.2M or 26.8% last year</a:t>
            </a:r>
          </a:p>
        </p:txBody>
      </p:sp>
      <p:pic>
        <p:nvPicPr>
          <p:cNvPr id="9" name="Picture 8">
            <a:extLst>
              <a:ext uri="{FF2B5EF4-FFF2-40B4-BE49-F238E27FC236}">
                <a16:creationId xmlns:a16="http://schemas.microsoft.com/office/drawing/2014/main" id="{01E31BE5-06F4-4BC9-A33E-4B7951621B49}"/>
              </a:ext>
            </a:extLst>
          </p:cNvPr>
          <p:cNvPicPr>
            <a:picLocks noChangeAspect="1"/>
          </p:cNvPicPr>
          <p:nvPr/>
        </p:nvPicPr>
        <p:blipFill>
          <a:blip r:embed="rId3"/>
          <a:stretch>
            <a:fillRect/>
          </a:stretch>
        </p:blipFill>
        <p:spPr>
          <a:xfrm>
            <a:off x="695322" y="2123163"/>
            <a:ext cx="7753352" cy="3455063"/>
          </a:xfrm>
          <a:prstGeom prst="rect">
            <a:avLst/>
          </a:prstGeom>
        </p:spPr>
      </p:pic>
      <p:pic>
        <p:nvPicPr>
          <p:cNvPr id="7" name="Picture 6">
            <a:extLst>
              <a:ext uri="{FF2B5EF4-FFF2-40B4-BE49-F238E27FC236}">
                <a16:creationId xmlns:a16="http://schemas.microsoft.com/office/drawing/2014/main" id="{C7C5175D-60DB-407A-81F3-3593419CEE24}"/>
              </a:ext>
            </a:extLst>
          </p:cNvPr>
          <p:cNvPicPr>
            <a:picLocks noChangeAspect="1"/>
          </p:cNvPicPr>
          <p:nvPr/>
        </p:nvPicPr>
        <p:blipFill>
          <a:blip r:embed="rId4"/>
          <a:stretch>
            <a:fillRect/>
          </a:stretch>
        </p:blipFill>
        <p:spPr>
          <a:xfrm>
            <a:off x="680828" y="5578226"/>
            <a:ext cx="7767846" cy="564182"/>
          </a:xfrm>
          <a:prstGeom prst="rect">
            <a:avLst/>
          </a:prstGeom>
        </p:spPr>
      </p:pic>
    </p:spTree>
    <p:extLst>
      <p:ext uri="{BB962C8B-B14F-4D97-AF65-F5344CB8AC3E}">
        <p14:creationId xmlns:p14="http://schemas.microsoft.com/office/powerpoint/2010/main" val="162212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3600" b="1" dirty="0"/>
              <a:t>Sewer Revenue</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647698" y="1150686"/>
            <a:ext cx="7848600" cy="954107"/>
          </a:xfrm>
          <a:prstGeom prst="rect">
            <a:avLst/>
          </a:prstGeom>
        </p:spPr>
        <p:txBody>
          <a:bodyPr wrap="square">
            <a:spAutoFit/>
          </a:bodyPr>
          <a:lstStyle/>
          <a:p>
            <a:pPr marL="457200" indent="-457200">
              <a:buFont typeface="Arial" panose="020B0604020202020204" pitchFamily="34" charset="0"/>
              <a:buChar char="•"/>
              <a:defRPr/>
            </a:pPr>
            <a:r>
              <a:rPr lang="en-US" sz="2800" dirty="0"/>
              <a:t>Sewer Revenues $8.1M represent 24.38% of the budget compared to $8.6M or 26.2% last year</a:t>
            </a:r>
          </a:p>
        </p:txBody>
      </p:sp>
      <p:pic>
        <p:nvPicPr>
          <p:cNvPr id="10" name="Picture 9">
            <a:extLst>
              <a:ext uri="{FF2B5EF4-FFF2-40B4-BE49-F238E27FC236}">
                <a16:creationId xmlns:a16="http://schemas.microsoft.com/office/drawing/2014/main" id="{48603F17-E0DF-42A4-AC02-27DD8207AC83}"/>
              </a:ext>
            </a:extLst>
          </p:cNvPr>
          <p:cNvPicPr>
            <a:picLocks noChangeAspect="1"/>
          </p:cNvPicPr>
          <p:nvPr/>
        </p:nvPicPr>
        <p:blipFill>
          <a:blip r:embed="rId3"/>
          <a:stretch>
            <a:fillRect/>
          </a:stretch>
        </p:blipFill>
        <p:spPr>
          <a:xfrm>
            <a:off x="695319" y="2104791"/>
            <a:ext cx="7753353" cy="3462549"/>
          </a:xfrm>
          <a:prstGeom prst="rect">
            <a:avLst/>
          </a:prstGeom>
        </p:spPr>
      </p:pic>
      <p:pic>
        <p:nvPicPr>
          <p:cNvPr id="7" name="Picture 6">
            <a:extLst>
              <a:ext uri="{FF2B5EF4-FFF2-40B4-BE49-F238E27FC236}">
                <a16:creationId xmlns:a16="http://schemas.microsoft.com/office/drawing/2014/main" id="{F3C47DBC-40B4-428B-85D0-18D55F726A02}"/>
              </a:ext>
            </a:extLst>
          </p:cNvPr>
          <p:cNvPicPr>
            <a:picLocks noChangeAspect="1"/>
          </p:cNvPicPr>
          <p:nvPr/>
        </p:nvPicPr>
        <p:blipFill>
          <a:blip r:embed="rId4"/>
          <a:stretch>
            <a:fillRect/>
          </a:stretch>
        </p:blipFill>
        <p:spPr>
          <a:xfrm>
            <a:off x="684141" y="5560714"/>
            <a:ext cx="7764531" cy="564182"/>
          </a:xfrm>
          <a:prstGeom prst="rect">
            <a:avLst/>
          </a:prstGeom>
        </p:spPr>
      </p:pic>
    </p:spTree>
    <p:extLst>
      <p:ext uri="{BB962C8B-B14F-4D97-AF65-F5344CB8AC3E}">
        <p14:creationId xmlns:p14="http://schemas.microsoft.com/office/powerpoint/2010/main" val="109297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3400" b="1" dirty="0"/>
              <a:t>Remaining Water and Sewer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19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457200" y="1264954"/>
            <a:ext cx="5486400" cy="4769742"/>
          </a:xfrm>
        </p:spPr>
        <p:txBody>
          <a:bodyPr>
            <a:noAutofit/>
          </a:bodyPr>
          <a:lstStyle/>
          <a:p>
            <a:pPr>
              <a:spcBef>
                <a:spcPts val="600"/>
              </a:spcBef>
              <a:spcAft>
                <a:spcPts val="600"/>
              </a:spcAft>
              <a:defRPr/>
            </a:pPr>
            <a:r>
              <a:rPr lang="en-US" sz="2200" dirty="0"/>
              <a:t>The remaining revenues in the Water and Sewer fund of $200K through the first quarter are $312K below this time last year</a:t>
            </a:r>
          </a:p>
          <a:p>
            <a:pPr lvl="1">
              <a:spcBef>
                <a:spcPts val="600"/>
              </a:spcBef>
              <a:spcAft>
                <a:spcPts val="600"/>
              </a:spcAft>
              <a:buFont typeface="Courier New" panose="02070309020205020404" pitchFamily="49" charset="0"/>
              <a:buChar char="o"/>
              <a:defRPr/>
            </a:pPr>
            <a:r>
              <a:rPr lang="en-US" sz="2200" dirty="0"/>
              <a:t>Late Fees are currently being waived</a:t>
            </a:r>
          </a:p>
          <a:p>
            <a:pPr lvl="1">
              <a:spcBef>
                <a:spcPts val="600"/>
              </a:spcBef>
              <a:spcAft>
                <a:spcPts val="600"/>
              </a:spcAft>
              <a:buFont typeface="Courier New" panose="02070309020205020404" pitchFamily="49" charset="0"/>
              <a:buChar char="o"/>
              <a:defRPr/>
            </a:pPr>
            <a:r>
              <a:rPr lang="en-US" sz="2200" dirty="0"/>
              <a:t>Interest Earnings through the first quarter total $28K compared to $94K at this point last year due to lower interest rates</a:t>
            </a:r>
          </a:p>
          <a:p>
            <a:pPr lvl="1">
              <a:spcBef>
                <a:spcPts val="600"/>
              </a:spcBef>
              <a:spcAft>
                <a:spcPts val="600"/>
              </a:spcAft>
              <a:buFont typeface="Courier New" panose="02070309020205020404" pitchFamily="49" charset="0"/>
              <a:buChar char="o"/>
              <a:defRPr/>
            </a:pPr>
            <a:r>
              <a:rPr lang="en-US" sz="2200" dirty="0"/>
              <a:t>Installation Charges of $11K are even with last year</a:t>
            </a:r>
          </a:p>
          <a:p>
            <a:pPr lvl="1">
              <a:spcBef>
                <a:spcPts val="600"/>
              </a:spcBef>
              <a:spcAft>
                <a:spcPts val="600"/>
              </a:spcAft>
              <a:buFont typeface="Courier New" panose="02070309020205020404" pitchFamily="49" charset="0"/>
              <a:buChar char="o"/>
              <a:defRPr/>
            </a:pPr>
            <a:r>
              <a:rPr lang="en-US" sz="2200" dirty="0"/>
              <a:t>Other miscellaneous charges are $63K above last year</a:t>
            </a:r>
          </a:p>
          <a:p>
            <a:pPr lvl="1">
              <a:spcBef>
                <a:spcPts val="600"/>
              </a:spcBef>
              <a:spcAft>
                <a:spcPts val="600"/>
              </a:spcAft>
              <a:buFont typeface="Courier New" panose="02070309020205020404" pitchFamily="49" charset="0"/>
              <a:buChar char="o"/>
              <a:defRPr/>
            </a:pPr>
            <a:endParaRPr lang="en-US" sz="2400" dirty="0"/>
          </a:p>
        </p:txBody>
      </p:sp>
      <p:pic>
        <p:nvPicPr>
          <p:cNvPr id="1026" name="Picture 2">
            <a:extLst>
              <a:ext uri="{FF2B5EF4-FFF2-40B4-BE49-F238E27FC236}">
                <a16:creationId xmlns:a16="http://schemas.microsoft.com/office/drawing/2014/main" id="{66A19F78-78D8-4F8C-94D9-52193D712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674" y="1521629"/>
            <a:ext cx="2480732" cy="1666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674093E-BDB0-4C37-A193-78499C785A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3674" y="3505830"/>
            <a:ext cx="2480732" cy="217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6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Presentation Overview</a:t>
            </a:r>
          </a:p>
        </p:txBody>
      </p:sp>
      <p:sp>
        <p:nvSpPr>
          <p:cNvPr id="3" name="Content Placeholder 2">
            <a:extLst>
              <a:ext uri="{FF2B5EF4-FFF2-40B4-BE49-F238E27FC236}">
                <a16:creationId xmlns:a16="http://schemas.microsoft.com/office/drawing/2014/main" id="{850E7FEC-6A51-47E5-838A-B2B77067640B}"/>
              </a:ext>
            </a:extLst>
          </p:cNvPr>
          <p:cNvSpPr>
            <a:spLocks noGrp="1"/>
          </p:cNvSpPr>
          <p:nvPr>
            <p:ph idx="1"/>
          </p:nvPr>
        </p:nvSpPr>
        <p:spPr>
          <a:xfrm>
            <a:off x="457200" y="1350229"/>
            <a:ext cx="8290354" cy="5060843"/>
          </a:xfrm>
        </p:spPr>
        <p:txBody>
          <a:bodyPr>
            <a:normAutofit/>
          </a:bodyPr>
          <a:lstStyle/>
          <a:p>
            <a:pPr>
              <a:lnSpc>
                <a:spcPct val="140000"/>
              </a:lnSpc>
              <a:spcBef>
                <a:spcPct val="0"/>
              </a:spcBef>
            </a:pPr>
            <a:r>
              <a:rPr lang="en-US" sz="2400" dirty="0"/>
              <a:t>Review of the first quarter performance of the City’s five main operating funds</a:t>
            </a:r>
          </a:p>
          <a:p>
            <a:pPr lvl="1">
              <a:lnSpc>
                <a:spcPct val="140000"/>
              </a:lnSpc>
              <a:spcBef>
                <a:spcPct val="0"/>
              </a:spcBef>
            </a:pPr>
            <a:r>
              <a:rPr lang="en-US" sz="2400" dirty="0"/>
              <a:t>General Fund</a:t>
            </a:r>
          </a:p>
          <a:p>
            <a:pPr lvl="1">
              <a:lnSpc>
                <a:spcPct val="140000"/>
              </a:lnSpc>
              <a:spcBef>
                <a:spcPct val="0"/>
              </a:spcBef>
            </a:pPr>
            <a:r>
              <a:rPr lang="en-US" sz="2400" dirty="0"/>
              <a:t>Water and Sewer Fund</a:t>
            </a:r>
          </a:p>
          <a:p>
            <a:pPr lvl="1">
              <a:lnSpc>
                <a:spcPct val="140000"/>
              </a:lnSpc>
              <a:spcBef>
                <a:spcPct val="0"/>
              </a:spcBef>
            </a:pPr>
            <a:r>
              <a:rPr lang="en-US" sz="2400" dirty="0"/>
              <a:t>Solid Waste Services Fund</a:t>
            </a:r>
          </a:p>
          <a:p>
            <a:pPr lvl="1">
              <a:lnSpc>
                <a:spcPct val="140000"/>
              </a:lnSpc>
              <a:spcBef>
                <a:spcPct val="0"/>
              </a:spcBef>
            </a:pPr>
            <a:r>
              <a:rPr lang="en-US" sz="2400" dirty="0"/>
              <a:t>Golf Fund</a:t>
            </a:r>
          </a:p>
          <a:p>
            <a:pPr lvl="1">
              <a:lnSpc>
                <a:spcPct val="140000"/>
              </a:lnSpc>
              <a:spcBef>
                <a:spcPct val="0"/>
              </a:spcBef>
            </a:pPr>
            <a:r>
              <a:rPr lang="en-US" sz="2400" dirty="0"/>
              <a:t>Hotel/Motel Tax Fund</a:t>
            </a:r>
          </a:p>
          <a:p>
            <a:pPr>
              <a:lnSpc>
                <a:spcPct val="140000"/>
              </a:lnSpc>
              <a:spcBef>
                <a:spcPct val="0"/>
              </a:spcBef>
            </a:pPr>
            <a:r>
              <a:rPr lang="en-US" sz="2400" dirty="0"/>
              <a:t>The focus is on the first quarter performance of revenues and expenditures against the same period last fiscal year</a:t>
            </a:r>
            <a:endParaRPr lang="en-US" sz="2400" dirty="0">
              <a:highlight>
                <a:srgbClr val="FFFF00"/>
              </a:highlight>
            </a:endParaRPr>
          </a:p>
          <a:p>
            <a:pPr marL="457200" lvl="1" indent="0">
              <a:lnSpc>
                <a:spcPct val="140000"/>
              </a:lnSpc>
              <a:spcBef>
                <a:spcPct val="0"/>
              </a:spcBef>
              <a:buNone/>
            </a:pPr>
            <a:endParaRPr lang="en-US" sz="2200" dirty="0"/>
          </a:p>
          <a:p>
            <a:pPr marL="0" indent="0">
              <a:buNone/>
            </a:pPr>
            <a:endParaRPr lang="en-US" sz="1800" dirty="0"/>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pic>
        <p:nvPicPr>
          <p:cNvPr id="24580" name="Picture 4" descr="2020-21 Budget | ISD 191">
            <a:extLst>
              <a:ext uri="{FF2B5EF4-FFF2-40B4-BE49-F238E27FC236}">
                <a16:creationId xmlns:a16="http://schemas.microsoft.com/office/drawing/2014/main" id="{D49C7FDF-F08E-4799-8A19-94D427736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254" y="2372518"/>
            <a:ext cx="3886200" cy="211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3400" b="1" dirty="0"/>
              <a:t>Water and Sewer Fund Expenditures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533400" y="1173096"/>
            <a:ext cx="5978955" cy="5303904"/>
          </a:xfrm>
        </p:spPr>
        <p:txBody>
          <a:bodyPr>
            <a:noAutofit/>
          </a:bodyPr>
          <a:lstStyle/>
          <a:p>
            <a:pPr>
              <a:defRPr/>
            </a:pPr>
            <a:r>
              <a:rPr lang="en-US" sz="2400" dirty="0"/>
              <a:t>Total Expenditures and Transfers for the Water and Sewer Fund of $20.3M represent 23.62% of the budgeted $86.1M compared to last years $17.6M or 20.64% of last years actuals</a:t>
            </a:r>
          </a:p>
          <a:p>
            <a:pPr lvl="1">
              <a:buFont typeface="Courier New" panose="02070309020205020404" pitchFamily="49" charset="0"/>
              <a:buChar char="o"/>
              <a:defRPr/>
            </a:pPr>
            <a:r>
              <a:rPr lang="en-US" sz="2400" dirty="0"/>
              <a:t>Year-to-date Maintenance expenditures are $2.2M above last year due to the timing of recording the payment to the NTMWD last year.  The category is even with last year when accounting for the timing issue</a:t>
            </a:r>
          </a:p>
          <a:p>
            <a:pPr lvl="1">
              <a:buFont typeface="Courier New" panose="02070309020205020404" pitchFamily="49" charset="0"/>
              <a:buChar char="o"/>
              <a:defRPr/>
            </a:pPr>
            <a:r>
              <a:rPr lang="en-US" sz="2400" dirty="0"/>
              <a:t>All other expenditure categories are within established parameters for their category</a:t>
            </a:r>
          </a:p>
        </p:txBody>
      </p:sp>
      <p:pic>
        <p:nvPicPr>
          <p:cNvPr id="2054" name="Picture 6">
            <a:extLst>
              <a:ext uri="{FF2B5EF4-FFF2-40B4-BE49-F238E27FC236}">
                <a16:creationId xmlns:a16="http://schemas.microsoft.com/office/drawing/2014/main" id="{01CF3BE1-5EF3-4ECE-AB11-329602207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935" y="1704975"/>
            <a:ext cx="22987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8777D95-F3D5-4827-85C0-B0CF6C027C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935" y="3812607"/>
            <a:ext cx="2354864" cy="17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8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1E389-C9C7-4A76-BD11-1AD16BFFBBB7}"/>
              </a:ext>
            </a:extLst>
          </p:cNvPr>
          <p:cNvSpPr>
            <a:spLocks noGrp="1"/>
          </p:cNvSpPr>
          <p:nvPr>
            <p:ph idx="1"/>
          </p:nvPr>
        </p:nvSpPr>
        <p:spPr>
          <a:xfrm>
            <a:off x="457200" y="465419"/>
            <a:ext cx="8229600" cy="1127818"/>
          </a:xfrm>
        </p:spPr>
        <p:txBody>
          <a:bodyPr>
            <a:noAutofit/>
          </a:bodyPr>
          <a:lstStyle/>
          <a:p>
            <a:pPr marL="0" indent="0" algn="ctr">
              <a:buNone/>
            </a:pPr>
            <a:r>
              <a:rPr lang="en-US" sz="4000" b="1" dirty="0"/>
              <a:t>Solid Waste Services Fund</a:t>
            </a:r>
          </a:p>
        </p:txBody>
      </p:sp>
      <p:sp>
        <p:nvSpPr>
          <p:cNvPr id="4" name="Slide Number Placeholder 3">
            <a:extLst>
              <a:ext uri="{FF2B5EF4-FFF2-40B4-BE49-F238E27FC236}">
                <a16:creationId xmlns:a16="http://schemas.microsoft.com/office/drawing/2014/main" id="{A7816CB0-D755-49D8-BD30-497BDE09464F}"/>
              </a:ext>
            </a:extLst>
          </p:cNvPr>
          <p:cNvSpPr>
            <a:spLocks noGrp="1"/>
          </p:cNvSpPr>
          <p:nvPr>
            <p:ph type="sldNum" sz="quarter" idx="12"/>
          </p:nvPr>
        </p:nvSpPr>
        <p:spPr>
          <a:xfrm>
            <a:off x="3505200" y="6426186"/>
            <a:ext cx="2133600" cy="365125"/>
          </a:xfrm>
        </p:spPr>
        <p:txBody>
          <a:bodyPr/>
          <a:lstStyle/>
          <a:p>
            <a:pPr algn="ctr"/>
            <a:fld id="{F7FD8511-BC73-4FB6-9DF3-0089254F3CBB}" type="slidenum">
              <a:rPr lang="en-US" smtClean="0">
                <a:solidFill>
                  <a:prstClr val="black">
                    <a:tint val="75000"/>
                  </a:prstClr>
                </a:solidFill>
              </a:rPr>
              <a:pPr algn="ctr"/>
              <a:t>21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8297337-C3F0-4F59-8A73-7E1A47D49A8F}"/>
              </a:ext>
            </a:extLst>
          </p:cNvPr>
          <p:cNvPicPr>
            <a:picLocks noChangeAspect="1"/>
          </p:cNvPicPr>
          <p:nvPr/>
        </p:nvPicPr>
        <p:blipFill>
          <a:blip r:embed="rId2"/>
          <a:stretch>
            <a:fillRect/>
          </a:stretch>
        </p:blipFill>
        <p:spPr>
          <a:xfrm>
            <a:off x="7010400" y="6026813"/>
            <a:ext cx="1981372" cy="670618"/>
          </a:xfrm>
          <a:prstGeom prst="rect">
            <a:avLst/>
          </a:prstGeom>
        </p:spPr>
      </p:pic>
      <p:sp>
        <p:nvSpPr>
          <p:cNvPr id="7" name="TextBox 6">
            <a:extLst>
              <a:ext uri="{FF2B5EF4-FFF2-40B4-BE49-F238E27FC236}">
                <a16:creationId xmlns:a16="http://schemas.microsoft.com/office/drawing/2014/main" id="{43E55696-24AC-497A-A934-214660EA7BBE}"/>
              </a:ext>
            </a:extLst>
          </p:cNvPr>
          <p:cNvSpPr txBox="1"/>
          <p:nvPr/>
        </p:nvSpPr>
        <p:spPr>
          <a:xfrm>
            <a:off x="737716" y="1828800"/>
            <a:ext cx="3733800" cy="364715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An enterprise fund and the third largest of the City’s five operating funds.</a:t>
            </a:r>
          </a:p>
          <a:p>
            <a:pPr marL="285750" indent="-285750">
              <a:spcAft>
                <a:spcPts val="600"/>
              </a:spcAft>
              <a:buFont typeface="Arial" panose="020B0604020202020204" pitchFamily="34" charset="0"/>
              <a:buChar char="•"/>
            </a:pPr>
            <a:r>
              <a:rPr lang="en-US" dirty="0"/>
              <a:t>Provides for residential and commercial solid waste collection services, including recycling and bulky item collection.</a:t>
            </a:r>
          </a:p>
          <a:p>
            <a:pPr marL="285750" indent="-285750">
              <a:spcAft>
                <a:spcPts val="600"/>
              </a:spcAft>
              <a:buFont typeface="Arial" panose="020B0604020202020204" pitchFamily="34" charset="0"/>
              <a:buChar char="•"/>
            </a:pPr>
            <a:r>
              <a:rPr lang="en-US" dirty="0"/>
              <a:t>Revenue from solid waste collections make up 95% of the fund’s total revenues.</a:t>
            </a:r>
          </a:p>
          <a:p>
            <a:pPr marL="285750" indent="-285750">
              <a:spcAft>
                <a:spcPts val="600"/>
              </a:spcAft>
              <a:buFont typeface="Arial" panose="020B0604020202020204" pitchFamily="34" charset="0"/>
              <a:buChar char="•"/>
            </a:pPr>
            <a:r>
              <a:rPr lang="en-US" dirty="0"/>
              <a:t>Disposal fees make up 25% of the fund’s total expenses.</a:t>
            </a:r>
          </a:p>
        </p:txBody>
      </p:sp>
      <p:pic>
        <p:nvPicPr>
          <p:cNvPr id="9" name="Picture 2" descr="Budget 2020-21: A fiscal law perspective | The Daily Star">
            <a:extLst>
              <a:ext uri="{FF2B5EF4-FFF2-40B4-BE49-F238E27FC236}">
                <a16:creationId xmlns:a16="http://schemas.microsoft.com/office/drawing/2014/main" id="{67C12A78-4C0D-4F4C-8A7E-9D5C4024B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284" y="174169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7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Solid Waste Services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81000" y="1236699"/>
            <a:ext cx="8305800" cy="156966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t>Total Solid Waste Services Fund Revenues through the first quarter of FY 2020-2021 are $3.7M, or 23.95% of the budgeted $15.5M compared to $3.9M or 25.68% of the year-end actual last year</a:t>
            </a:r>
          </a:p>
        </p:txBody>
      </p:sp>
      <p:pic>
        <p:nvPicPr>
          <p:cNvPr id="10" name="Picture 9">
            <a:extLst>
              <a:ext uri="{FF2B5EF4-FFF2-40B4-BE49-F238E27FC236}">
                <a16:creationId xmlns:a16="http://schemas.microsoft.com/office/drawing/2014/main" id="{FF5CC22D-A23C-4418-97C8-D130717F7E31}"/>
              </a:ext>
            </a:extLst>
          </p:cNvPr>
          <p:cNvPicPr>
            <a:picLocks noChangeAspect="1"/>
          </p:cNvPicPr>
          <p:nvPr/>
        </p:nvPicPr>
        <p:blipFill>
          <a:blip r:embed="rId3"/>
          <a:stretch>
            <a:fillRect/>
          </a:stretch>
        </p:blipFill>
        <p:spPr>
          <a:xfrm>
            <a:off x="443204" y="2806358"/>
            <a:ext cx="8229600" cy="3192069"/>
          </a:xfrm>
          <a:prstGeom prst="rect">
            <a:avLst/>
          </a:prstGeom>
        </p:spPr>
      </p:pic>
    </p:spTree>
    <p:extLst>
      <p:ext uri="{BB962C8B-B14F-4D97-AF65-F5344CB8AC3E}">
        <p14:creationId xmlns:p14="http://schemas.microsoft.com/office/powerpoint/2010/main" val="150998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Solid Waste Services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81000" y="1295400"/>
            <a:ext cx="8229600" cy="563231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600" dirty="0"/>
              <a:t>Residential collections of $1.5M are even with last year</a:t>
            </a:r>
          </a:p>
          <a:p>
            <a:pPr marL="342900" indent="-342900">
              <a:spcBef>
                <a:spcPts val="600"/>
              </a:spcBef>
              <a:spcAft>
                <a:spcPts val="600"/>
              </a:spcAft>
              <a:buFont typeface="Arial" panose="020B0604020202020204" pitchFamily="34" charset="0"/>
              <a:buChar char="•"/>
              <a:defRPr/>
            </a:pPr>
            <a:r>
              <a:rPr lang="en-US" sz="2600" dirty="0"/>
              <a:t>Commercial collection fees of $2.1M are ($23K) below last year</a:t>
            </a:r>
          </a:p>
          <a:p>
            <a:pPr marL="342900" indent="-342900">
              <a:spcBef>
                <a:spcPts val="600"/>
              </a:spcBef>
              <a:spcAft>
                <a:spcPts val="600"/>
              </a:spcAft>
              <a:buFont typeface="Arial" panose="020B0604020202020204" pitchFamily="34" charset="0"/>
              <a:buChar char="•"/>
              <a:defRPr/>
            </a:pPr>
            <a:r>
              <a:rPr lang="en-US" sz="2600" dirty="0"/>
              <a:t>Other Revenue category is ($166K) below last year.  The majority of this decrease, or $141K, is due to auction revenue received in the first quarter of last year </a:t>
            </a:r>
          </a:p>
          <a:p>
            <a:pPr marL="342900" indent="-342900">
              <a:spcBef>
                <a:spcPts val="600"/>
              </a:spcBef>
              <a:spcAft>
                <a:spcPts val="600"/>
              </a:spcAft>
              <a:buFont typeface="Arial" panose="020B0604020202020204" pitchFamily="34" charset="0"/>
              <a:buChar char="•"/>
              <a:defRPr/>
            </a:pPr>
            <a:r>
              <a:rPr lang="en-US" sz="2600" dirty="0"/>
              <a:t>Interest Earnings through the first quarter total $4K compared to $13K at this point last year due to lower interest rates</a:t>
            </a:r>
          </a:p>
          <a:p>
            <a:pPr marL="342900" indent="-342900">
              <a:spcBef>
                <a:spcPts val="600"/>
              </a:spcBef>
              <a:spcAft>
                <a:spcPts val="600"/>
              </a:spcAft>
              <a:buFont typeface="Arial" panose="020B0604020202020204" pitchFamily="34" charset="0"/>
              <a:buChar char="•"/>
              <a:defRPr/>
            </a:pPr>
            <a:r>
              <a:rPr lang="en-US" sz="2600" dirty="0"/>
              <a:t>The BABIC program support from the Water and Sewer Fund of $167K is even with last year</a:t>
            </a:r>
          </a:p>
          <a:p>
            <a:pPr marL="342900" indent="-342900">
              <a:spcBef>
                <a:spcPts val="600"/>
              </a:spcBef>
              <a:spcAft>
                <a:spcPts val="60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334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3800" b="1" dirty="0"/>
              <a:t>Solid Waste Services Fund Expenditures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81000" y="1417638"/>
            <a:ext cx="8229600" cy="1978362"/>
          </a:xfrm>
          <a:prstGeom prst="rect">
            <a:avLst/>
          </a:prstGeom>
        </p:spPr>
        <p:txBody>
          <a:bodyPr wrap="square">
            <a:spAutoFit/>
          </a:bodyPr>
          <a:lstStyle/>
          <a:p>
            <a:pPr marL="342900" indent="-342900">
              <a:lnSpc>
                <a:spcPct val="80000"/>
              </a:lnSpc>
              <a:spcBef>
                <a:spcPts val="600"/>
              </a:spcBef>
              <a:spcAft>
                <a:spcPts val="600"/>
              </a:spcAft>
              <a:buFont typeface="Arial" panose="020B0604020202020204" pitchFamily="34" charset="0"/>
              <a:buChar char="•"/>
              <a:defRPr/>
            </a:pPr>
            <a:r>
              <a:rPr lang="en-US" sz="2800" dirty="0"/>
              <a:t>YTD expenditures of $4.3M are 27.98% of the budget compared with 27.53% or $4.2M of the year-end actual at this time last year</a:t>
            </a:r>
          </a:p>
          <a:p>
            <a:pPr marL="342900" indent="-342900">
              <a:lnSpc>
                <a:spcPct val="80000"/>
              </a:lnSpc>
              <a:spcBef>
                <a:spcPts val="600"/>
              </a:spcBef>
              <a:spcAft>
                <a:spcPts val="600"/>
              </a:spcAft>
              <a:buFont typeface="Arial" panose="020B0604020202020204" pitchFamily="34" charset="0"/>
              <a:buChar char="•"/>
              <a:defRPr/>
            </a:pPr>
            <a:r>
              <a:rPr lang="en-US" sz="2800" dirty="0"/>
              <a:t>All expenditure categories are performing within established parameters</a:t>
            </a:r>
          </a:p>
        </p:txBody>
      </p:sp>
      <p:pic>
        <p:nvPicPr>
          <p:cNvPr id="3074" name="Picture 2" descr="See the source image">
            <a:extLst>
              <a:ext uri="{FF2B5EF4-FFF2-40B4-BE49-F238E27FC236}">
                <a16:creationId xmlns:a16="http://schemas.microsoft.com/office/drawing/2014/main" id="{F4F0BE89-86E4-4B7D-9151-1EF7945EA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738" y="3642940"/>
            <a:ext cx="4526406" cy="15088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845B21C-0563-428E-A371-F81EDDB19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42940"/>
            <a:ext cx="2212462" cy="15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2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1E389-C9C7-4A76-BD11-1AD16BFFBBB7}"/>
              </a:ext>
            </a:extLst>
          </p:cNvPr>
          <p:cNvSpPr>
            <a:spLocks noGrp="1"/>
          </p:cNvSpPr>
          <p:nvPr>
            <p:ph idx="1"/>
          </p:nvPr>
        </p:nvSpPr>
        <p:spPr>
          <a:xfrm>
            <a:off x="442127" y="502671"/>
            <a:ext cx="8229600" cy="1127818"/>
          </a:xfrm>
        </p:spPr>
        <p:txBody>
          <a:bodyPr>
            <a:noAutofit/>
          </a:bodyPr>
          <a:lstStyle/>
          <a:p>
            <a:pPr marL="0" indent="0" algn="ctr">
              <a:buNone/>
            </a:pPr>
            <a:r>
              <a:rPr lang="en-US" sz="4000" b="1" dirty="0"/>
              <a:t>Golf Fund</a:t>
            </a:r>
          </a:p>
        </p:txBody>
      </p:sp>
      <p:sp>
        <p:nvSpPr>
          <p:cNvPr id="4" name="Slide Number Placeholder 3">
            <a:extLst>
              <a:ext uri="{FF2B5EF4-FFF2-40B4-BE49-F238E27FC236}">
                <a16:creationId xmlns:a16="http://schemas.microsoft.com/office/drawing/2014/main" id="{A7816CB0-D755-49D8-BD30-497BDE09464F}"/>
              </a:ext>
            </a:extLst>
          </p:cNvPr>
          <p:cNvSpPr>
            <a:spLocks noGrp="1"/>
          </p:cNvSpPr>
          <p:nvPr>
            <p:ph type="sldNum" sz="quarter" idx="12"/>
          </p:nvPr>
        </p:nvSpPr>
        <p:spPr>
          <a:xfrm>
            <a:off x="3505200" y="6426186"/>
            <a:ext cx="2133600" cy="365125"/>
          </a:xfrm>
        </p:spPr>
        <p:txBody>
          <a:bodyPr/>
          <a:lstStyle/>
          <a:p>
            <a:pPr algn="ctr"/>
            <a:fld id="{F7FD8511-BC73-4FB6-9DF3-0089254F3CBB}" type="slidenum">
              <a:rPr lang="en-US" smtClean="0">
                <a:solidFill>
                  <a:prstClr val="black">
                    <a:tint val="75000"/>
                  </a:prstClr>
                </a:solidFill>
              </a:rPr>
              <a:pPr algn="ctr"/>
              <a:t>25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8297337-C3F0-4F59-8A73-7E1A47D49A8F}"/>
              </a:ext>
            </a:extLst>
          </p:cNvPr>
          <p:cNvPicPr>
            <a:picLocks noChangeAspect="1"/>
          </p:cNvPicPr>
          <p:nvPr/>
        </p:nvPicPr>
        <p:blipFill>
          <a:blip r:embed="rId2"/>
          <a:stretch>
            <a:fillRect/>
          </a:stretch>
        </p:blipFill>
        <p:spPr>
          <a:xfrm>
            <a:off x="7010400" y="6026813"/>
            <a:ext cx="1981372" cy="670618"/>
          </a:xfrm>
          <a:prstGeom prst="rect">
            <a:avLst/>
          </a:prstGeom>
        </p:spPr>
      </p:pic>
      <p:sp>
        <p:nvSpPr>
          <p:cNvPr id="7" name="TextBox 6">
            <a:extLst>
              <a:ext uri="{FF2B5EF4-FFF2-40B4-BE49-F238E27FC236}">
                <a16:creationId xmlns:a16="http://schemas.microsoft.com/office/drawing/2014/main" id="{43E55696-24AC-497A-A934-214660EA7BBE}"/>
              </a:ext>
            </a:extLst>
          </p:cNvPr>
          <p:cNvSpPr txBox="1"/>
          <p:nvPr/>
        </p:nvSpPr>
        <p:spPr>
          <a:xfrm>
            <a:off x="823127" y="1981200"/>
            <a:ext cx="3733800" cy="309315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A special revenue fund.</a:t>
            </a:r>
          </a:p>
          <a:p>
            <a:pPr marL="285750" indent="-285750">
              <a:spcAft>
                <a:spcPts val="600"/>
              </a:spcAft>
              <a:buFont typeface="Arial" panose="020B0604020202020204" pitchFamily="34" charset="0"/>
              <a:buChar char="•"/>
            </a:pPr>
            <a:r>
              <a:rPr lang="en-US" dirty="0"/>
              <a:t>Provides for the administration, operations and maintenance of Sherrill Park Golf Course.</a:t>
            </a:r>
          </a:p>
          <a:p>
            <a:pPr marL="285750" indent="-285750">
              <a:spcAft>
                <a:spcPts val="600"/>
              </a:spcAft>
              <a:buFont typeface="Arial" panose="020B0604020202020204" pitchFamily="34" charset="0"/>
              <a:buChar char="•"/>
            </a:pPr>
            <a:r>
              <a:rPr lang="en-US" dirty="0"/>
              <a:t>Revenue from green fees make up roughly 65% of the fund’s total revenues.</a:t>
            </a:r>
          </a:p>
          <a:p>
            <a:pPr marL="285750" indent="-285750">
              <a:spcAft>
                <a:spcPts val="600"/>
              </a:spcAft>
              <a:buFont typeface="Arial" panose="020B0604020202020204" pitchFamily="34" charset="0"/>
              <a:buChar char="•"/>
            </a:pPr>
            <a:r>
              <a:rPr lang="en-US" dirty="0"/>
              <a:t>Personal services expenses make up roughly 50% of the fund’s total expenses.</a:t>
            </a:r>
          </a:p>
        </p:txBody>
      </p:sp>
      <p:pic>
        <p:nvPicPr>
          <p:cNvPr id="9" name="Picture 2" descr="Budget 2020-21: A fiscal law perspective | The Daily Star">
            <a:extLst>
              <a:ext uri="{FF2B5EF4-FFF2-40B4-BE49-F238E27FC236}">
                <a16:creationId xmlns:a16="http://schemas.microsoft.com/office/drawing/2014/main" id="{89EC86AA-4CC2-4302-9AC6-2CAF69C7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94" y="163048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6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Golf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81000" y="1236699"/>
            <a:ext cx="8305800" cy="120032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t>Total Golf Fund Revenues through the first quarter of FY 2020-2021 are $808K, or 34.59% of the budgeted $2.3M compared to $531K or 18.02% of the year-end actual last year</a:t>
            </a:r>
          </a:p>
        </p:txBody>
      </p:sp>
      <p:pic>
        <p:nvPicPr>
          <p:cNvPr id="10" name="Picture 9">
            <a:extLst>
              <a:ext uri="{FF2B5EF4-FFF2-40B4-BE49-F238E27FC236}">
                <a16:creationId xmlns:a16="http://schemas.microsoft.com/office/drawing/2014/main" id="{BAF4CF94-31E3-4C49-9D6E-BC1578775238}"/>
              </a:ext>
            </a:extLst>
          </p:cNvPr>
          <p:cNvPicPr>
            <a:picLocks noChangeAspect="1"/>
          </p:cNvPicPr>
          <p:nvPr/>
        </p:nvPicPr>
        <p:blipFill>
          <a:blip r:embed="rId3"/>
          <a:stretch>
            <a:fillRect/>
          </a:stretch>
        </p:blipFill>
        <p:spPr>
          <a:xfrm>
            <a:off x="575776" y="2532944"/>
            <a:ext cx="7916246" cy="3410656"/>
          </a:xfrm>
          <a:prstGeom prst="rect">
            <a:avLst/>
          </a:prstGeom>
        </p:spPr>
      </p:pic>
    </p:spTree>
    <p:extLst>
      <p:ext uri="{BB962C8B-B14F-4D97-AF65-F5344CB8AC3E}">
        <p14:creationId xmlns:p14="http://schemas.microsoft.com/office/powerpoint/2010/main" val="227819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Golf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609599" y="1417023"/>
            <a:ext cx="7924800" cy="3308598"/>
          </a:xfrm>
          <a:prstGeom prst="rect">
            <a:avLst/>
          </a:prstGeom>
        </p:spPr>
        <p:txBody>
          <a:bodyPr wrap="square">
            <a:spAutoFit/>
          </a:bodyPr>
          <a:lstStyle/>
          <a:p>
            <a:pPr marL="457200" indent="-457200">
              <a:lnSpc>
                <a:spcPct val="90000"/>
              </a:lnSpc>
              <a:spcBef>
                <a:spcPts val="600"/>
              </a:spcBef>
              <a:spcAft>
                <a:spcPts val="600"/>
              </a:spcAft>
              <a:buFont typeface="Arial" panose="020B0604020202020204" pitchFamily="34" charset="0"/>
              <a:buChar char="•"/>
              <a:defRPr/>
            </a:pPr>
            <a:r>
              <a:rPr lang="en-US" sz="3000" dirty="0"/>
              <a:t>Green Fees of $553K are $195K over last year actuals and $251K over the budgeted target for the year</a:t>
            </a:r>
          </a:p>
          <a:p>
            <a:pPr marL="457200" indent="-457200">
              <a:lnSpc>
                <a:spcPct val="90000"/>
              </a:lnSpc>
              <a:spcBef>
                <a:spcPts val="600"/>
              </a:spcBef>
              <a:spcAft>
                <a:spcPts val="600"/>
              </a:spcAft>
              <a:buFont typeface="Arial" panose="020B0604020202020204" pitchFamily="34" charset="0"/>
              <a:buChar char="•"/>
              <a:defRPr/>
            </a:pPr>
            <a:r>
              <a:rPr lang="en-US" sz="3000" dirty="0"/>
              <a:t>Cart Fees of $216K are $71K over last year and $78K over expected FY21 target</a:t>
            </a:r>
          </a:p>
          <a:p>
            <a:pPr marL="457200" indent="-457200">
              <a:lnSpc>
                <a:spcPct val="90000"/>
              </a:lnSpc>
              <a:spcBef>
                <a:spcPts val="600"/>
              </a:spcBef>
              <a:spcAft>
                <a:spcPts val="600"/>
              </a:spcAft>
              <a:buFont typeface="Arial" panose="020B0604020202020204" pitchFamily="34" charset="0"/>
              <a:buChar char="•"/>
              <a:defRPr/>
            </a:pPr>
            <a:r>
              <a:rPr lang="en-US" sz="3000" dirty="0"/>
              <a:t>Remaining revenues of $39K are $10K over last year</a:t>
            </a:r>
          </a:p>
        </p:txBody>
      </p:sp>
      <p:pic>
        <p:nvPicPr>
          <p:cNvPr id="4098" name="Picture 2" descr="See the source image">
            <a:extLst>
              <a:ext uri="{FF2B5EF4-FFF2-40B4-BE49-F238E27FC236}">
                <a16:creationId xmlns:a16="http://schemas.microsoft.com/office/drawing/2014/main" id="{3B7104B4-52BF-45CC-A13B-EB585AA11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196" y="4638700"/>
            <a:ext cx="3283607" cy="160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51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Golf Fund Expenditures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28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609599" y="1417023"/>
            <a:ext cx="7924800" cy="1831912"/>
          </a:xfrm>
          <a:prstGeom prst="rect">
            <a:avLst/>
          </a:prstGeom>
        </p:spPr>
        <p:txBody>
          <a:bodyPr wrap="square">
            <a:spAutoFit/>
          </a:bodyPr>
          <a:lstStyle/>
          <a:p>
            <a:pPr marL="457200" indent="-457200">
              <a:lnSpc>
                <a:spcPct val="80000"/>
              </a:lnSpc>
              <a:spcBef>
                <a:spcPts val="600"/>
              </a:spcBef>
              <a:spcAft>
                <a:spcPts val="600"/>
              </a:spcAft>
              <a:buFont typeface="Arial" panose="020B0604020202020204" pitchFamily="34" charset="0"/>
              <a:buChar char="•"/>
              <a:defRPr/>
            </a:pPr>
            <a:r>
              <a:rPr lang="en-US" sz="3200" dirty="0"/>
              <a:t>Total Expenditures and Transfers of $598K represent 25.88% of the budgeted $2.3M</a:t>
            </a:r>
          </a:p>
          <a:p>
            <a:pPr marL="457200" indent="-457200">
              <a:lnSpc>
                <a:spcPct val="80000"/>
              </a:lnSpc>
              <a:spcBef>
                <a:spcPts val="600"/>
              </a:spcBef>
              <a:spcAft>
                <a:spcPts val="600"/>
              </a:spcAft>
              <a:buFont typeface="Arial" panose="020B0604020202020204" pitchFamily="34" charset="0"/>
              <a:buChar char="•"/>
              <a:defRPr/>
            </a:pPr>
            <a:r>
              <a:rPr lang="en-US" sz="3200" dirty="0"/>
              <a:t>All expenditure categories are within established first quarter parameters</a:t>
            </a:r>
          </a:p>
        </p:txBody>
      </p:sp>
      <p:pic>
        <p:nvPicPr>
          <p:cNvPr id="6146" name="Picture 2" descr="See the source image">
            <a:extLst>
              <a:ext uri="{FF2B5EF4-FFF2-40B4-BE49-F238E27FC236}">
                <a16:creationId xmlns:a16="http://schemas.microsoft.com/office/drawing/2014/main" id="{EAD3CC91-B6ED-4B19-9A10-A293F938D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4" y="3567010"/>
            <a:ext cx="45148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07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1E389-C9C7-4A76-BD11-1AD16BFFBBB7}"/>
              </a:ext>
            </a:extLst>
          </p:cNvPr>
          <p:cNvSpPr>
            <a:spLocks noGrp="1"/>
          </p:cNvSpPr>
          <p:nvPr>
            <p:ph idx="1"/>
          </p:nvPr>
        </p:nvSpPr>
        <p:spPr>
          <a:xfrm>
            <a:off x="457200" y="314613"/>
            <a:ext cx="8229600" cy="1127818"/>
          </a:xfrm>
        </p:spPr>
        <p:txBody>
          <a:bodyPr>
            <a:noAutofit/>
          </a:bodyPr>
          <a:lstStyle/>
          <a:p>
            <a:pPr marL="0" indent="0" algn="ctr">
              <a:buNone/>
            </a:pPr>
            <a:r>
              <a:rPr lang="en-US" sz="4000" b="1" dirty="0"/>
              <a:t>Hotel/Motel Tax Fund</a:t>
            </a:r>
          </a:p>
        </p:txBody>
      </p:sp>
      <p:sp>
        <p:nvSpPr>
          <p:cNvPr id="4" name="Slide Number Placeholder 3">
            <a:extLst>
              <a:ext uri="{FF2B5EF4-FFF2-40B4-BE49-F238E27FC236}">
                <a16:creationId xmlns:a16="http://schemas.microsoft.com/office/drawing/2014/main" id="{A7816CB0-D755-49D8-BD30-497BDE09464F}"/>
              </a:ext>
            </a:extLst>
          </p:cNvPr>
          <p:cNvSpPr>
            <a:spLocks noGrp="1"/>
          </p:cNvSpPr>
          <p:nvPr>
            <p:ph type="sldNum" sz="quarter" idx="12"/>
          </p:nvPr>
        </p:nvSpPr>
        <p:spPr>
          <a:xfrm>
            <a:off x="3505200" y="6426186"/>
            <a:ext cx="2133600" cy="365125"/>
          </a:xfrm>
        </p:spPr>
        <p:txBody>
          <a:bodyPr/>
          <a:lstStyle/>
          <a:p>
            <a:pPr algn="ctr"/>
            <a:fld id="{F7FD8511-BC73-4FB6-9DF3-0089254F3CBB}" type="slidenum">
              <a:rPr lang="en-US" smtClean="0">
                <a:solidFill>
                  <a:prstClr val="black">
                    <a:tint val="75000"/>
                  </a:prstClr>
                </a:solidFill>
              </a:rPr>
              <a:pPr algn="ctr"/>
              <a:t>29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8297337-C3F0-4F59-8A73-7E1A47D49A8F}"/>
              </a:ext>
            </a:extLst>
          </p:cNvPr>
          <p:cNvPicPr>
            <a:picLocks noChangeAspect="1"/>
          </p:cNvPicPr>
          <p:nvPr/>
        </p:nvPicPr>
        <p:blipFill>
          <a:blip r:embed="rId2"/>
          <a:stretch>
            <a:fillRect/>
          </a:stretch>
        </p:blipFill>
        <p:spPr>
          <a:xfrm>
            <a:off x="7010400" y="6026813"/>
            <a:ext cx="1981372" cy="670618"/>
          </a:xfrm>
          <a:prstGeom prst="rect">
            <a:avLst/>
          </a:prstGeom>
        </p:spPr>
      </p:pic>
      <p:sp>
        <p:nvSpPr>
          <p:cNvPr id="7" name="TextBox 6">
            <a:extLst>
              <a:ext uri="{FF2B5EF4-FFF2-40B4-BE49-F238E27FC236}">
                <a16:creationId xmlns:a16="http://schemas.microsoft.com/office/drawing/2014/main" id="{43E55696-24AC-497A-A934-214660EA7BBE}"/>
              </a:ext>
            </a:extLst>
          </p:cNvPr>
          <p:cNvSpPr txBox="1"/>
          <p:nvPr/>
        </p:nvSpPr>
        <p:spPr>
          <a:xfrm>
            <a:off x="743997" y="1442431"/>
            <a:ext cx="3733800" cy="44012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Provides for the administration, operations and maintenance of the Charles W. Eisemann Center, parking garage, Convention and Visitors Bureau and annual grants to local arts organizations.</a:t>
            </a:r>
          </a:p>
          <a:p>
            <a:pPr marL="285750" indent="-285750">
              <a:spcAft>
                <a:spcPts val="600"/>
              </a:spcAft>
              <a:buFont typeface="Arial" panose="020B0604020202020204" pitchFamily="34" charset="0"/>
              <a:buChar char="•"/>
            </a:pPr>
            <a:r>
              <a:rPr lang="en-US" dirty="0"/>
              <a:t>Revenue from hotel/motel occupancy taxes and revenue from the operation of the Charles W. Eisemann Center and Parking garage are the main sources of the fund’s total revenues.</a:t>
            </a:r>
          </a:p>
          <a:p>
            <a:pPr marL="285750" indent="-285750">
              <a:spcAft>
                <a:spcPts val="600"/>
              </a:spcAft>
              <a:buFont typeface="Arial" panose="020B0604020202020204" pitchFamily="34" charset="0"/>
              <a:buChar char="•"/>
            </a:pPr>
            <a:r>
              <a:rPr lang="en-US" dirty="0"/>
              <a:t>Eisemann Center operations historically make up roughly 75% of the fund’s total expenses.</a:t>
            </a:r>
          </a:p>
        </p:txBody>
      </p:sp>
      <p:pic>
        <p:nvPicPr>
          <p:cNvPr id="9" name="Picture 2" descr="Budget 2020-21: A fiscal law perspective | The Daily Star">
            <a:extLst>
              <a:ext uri="{FF2B5EF4-FFF2-40B4-BE49-F238E27FC236}">
                <a16:creationId xmlns:a16="http://schemas.microsoft.com/office/drawing/2014/main" id="{160327EB-F67C-49D6-A41A-ECF4C25CF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69" y="173803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9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General Fund</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TextBox 8">
            <a:extLst>
              <a:ext uri="{FF2B5EF4-FFF2-40B4-BE49-F238E27FC236}">
                <a16:creationId xmlns:a16="http://schemas.microsoft.com/office/drawing/2014/main" id="{D2F11EF5-AE40-4957-82AD-0B1418AB19E1}"/>
              </a:ext>
            </a:extLst>
          </p:cNvPr>
          <p:cNvSpPr txBox="1"/>
          <p:nvPr/>
        </p:nvSpPr>
        <p:spPr>
          <a:xfrm>
            <a:off x="466531" y="1752600"/>
            <a:ext cx="3733800" cy="39703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a:t>The largest of the City’s five operating funds</a:t>
            </a:r>
          </a:p>
          <a:p>
            <a:pPr marL="285750" indent="-285750">
              <a:spcAft>
                <a:spcPts val="600"/>
              </a:spcAft>
              <a:buFont typeface="Arial" panose="020B0604020202020204" pitchFamily="34" charset="0"/>
              <a:buChar char="•"/>
            </a:pPr>
            <a:r>
              <a:rPr lang="en-US" sz="2200" dirty="0"/>
              <a:t>Provides for basic services like public safety, parks, health and community services and administration</a:t>
            </a:r>
          </a:p>
          <a:p>
            <a:pPr marL="285750" indent="-285750">
              <a:spcAft>
                <a:spcPts val="600"/>
              </a:spcAft>
              <a:buFont typeface="Arial" panose="020B0604020202020204" pitchFamily="34" charset="0"/>
              <a:buChar char="•"/>
            </a:pPr>
            <a:r>
              <a:rPr lang="en-US" sz="2200" dirty="0"/>
              <a:t>Revenue from property taxes, sales taxes and franchise fees typically make up 80-85% of the fund’s total revenues</a:t>
            </a:r>
          </a:p>
        </p:txBody>
      </p:sp>
      <p:pic>
        <p:nvPicPr>
          <p:cNvPr id="1026" name="Picture 2" descr="Budget 2020-21: A fiscal law perspective | The Daily Star">
            <a:extLst>
              <a:ext uri="{FF2B5EF4-FFF2-40B4-BE49-F238E27FC236}">
                <a16:creationId xmlns:a16="http://schemas.microsoft.com/office/drawing/2014/main" id="{068EACD8-4006-48E8-A869-8C8746DFE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35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Hotel/Motel Tax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30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419100" y="1236698"/>
            <a:ext cx="8305800" cy="830997"/>
          </a:xfrm>
          <a:prstGeom prst="rect">
            <a:avLst/>
          </a:prstGeom>
        </p:spPr>
        <p:txBody>
          <a:bodyPr wrap="square">
            <a:spAutoFit/>
          </a:bodyPr>
          <a:lstStyle/>
          <a:p>
            <a:pPr marL="342900" indent="-342900">
              <a:buFont typeface="Arial" panose="020B0604020202020204" pitchFamily="34" charset="0"/>
              <a:buChar char="•"/>
            </a:pPr>
            <a:r>
              <a:rPr lang="en-US" sz="2400" dirty="0"/>
              <a:t>Total revenues of $358K, or 21.44% of the original budget compared to $1.6M, or 35.10% of FY2019-20 YTD actuals</a:t>
            </a:r>
            <a:endParaRPr lang="en-US" sz="2800" dirty="0"/>
          </a:p>
        </p:txBody>
      </p:sp>
      <p:pic>
        <p:nvPicPr>
          <p:cNvPr id="7" name="Picture 6">
            <a:extLst>
              <a:ext uri="{FF2B5EF4-FFF2-40B4-BE49-F238E27FC236}">
                <a16:creationId xmlns:a16="http://schemas.microsoft.com/office/drawing/2014/main" id="{59BE1D1B-2513-4EDC-A8CF-5D16902118AE}"/>
              </a:ext>
            </a:extLst>
          </p:cNvPr>
          <p:cNvPicPr>
            <a:picLocks noChangeAspect="1"/>
          </p:cNvPicPr>
          <p:nvPr/>
        </p:nvPicPr>
        <p:blipFill>
          <a:blip r:embed="rId3"/>
          <a:stretch>
            <a:fillRect/>
          </a:stretch>
        </p:blipFill>
        <p:spPr>
          <a:xfrm>
            <a:off x="419100" y="2353340"/>
            <a:ext cx="8229600" cy="3359443"/>
          </a:xfrm>
          <a:prstGeom prst="rect">
            <a:avLst/>
          </a:prstGeom>
        </p:spPr>
      </p:pic>
    </p:spTree>
    <p:extLst>
      <p:ext uri="{BB962C8B-B14F-4D97-AF65-F5344CB8AC3E}">
        <p14:creationId xmlns:p14="http://schemas.microsoft.com/office/powerpoint/2010/main" val="2297667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Hotel/Motel Tax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31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81000" y="1236699"/>
            <a:ext cx="8305800" cy="1200329"/>
          </a:xfrm>
          <a:prstGeom prst="rect">
            <a:avLst/>
          </a:prstGeom>
        </p:spPr>
        <p:txBody>
          <a:bodyPr wrap="square">
            <a:spAutoFit/>
          </a:bodyPr>
          <a:lstStyle/>
          <a:p>
            <a:pPr marL="342900" indent="-342900">
              <a:spcBef>
                <a:spcPct val="50000"/>
              </a:spcBef>
              <a:buClr>
                <a:srgbClr val="000000"/>
              </a:buClr>
              <a:buFont typeface="Arial" panose="020B0604020202020204" pitchFamily="34" charset="0"/>
              <a:buChar char="•"/>
            </a:pPr>
            <a:r>
              <a:rPr lang="en-US" sz="2400" dirty="0"/>
              <a:t>Hotel occupancy taxes of $228K are ($536K) below last year but even with the budgeted target through the end of the first quarter</a:t>
            </a:r>
          </a:p>
        </p:txBody>
      </p:sp>
      <p:pic>
        <p:nvPicPr>
          <p:cNvPr id="6" name="Picture 5">
            <a:extLst>
              <a:ext uri="{FF2B5EF4-FFF2-40B4-BE49-F238E27FC236}">
                <a16:creationId xmlns:a16="http://schemas.microsoft.com/office/drawing/2014/main" id="{2A31938B-AFEE-45C7-AAE6-5D8E1FA7F0AD}"/>
              </a:ext>
            </a:extLst>
          </p:cNvPr>
          <p:cNvPicPr>
            <a:picLocks noChangeAspect="1"/>
          </p:cNvPicPr>
          <p:nvPr/>
        </p:nvPicPr>
        <p:blipFill>
          <a:blip r:embed="rId3"/>
          <a:stretch>
            <a:fillRect/>
          </a:stretch>
        </p:blipFill>
        <p:spPr>
          <a:xfrm>
            <a:off x="806767" y="2514600"/>
            <a:ext cx="7530465" cy="3513645"/>
          </a:xfrm>
          <a:prstGeom prst="rect">
            <a:avLst/>
          </a:prstGeom>
        </p:spPr>
      </p:pic>
    </p:spTree>
    <p:extLst>
      <p:ext uri="{BB962C8B-B14F-4D97-AF65-F5344CB8AC3E}">
        <p14:creationId xmlns:p14="http://schemas.microsoft.com/office/powerpoint/2010/main" val="2486308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err="1"/>
              <a:t>Eisemann</a:t>
            </a:r>
            <a:r>
              <a:rPr lang="en-US" sz="4000" b="1" dirty="0"/>
              <a:t> Center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32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7322" y="1276598"/>
            <a:ext cx="6400800" cy="5139869"/>
          </a:xfrm>
          <a:prstGeom prst="rect">
            <a:avLst/>
          </a:prstGeom>
        </p:spPr>
        <p:txBody>
          <a:bodyPr wrap="square">
            <a:spAutoFit/>
          </a:bodyPr>
          <a:lstStyle/>
          <a:p>
            <a:pPr marL="800100" lvl="1" indent="-342900">
              <a:lnSpc>
                <a:spcPct val="90000"/>
              </a:lnSpc>
              <a:spcBef>
                <a:spcPts val="600"/>
              </a:spcBef>
              <a:spcAft>
                <a:spcPts val="600"/>
              </a:spcAft>
              <a:buFont typeface="Arial" panose="020B0604020202020204" pitchFamily="34" charset="0"/>
              <a:buChar char="•"/>
              <a:defRPr/>
            </a:pPr>
            <a:r>
              <a:rPr lang="en-US" sz="2000" dirty="0"/>
              <a:t>Eisemann Center and Eisemann Center Presents Revenues of $117K represent 75.91% of the original budget</a:t>
            </a:r>
          </a:p>
          <a:p>
            <a:pPr marL="1257300" lvl="2" indent="-342900">
              <a:lnSpc>
                <a:spcPct val="90000"/>
              </a:lnSpc>
              <a:spcBef>
                <a:spcPts val="600"/>
              </a:spcBef>
              <a:spcAft>
                <a:spcPts val="600"/>
              </a:spcAft>
              <a:buFont typeface="Calibri" panose="020F0502020204030204" pitchFamily="34" charset="0"/>
              <a:buChar char="-"/>
              <a:defRPr/>
            </a:pPr>
            <a:r>
              <a:rPr lang="en-US" sz="2000" dirty="0"/>
              <a:t>The budget is based on conservative booking assumptions </a:t>
            </a:r>
          </a:p>
          <a:p>
            <a:pPr marL="1257300" lvl="2" indent="-342900">
              <a:lnSpc>
                <a:spcPct val="90000"/>
              </a:lnSpc>
              <a:spcBef>
                <a:spcPts val="600"/>
              </a:spcBef>
              <a:spcAft>
                <a:spcPts val="600"/>
              </a:spcAft>
              <a:buFont typeface="Calibri" panose="020F0502020204030204" pitchFamily="34" charset="0"/>
              <a:buChar char="-"/>
              <a:defRPr/>
            </a:pPr>
            <a:r>
              <a:rPr lang="en-US" sz="2000" dirty="0"/>
              <a:t>Eisemann Center revenues of $70K includes bookings for both the Richardson and Plano Symphony Orchestras, various dance recitals and from the Eisemann Center’s streaming offerings</a:t>
            </a:r>
          </a:p>
          <a:p>
            <a:pPr marL="1257300" lvl="2" indent="-342900">
              <a:lnSpc>
                <a:spcPct val="90000"/>
              </a:lnSpc>
              <a:spcBef>
                <a:spcPts val="600"/>
              </a:spcBef>
              <a:spcAft>
                <a:spcPts val="600"/>
              </a:spcAft>
              <a:buFont typeface="Calibri" panose="020F0502020204030204" pitchFamily="34" charset="0"/>
              <a:buChar char="-"/>
              <a:defRPr/>
            </a:pPr>
            <a:r>
              <a:rPr lang="en-US" sz="2000" dirty="0"/>
              <a:t>Eisemann Center Presents revenue of $46K is mainly related to the recently cancelled Keyboard Conversations.  The majority of this revenue will likely be refunded in the coming months</a:t>
            </a:r>
          </a:p>
          <a:p>
            <a:pPr marL="800100" lvl="1" indent="-342900">
              <a:lnSpc>
                <a:spcPct val="90000"/>
              </a:lnSpc>
              <a:spcBef>
                <a:spcPts val="600"/>
              </a:spcBef>
              <a:spcAft>
                <a:spcPts val="600"/>
              </a:spcAft>
              <a:buFont typeface="Arial" panose="020B0604020202020204" pitchFamily="34" charset="0"/>
              <a:buChar char="•"/>
              <a:defRPr/>
            </a:pPr>
            <a:r>
              <a:rPr lang="en-US" sz="2000" dirty="0"/>
              <a:t>Remaining revenues are performing as expected</a:t>
            </a:r>
          </a:p>
        </p:txBody>
      </p:sp>
      <p:pic>
        <p:nvPicPr>
          <p:cNvPr id="7170" name="Picture 2" descr="See the source image">
            <a:extLst>
              <a:ext uri="{FF2B5EF4-FFF2-40B4-BE49-F238E27FC236}">
                <a16:creationId xmlns:a16="http://schemas.microsoft.com/office/drawing/2014/main" id="{8069D4C5-A529-4872-8AD6-DDFD75DE1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967" y="1704873"/>
            <a:ext cx="2213833" cy="14758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e the source image">
            <a:extLst>
              <a:ext uri="{FF2B5EF4-FFF2-40B4-BE49-F238E27FC236}">
                <a16:creationId xmlns:a16="http://schemas.microsoft.com/office/drawing/2014/main" id="{A3E74053-0697-4409-BAC9-804328DC1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967" y="3851650"/>
            <a:ext cx="2213835" cy="147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94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Hotel/Motel Tax Expenditures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33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3" name="Rectangle 2">
            <a:extLst>
              <a:ext uri="{FF2B5EF4-FFF2-40B4-BE49-F238E27FC236}">
                <a16:creationId xmlns:a16="http://schemas.microsoft.com/office/drawing/2014/main" id="{346CA8FA-A599-4028-B8C2-45D05A7676ED}"/>
              </a:ext>
            </a:extLst>
          </p:cNvPr>
          <p:cNvSpPr/>
          <p:nvPr/>
        </p:nvSpPr>
        <p:spPr>
          <a:xfrm>
            <a:off x="381000" y="1236699"/>
            <a:ext cx="8305800" cy="261610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t>Total expenditures of $867K, or 29.85% of the original budget compared to $1.8M, or 38.77% of FY2019-2020 YTD actuals</a:t>
            </a:r>
          </a:p>
          <a:p>
            <a:pPr marL="800100" lvl="1" indent="-342900">
              <a:spcBef>
                <a:spcPts val="600"/>
              </a:spcBef>
              <a:spcAft>
                <a:spcPts val="600"/>
              </a:spcAft>
              <a:buFont typeface="Courier New" panose="02070309020205020404" pitchFamily="49" charset="0"/>
              <a:buChar char="o"/>
            </a:pPr>
            <a:r>
              <a:rPr lang="en-US" sz="2400" dirty="0"/>
              <a:t>Eisemann Center is working with arts organizations on options for hosting performing arts offerings in a “modified environment”</a:t>
            </a:r>
          </a:p>
          <a:p>
            <a:pPr marL="800100" lvl="1" indent="-342900">
              <a:spcBef>
                <a:spcPts val="600"/>
              </a:spcBef>
              <a:spcAft>
                <a:spcPts val="600"/>
              </a:spcAft>
              <a:buFont typeface="Courier New" panose="02070309020205020404" pitchFamily="49" charset="0"/>
              <a:buChar char="o"/>
            </a:pPr>
            <a:r>
              <a:rPr lang="en-US" sz="2400" dirty="0"/>
              <a:t>All expenditures are performing as expected</a:t>
            </a:r>
          </a:p>
        </p:txBody>
      </p:sp>
      <p:pic>
        <p:nvPicPr>
          <p:cNvPr id="8194" name="Picture 2" descr="See the source image">
            <a:extLst>
              <a:ext uri="{FF2B5EF4-FFF2-40B4-BE49-F238E27FC236}">
                <a16:creationId xmlns:a16="http://schemas.microsoft.com/office/drawing/2014/main" id="{88920EA9-ED3B-4D3E-BCAF-327086CCF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2" y="4207728"/>
            <a:ext cx="57054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835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65EE434-3410-4F14-B8E4-FA79AF301A4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6276" y="1066800"/>
            <a:ext cx="6251448" cy="4498848"/>
          </a:xfrm>
        </p:spPr>
      </p:pic>
      <p:sp>
        <p:nvSpPr>
          <p:cNvPr id="4" name="Slide Number Placeholder 3">
            <a:extLst>
              <a:ext uri="{FF2B5EF4-FFF2-40B4-BE49-F238E27FC236}">
                <a16:creationId xmlns:a16="http://schemas.microsoft.com/office/drawing/2014/main" id="{06CC6B69-5144-4883-9795-271769600B7E}"/>
              </a:ext>
            </a:extLst>
          </p:cNvPr>
          <p:cNvSpPr>
            <a:spLocks noGrp="1"/>
          </p:cNvSpPr>
          <p:nvPr>
            <p:ph type="sldNum" sz="quarter" idx="12"/>
          </p:nvPr>
        </p:nvSpPr>
        <p:spPr>
          <a:xfrm>
            <a:off x="3505200" y="6492875"/>
            <a:ext cx="2133600" cy="365125"/>
          </a:xfrm>
        </p:spPr>
        <p:txBody>
          <a:bodyPr/>
          <a:lstStyle/>
          <a:p>
            <a:pPr algn="ctr"/>
            <a:fld id="{F7FD8511-BC73-4FB6-9DF3-0089254F3CBB}" type="slidenum">
              <a:rPr lang="en-US" smtClean="0">
                <a:solidFill>
                  <a:prstClr val="black">
                    <a:tint val="75000"/>
                  </a:prstClr>
                </a:solidFill>
              </a:rPr>
              <a:pPr algn="ctr"/>
              <a:t>34</a:t>
            </a:fld>
            <a:endParaRPr lang="en-US" dirty="0">
              <a:solidFill>
                <a:prstClr val="black">
                  <a:tint val="75000"/>
                </a:prstClr>
              </a:solidFill>
            </a:endParaRPr>
          </a:p>
        </p:txBody>
      </p:sp>
    </p:spTree>
    <p:extLst>
      <p:ext uri="{BB962C8B-B14F-4D97-AF65-F5344CB8AC3E}">
        <p14:creationId xmlns:p14="http://schemas.microsoft.com/office/powerpoint/2010/main" val="74520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General Fund Revenues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7" name="Content Placeholder 2">
            <a:extLst>
              <a:ext uri="{FF2B5EF4-FFF2-40B4-BE49-F238E27FC236}">
                <a16:creationId xmlns:a16="http://schemas.microsoft.com/office/drawing/2014/main" id="{D5DA3ABE-01E6-41D7-B3F4-6D07FD7B149E}"/>
              </a:ext>
            </a:extLst>
          </p:cNvPr>
          <p:cNvSpPr>
            <a:spLocks noGrp="1"/>
          </p:cNvSpPr>
          <p:nvPr>
            <p:ph idx="1"/>
          </p:nvPr>
        </p:nvSpPr>
        <p:spPr>
          <a:xfrm>
            <a:off x="285750" y="1219200"/>
            <a:ext cx="8572500" cy="2058531"/>
          </a:xfrm>
        </p:spPr>
        <p:txBody>
          <a:bodyPr>
            <a:normAutofit/>
          </a:bodyPr>
          <a:lstStyle/>
          <a:p>
            <a:r>
              <a:rPr lang="en-US" sz="2200" dirty="0"/>
              <a:t>In response to the COVID-19 pandemic, the City took a conservative approach to </a:t>
            </a:r>
            <a:r>
              <a:rPr lang="en-US" sz="2200" u="sng" dirty="0"/>
              <a:t>all</a:t>
            </a:r>
            <a:r>
              <a:rPr lang="en-US" sz="2200" dirty="0"/>
              <a:t> revenues as part of the budget development process for FY 2020-2021</a:t>
            </a:r>
          </a:p>
          <a:p>
            <a:r>
              <a:rPr lang="en-US" sz="2200" dirty="0"/>
              <a:t>Total revenues of $44.7M, or 34.24% of the original budget compared to $42.4M, or 27.69% of FY2019-2020 YTD actual collections</a:t>
            </a:r>
            <a:endParaRPr lang="en-US" sz="2400" dirty="0"/>
          </a:p>
          <a:p>
            <a:endParaRPr lang="en-US" dirty="0"/>
          </a:p>
        </p:txBody>
      </p:sp>
      <p:pic>
        <p:nvPicPr>
          <p:cNvPr id="6" name="Picture 5">
            <a:extLst>
              <a:ext uri="{FF2B5EF4-FFF2-40B4-BE49-F238E27FC236}">
                <a16:creationId xmlns:a16="http://schemas.microsoft.com/office/drawing/2014/main" id="{B8BC5479-B223-4BA6-A2B0-C512A89C6185}"/>
              </a:ext>
            </a:extLst>
          </p:cNvPr>
          <p:cNvPicPr>
            <a:picLocks noChangeAspect="1"/>
          </p:cNvPicPr>
          <p:nvPr/>
        </p:nvPicPr>
        <p:blipFill>
          <a:blip r:embed="rId3"/>
          <a:stretch>
            <a:fillRect/>
          </a:stretch>
        </p:blipFill>
        <p:spPr>
          <a:xfrm>
            <a:off x="781049" y="3124200"/>
            <a:ext cx="7581901" cy="2971800"/>
          </a:xfrm>
          <a:prstGeom prst="rect">
            <a:avLst/>
          </a:prstGeom>
        </p:spPr>
      </p:pic>
    </p:spTree>
    <p:extLst>
      <p:ext uri="{BB962C8B-B14F-4D97-AF65-F5344CB8AC3E}">
        <p14:creationId xmlns:p14="http://schemas.microsoft.com/office/powerpoint/2010/main" val="369643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Property Taxes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457200" y="1441257"/>
            <a:ext cx="8229600" cy="5142105"/>
          </a:xfrm>
        </p:spPr>
        <p:txBody>
          <a:bodyPr>
            <a:noAutofit/>
          </a:bodyPr>
          <a:lstStyle/>
          <a:p>
            <a:pPr>
              <a:defRPr/>
            </a:pPr>
            <a:r>
              <a:rPr lang="en-US" sz="2400" dirty="0"/>
              <a:t>Property Tax collections of $28.5M through the first quarter are 45.91% of the budget compared to $27.4M or 43.64% of last year’s total collections</a:t>
            </a:r>
          </a:p>
          <a:p>
            <a:pPr lvl="1">
              <a:spcBef>
                <a:spcPts val="600"/>
              </a:spcBef>
              <a:spcAft>
                <a:spcPts val="600"/>
              </a:spcAft>
              <a:buFont typeface="Courier New" panose="02070309020205020404" pitchFamily="49" charset="0"/>
              <a:buChar char="o"/>
              <a:defRPr/>
            </a:pPr>
            <a:r>
              <a:rPr lang="en-US" sz="2400" dirty="0"/>
              <a:t>The increase is reflective of not only the growth in the tax base, but also the timing of receipt of the large tax remittances from the mortgage companies</a:t>
            </a:r>
          </a:p>
          <a:p>
            <a:pPr lvl="1">
              <a:spcBef>
                <a:spcPts val="600"/>
              </a:spcBef>
              <a:spcAft>
                <a:spcPts val="600"/>
              </a:spcAft>
              <a:buFont typeface="Courier New" panose="02070309020205020404" pitchFamily="49" charset="0"/>
              <a:buChar char="o"/>
              <a:defRPr/>
            </a:pPr>
            <a:r>
              <a:rPr lang="en-US" sz="2400" dirty="0"/>
              <a:t>Property Taxes are not delinquent until February 1</a:t>
            </a:r>
          </a:p>
          <a:p>
            <a:pPr lvl="1">
              <a:spcBef>
                <a:spcPts val="600"/>
              </a:spcBef>
              <a:spcAft>
                <a:spcPts val="600"/>
              </a:spcAft>
              <a:buFont typeface="Courier New" panose="02070309020205020404" pitchFamily="49" charset="0"/>
              <a:buChar char="o"/>
              <a:defRPr/>
            </a:pPr>
            <a:r>
              <a:rPr lang="en-US" sz="2400" dirty="0"/>
              <a:t>Reminder that the adopted budget was based on a Certified Tax Estimate, with the final Certified Tax Roll being received after budget adoption</a:t>
            </a:r>
          </a:p>
          <a:p>
            <a:pPr lvl="2">
              <a:defRPr/>
            </a:pPr>
            <a:r>
              <a:rPr lang="en-US" dirty="0"/>
              <a:t>Certified Estimate: -1.81% </a:t>
            </a:r>
            <a:r>
              <a:rPr lang="en-US" u="sng" dirty="0"/>
              <a:t>decrease</a:t>
            </a:r>
          </a:p>
          <a:p>
            <a:pPr lvl="2">
              <a:defRPr/>
            </a:pPr>
            <a:r>
              <a:rPr lang="en-US" dirty="0"/>
              <a:t>Certified Tax Roll: 4.81% </a:t>
            </a:r>
            <a:r>
              <a:rPr lang="en-US" u="sng" dirty="0"/>
              <a:t>increase</a:t>
            </a:r>
            <a:endParaRPr lang="en-US" dirty="0"/>
          </a:p>
        </p:txBody>
      </p:sp>
    </p:spTree>
    <p:extLst>
      <p:ext uri="{BB962C8B-B14F-4D97-AF65-F5344CB8AC3E}">
        <p14:creationId xmlns:p14="http://schemas.microsoft.com/office/powerpoint/2010/main" val="99600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Sales Taxes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457200" y="1441257"/>
            <a:ext cx="8229600" cy="3740343"/>
          </a:xfrm>
        </p:spPr>
        <p:txBody>
          <a:bodyPr>
            <a:noAutofit/>
          </a:bodyPr>
          <a:lstStyle/>
          <a:p>
            <a:r>
              <a:rPr lang="en-US" sz="2000" dirty="0"/>
              <a:t>Sales and Other Business Tax collections of $7.8M represent 25.37% of the budget, or $516K over last year</a:t>
            </a:r>
          </a:p>
          <a:p>
            <a:pPr lvl="1">
              <a:buFont typeface="Courier New" panose="02070309020205020404" pitchFamily="49" charset="0"/>
              <a:buChar char="o"/>
            </a:pPr>
            <a:r>
              <a:rPr lang="en-US" sz="2000" dirty="0"/>
              <a:t>The First Quarter ends with Sales Tax $629K over last years actual, $2.6M over the budget target, and $489K over last years “base-to-base” collections</a:t>
            </a:r>
          </a:p>
          <a:p>
            <a:pPr marL="0" indent="0">
              <a:buNone/>
              <a:defRPr/>
            </a:pPr>
            <a:endParaRPr lang="en-US" dirty="0">
              <a:solidFill>
                <a:srgbClr val="FF0000"/>
              </a:solidFill>
            </a:endParaRPr>
          </a:p>
        </p:txBody>
      </p:sp>
      <p:pic>
        <p:nvPicPr>
          <p:cNvPr id="3" name="Picture 2">
            <a:extLst>
              <a:ext uri="{FF2B5EF4-FFF2-40B4-BE49-F238E27FC236}">
                <a16:creationId xmlns:a16="http://schemas.microsoft.com/office/drawing/2014/main" id="{DBC9C16A-1B0C-4962-8EF3-8CA1B723BEF8}"/>
              </a:ext>
            </a:extLst>
          </p:cNvPr>
          <p:cNvPicPr>
            <a:picLocks noChangeAspect="1"/>
          </p:cNvPicPr>
          <p:nvPr/>
        </p:nvPicPr>
        <p:blipFill>
          <a:blip r:embed="rId3"/>
          <a:stretch>
            <a:fillRect/>
          </a:stretch>
        </p:blipFill>
        <p:spPr>
          <a:xfrm>
            <a:off x="500514" y="3124200"/>
            <a:ext cx="8142972" cy="2874228"/>
          </a:xfrm>
          <a:prstGeom prst="rect">
            <a:avLst/>
          </a:prstGeom>
        </p:spPr>
      </p:pic>
    </p:spTree>
    <p:extLst>
      <p:ext uri="{BB962C8B-B14F-4D97-AF65-F5344CB8AC3E}">
        <p14:creationId xmlns:p14="http://schemas.microsoft.com/office/powerpoint/2010/main" val="367182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Sales Taxes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457200" y="1441257"/>
            <a:ext cx="8229600" cy="3740343"/>
          </a:xfrm>
        </p:spPr>
        <p:txBody>
          <a:bodyPr>
            <a:noAutofit/>
          </a:bodyPr>
          <a:lstStyle/>
          <a:p>
            <a:pPr>
              <a:defRPr/>
            </a:pPr>
            <a:r>
              <a:rPr lang="en-US" sz="2000" dirty="0"/>
              <a:t>Not part of this report, the January 2021 remittance has been received </a:t>
            </a:r>
          </a:p>
          <a:p>
            <a:pPr lvl="1">
              <a:buFont typeface="Courier New" panose="02070309020205020404" pitchFamily="49" charset="0"/>
              <a:buChar char="o"/>
              <a:defRPr/>
            </a:pPr>
            <a:r>
              <a:rPr lang="en-US" sz="2000" dirty="0"/>
              <a:t>After 3 months of collections, Fiscal Year 2020-2021 is $926K over last year’s actual, $3.6M above the original budget, and $304K above “base-to-base”</a:t>
            </a:r>
          </a:p>
          <a:p>
            <a:pPr marL="0" indent="0">
              <a:buNone/>
              <a:defRPr/>
            </a:pPr>
            <a:endParaRPr lang="en-US" dirty="0">
              <a:solidFill>
                <a:srgbClr val="FF0000"/>
              </a:solidFill>
            </a:endParaRPr>
          </a:p>
        </p:txBody>
      </p:sp>
      <p:pic>
        <p:nvPicPr>
          <p:cNvPr id="6" name="Picture 5">
            <a:extLst>
              <a:ext uri="{FF2B5EF4-FFF2-40B4-BE49-F238E27FC236}">
                <a16:creationId xmlns:a16="http://schemas.microsoft.com/office/drawing/2014/main" id="{B502B74E-BCAF-4B2A-8CC8-6F98DD31959C}"/>
              </a:ext>
            </a:extLst>
          </p:cNvPr>
          <p:cNvPicPr>
            <a:picLocks noChangeAspect="1"/>
          </p:cNvPicPr>
          <p:nvPr/>
        </p:nvPicPr>
        <p:blipFill>
          <a:blip r:embed="rId3"/>
          <a:stretch>
            <a:fillRect/>
          </a:stretch>
        </p:blipFill>
        <p:spPr>
          <a:xfrm>
            <a:off x="506627" y="2895600"/>
            <a:ext cx="8130746" cy="2971800"/>
          </a:xfrm>
          <a:prstGeom prst="rect">
            <a:avLst/>
          </a:prstGeom>
        </p:spPr>
      </p:pic>
    </p:spTree>
    <p:extLst>
      <p:ext uri="{BB962C8B-B14F-4D97-AF65-F5344CB8AC3E}">
        <p14:creationId xmlns:p14="http://schemas.microsoft.com/office/powerpoint/2010/main" val="206897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Franchise Fees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457200" y="1441257"/>
            <a:ext cx="8229600" cy="4730943"/>
          </a:xfrm>
        </p:spPr>
        <p:txBody>
          <a:bodyPr>
            <a:noAutofit/>
          </a:bodyPr>
          <a:lstStyle/>
          <a:p>
            <a:pPr>
              <a:defRPr/>
            </a:pPr>
            <a:r>
              <a:rPr lang="en-US" sz="2400" dirty="0"/>
              <a:t>YTD Franchise Fees of $2.1M represent 12.17% of the original budget, down slightly from last year’s collections of $2.3M or 13.44% last year</a:t>
            </a:r>
          </a:p>
          <a:p>
            <a:pPr lvl="1">
              <a:spcBef>
                <a:spcPts val="600"/>
              </a:spcBef>
              <a:buFont typeface="Courier New" panose="02070309020205020404" pitchFamily="49" charset="0"/>
              <a:buChar char="o"/>
              <a:defRPr/>
            </a:pPr>
            <a:r>
              <a:rPr lang="en-US" sz="2400" dirty="0"/>
              <a:t>The 1st quarter payment of the electric franchise fee is not due for receipt until mid-February  </a:t>
            </a:r>
          </a:p>
          <a:p>
            <a:pPr lvl="1">
              <a:spcBef>
                <a:spcPts val="600"/>
              </a:spcBef>
              <a:buFont typeface="Courier New" panose="02070309020205020404" pitchFamily="49" charset="0"/>
              <a:buChar char="o"/>
              <a:defRPr/>
            </a:pPr>
            <a:r>
              <a:rPr lang="en-US" sz="2400" dirty="0"/>
              <a:t>Telecommunications franchise fees continue to decline as  residential accounts eliminate their landline.  Down below last year but in line with what was anticipated this year</a:t>
            </a:r>
          </a:p>
          <a:p>
            <a:pPr lvl="1">
              <a:spcBef>
                <a:spcPts val="600"/>
              </a:spcBef>
              <a:buFont typeface="Courier New" panose="02070309020205020404" pitchFamily="49" charset="0"/>
              <a:buChar char="o"/>
              <a:defRPr/>
            </a:pPr>
            <a:r>
              <a:rPr lang="en-US" sz="2400" dirty="0"/>
              <a:t>Cable Franchise Fees continue to decline as we begin to see the impact of HB 1152.  This subcategory has declined from $274K last year to $144K this year </a:t>
            </a:r>
          </a:p>
          <a:p>
            <a:pPr marL="0" indent="0">
              <a:buNone/>
              <a:defRPr/>
            </a:pPr>
            <a:endParaRPr lang="en-US" dirty="0">
              <a:solidFill>
                <a:srgbClr val="FF0000"/>
              </a:solidFill>
            </a:endParaRPr>
          </a:p>
        </p:txBody>
      </p:sp>
    </p:spTree>
    <p:extLst>
      <p:ext uri="{BB962C8B-B14F-4D97-AF65-F5344CB8AC3E}">
        <p14:creationId xmlns:p14="http://schemas.microsoft.com/office/powerpoint/2010/main" val="103248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71CE-77A9-466D-98A3-01BF080033BB}"/>
              </a:ext>
            </a:extLst>
          </p:cNvPr>
          <p:cNvSpPr>
            <a:spLocks noGrp="1"/>
          </p:cNvSpPr>
          <p:nvPr>
            <p:ph type="title"/>
          </p:nvPr>
        </p:nvSpPr>
        <p:spPr/>
        <p:txBody>
          <a:bodyPr>
            <a:normAutofit/>
          </a:bodyPr>
          <a:lstStyle/>
          <a:p>
            <a:r>
              <a:rPr lang="en-US" sz="4000" b="1" dirty="0"/>
              <a:t>License and Permits</a:t>
            </a:r>
          </a:p>
        </p:txBody>
      </p:sp>
      <p:sp>
        <p:nvSpPr>
          <p:cNvPr id="4" name="Slide Number Placeholder 3">
            <a:extLst>
              <a:ext uri="{FF2B5EF4-FFF2-40B4-BE49-F238E27FC236}">
                <a16:creationId xmlns:a16="http://schemas.microsoft.com/office/drawing/2014/main" id="{149E8DBE-310F-4746-A635-0CC63AAB0D1B}"/>
              </a:ext>
            </a:extLst>
          </p:cNvPr>
          <p:cNvSpPr>
            <a:spLocks noGrp="1"/>
          </p:cNvSpPr>
          <p:nvPr>
            <p:ph type="sldNum" sz="quarter" idx="12"/>
          </p:nvPr>
        </p:nvSpPr>
        <p:spPr>
          <a:xfrm>
            <a:off x="3505200" y="6411072"/>
            <a:ext cx="2133600" cy="365125"/>
          </a:xfrm>
        </p:spPr>
        <p:txBody>
          <a:bodyPr/>
          <a:lstStyle/>
          <a:p>
            <a:pPr algn="ctr"/>
            <a:fld id="{F7FD8511-BC73-4FB6-9DF3-0089254F3CBB}" type="slidenum">
              <a:rPr lang="en-US" smtClean="0">
                <a:solidFill>
                  <a:prstClr val="black">
                    <a:tint val="75000"/>
                  </a:prstClr>
                </a:solidFill>
              </a:rPr>
              <a:pPr algn="ctr"/>
              <a:t>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D70043F-B2B5-453C-B8C5-129241B4EE5D}"/>
              </a:ext>
            </a:extLst>
          </p:cNvPr>
          <p:cNvPicPr>
            <a:picLocks noChangeAspect="1"/>
          </p:cNvPicPr>
          <p:nvPr/>
        </p:nvPicPr>
        <p:blipFill>
          <a:blip r:embed="rId2"/>
          <a:stretch>
            <a:fillRect/>
          </a:stretch>
        </p:blipFill>
        <p:spPr>
          <a:xfrm>
            <a:off x="6766354" y="5998428"/>
            <a:ext cx="2377646" cy="804742"/>
          </a:xfrm>
          <a:prstGeom prst="rect">
            <a:avLst/>
          </a:prstGeom>
        </p:spPr>
      </p:pic>
      <p:sp>
        <p:nvSpPr>
          <p:cNvPr id="9" name="Content Placeholder 2">
            <a:extLst>
              <a:ext uri="{FF2B5EF4-FFF2-40B4-BE49-F238E27FC236}">
                <a16:creationId xmlns:a16="http://schemas.microsoft.com/office/drawing/2014/main" id="{6D957DB6-AA53-41C6-BA2D-BF0DF61A43BB}"/>
              </a:ext>
            </a:extLst>
          </p:cNvPr>
          <p:cNvSpPr>
            <a:spLocks noGrp="1"/>
          </p:cNvSpPr>
          <p:nvPr>
            <p:ph idx="1"/>
          </p:nvPr>
        </p:nvSpPr>
        <p:spPr>
          <a:xfrm>
            <a:off x="457200" y="1441257"/>
            <a:ext cx="8229600" cy="4730943"/>
          </a:xfrm>
        </p:spPr>
        <p:txBody>
          <a:bodyPr>
            <a:noAutofit/>
          </a:bodyPr>
          <a:lstStyle/>
          <a:p>
            <a:pPr>
              <a:spcBef>
                <a:spcPts val="600"/>
              </a:spcBef>
              <a:spcAft>
                <a:spcPts val="600"/>
              </a:spcAft>
              <a:defRPr/>
            </a:pPr>
            <a:r>
              <a:rPr lang="en-US" sz="2400" dirty="0"/>
              <a:t>License and Permits of $514K represent 25.02% of the budgeted $2.1M compared to the $421K or 15.40% of last years actual of $2.7M</a:t>
            </a:r>
          </a:p>
          <a:p>
            <a:pPr lvl="1">
              <a:spcBef>
                <a:spcPts val="600"/>
              </a:spcBef>
              <a:spcAft>
                <a:spcPts val="600"/>
              </a:spcAft>
            </a:pPr>
            <a:r>
              <a:rPr lang="en-US" sz="2400" dirty="0"/>
              <a:t>Includes permits for Texas Instruments, Richardson Industrial Park and West Coast University</a:t>
            </a:r>
            <a:endParaRPr lang="en-US" dirty="0"/>
          </a:p>
        </p:txBody>
      </p:sp>
      <p:pic>
        <p:nvPicPr>
          <p:cNvPr id="7" name="Picture 2">
            <a:extLst>
              <a:ext uri="{FF2B5EF4-FFF2-40B4-BE49-F238E27FC236}">
                <a16:creationId xmlns:a16="http://schemas.microsoft.com/office/drawing/2014/main" id="{CD9A0D5B-59E0-46A3-A5E6-088A9F649A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49" y="3814504"/>
            <a:ext cx="3960062" cy="1883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C981255-381C-4170-A5BC-18933A18F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069" y="3814504"/>
            <a:ext cx="3960062" cy="190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034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9759</TotalTime>
  <Words>1964</Words>
  <Application>Microsoft Office PowerPoint</Application>
  <PresentationFormat>On-screen Show (4:3)</PresentationFormat>
  <Paragraphs>162</Paragraphs>
  <Slides>34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Courier New</vt:lpstr>
      <vt:lpstr>Custom Design</vt:lpstr>
      <vt:lpstr>1_Office Theme</vt:lpstr>
      <vt:lpstr>FY 2020-2021  First Quarter Budget Report    February 8, 2021</vt:lpstr>
      <vt:lpstr>Presentation Overview</vt:lpstr>
      <vt:lpstr>General Fund</vt:lpstr>
      <vt:lpstr>General Fund Revenues</vt:lpstr>
      <vt:lpstr>Property Taxes</vt:lpstr>
      <vt:lpstr>Sales Taxes</vt:lpstr>
      <vt:lpstr>Sales Taxes</vt:lpstr>
      <vt:lpstr>Franchise Fees</vt:lpstr>
      <vt:lpstr>License and Permits</vt:lpstr>
      <vt:lpstr>Parks and Leisure and Civic Center Revenues</vt:lpstr>
      <vt:lpstr>Remaining General Fund Revenues</vt:lpstr>
      <vt:lpstr>General Fund Expenditures</vt:lpstr>
      <vt:lpstr>Water and Sewer Fund</vt:lpstr>
      <vt:lpstr>Water and Sewer Fund Revenues</vt:lpstr>
      <vt:lpstr>Rainfall</vt:lpstr>
      <vt:lpstr>Water Sales</vt:lpstr>
      <vt:lpstr>Water Revenue</vt:lpstr>
      <vt:lpstr>Sewer Revenue</vt:lpstr>
      <vt:lpstr>Remaining Water and Sewer Fund Revenues</vt:lpstr>
      <vt:lpstr>Water and Sewer Fund Expenditures</vt:lpstr>
      <vt:lpstr>PowerPoint Presentation</vt:lpstr>
      <vt:lpstr>Solid Waste Services Fund Revenues</vt:lpstr>
      <vt:lpstr>Solid Waste Services Fund Revenues</vt:lpstr>
      <vt:lpstr>Solid Waste Services Fund Expenditures</vt:lpstr>
      <vt:lpstr>PowerPoint Presentation</vt:lpstr>
      <vt:lpstr>Golf Fund Revenues</vt:lpstr>
      <vt:lpstr>Golf Fund Revenues</vt:lpstr>
      <vt:lpstr>Golf Fund Expenditures</vt:lpstr>
      <vt:lpstr>PowerPoint Presentation</vt:lpstr>
      <vt:lpstr>Hotel/Motel Tax Fund Revenues</vt:lpstr>
      <vt:lpstr>Hotel/Motel Tax Revenues</vt:lpstr>
      <vt:lpstr>Eisemann Center Revenues</vt:lpstr>
      <vt:lpstr>Hotel/Motel Tax Expenditures</vt:lpstr>
      <vt:lpstr>PowerPoint Presentation</vt:lpstr>
    </vt:vector>
  </TitlesOfParts>
  <Company>City of Richardson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Sowell</dc:creator>
  <cp:lastModifiedBy>Robert Clymire</cp:lastModifiedBy>
  <cp:revision>701</cp:revision>
  <cp:lastPrinted>2021-02-05T21:48:34Z</cp:lastPrinted>
  <dcterms:created xsi:type="dcterms:W3CDTF">2015-10-29T17:21:06Z</dcterms:created>
  <dcterms:modified xsi:type="dcterms:W3CDTF">2021-02-08T16:39:57Z</dcterms:modified>
</cp:coreProperties>
</file>