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7" r:id="rId1"/>
    <p:sldMasterId id="2147483669" r:id="rId2"/>
  </p:sldMasterIdLst>
  <p:notesMasterIdLst>
    <p:notesMasterId r:id="rId49"/>
  </p:notesMasterIdLst>
  <p:handoutMasterIdLst>
    <p:handoutMasterId r:id="rId50"/>
  </p:handoutMasterIdLst>
  <p:sldIdLst>
    <p:sldId id="309" r:id="rId3"/>
    <p:sldId id="1968" r:id="rId4"/>
    <p:sldId id="1971" r:id="rId5"/>
    <p:sldId id="1972" r:id="rId6"/>
    <p:sldId id="1973" r:id="rId7"/>
    <p:sldId id="1974" r:id="rId8"/>
    <p:sldId id="1975" r:id="rId9"/>
    <p:sldId id="1976" r:id="rId10"/>
    <p:sldId id="1977" r:id="rId11"/>
    <p:sldId id="1979" r:id="rId12"/>
    <p:sldId id="1978" r:id="rId13"/>
    <p:sldId id="1980" r:id="rId14"/>
    <p:sldId id="1992" r:id="rId15"/>
    <p:sldId id="1993" r:id="rId16"/>
    <p:sldId id="1994" r:id="rId17"/>
    <p:sldId id="2003" r:id="rId18"/>
    <p:sldId id="2004" r:id="rId19"/>
    <p:sldId id="2005" r:id="rId20"/>
    <p:sldId id="2006" r:id="rId21"/>
    <p:sldId id="2007" r:id="rId22"/>
    <p:sldId id="2008" r:id="rId23"/>
    <p:sldId id="2009" r:id="rId24"/>
    <p:sldId id="2010" r:id="rId25"/>
    <p:sldId id="2011" r:id="rId26"/>
    <p:sldId id="2012" r:id="rId27"/>
    <p:sldId id="2013" r:id="rId28"/>
    <p:sldId id="2014" r:id="rId29"/>
    <p:sldId id="2019" r:id="rId30"/>
    <p:sldId id="2018" r:id="rId31"/>
    <p:sldId id="2020" r:id="rId32"/>
    <p:sldId id="2023" r:id="rId33"/>
    <p:sldId id="2042" r:id="rId34"/>
    <p:sldId id="2030" r:id="rId35"/>
    <p:sldId id="2032" r:id="rId36"/>
    <p:sldId id="2041" r:id="rId37"/>
    <p:sldId id="2033" r:id="rId38"/>
    <p:sldId id="2043" r:id="rId39"/>
    <p:sldId id="2034" r:id="rId40"/>
    <p:sldId id="2039" r:id="rId41"/>
    <p:sldId id="2038" r:id="rId42"/>
    <p:sldId id="2022" r:id="rId43"/>
    <p:sldId id="2024" r:id="rId44"/>
    <p:sldId id="2035" r:id="rId45"/>
    <p:sldId id="2036" r:id="rId46"/>
    <p:sldId id="2037" r:id="rId47"/>
    <p:sldId id="2029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C4"/>
    <a:srgbClr val="F38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0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24"/>
    </p:cViewPr>
  </p:sorterViewPr>
  <p:notesViewPr>
    <p:cSldViewPr>
      <p:cViewPr varScale="1">
        <p:scale>
          <a:sx n="86" d="100"/>
          <a:sy n="86" d="100"/>
        </p:scale>
        <p:origin x="29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627" cy="464980"/>
          </a:xfrm>
          <a:prstGeom prst="rect">
            <a:avLst/>
          </a:prstGeom>
        </p:spPr>
        <p:txBody>
          <a:bodyPr vert="horz" lIns="92104" tIns="46051" rIns="92104" bIns="460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3" y="2"/>
            <a:ext cx="3037627" cy="464980"/>
          </a:xfrm>
          <a:prstGeom prst="rect">
            <a:avLst/>
          </a:prstGeom>
        </p:spPr>
        <p:txBody>
          <a:bodyPr vert="horz" lIns="92104" tIns="46051" rIns="92104" bIns="46051" rtlCol="0"/>
          <a:lstStyle>
            <a:lvl1pPr algn="r">
              <a:defRPr sz="1200"/>
            </a:lvl1pPr>
          </a:lstStyle>
          <a:p>
            <a:fld id="{4412D18A-CA39-4413-ACD2-6F99DAD4FF93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4"/>
            <a:ext cx="3037627" cy="464980"/>
          </a:xfrm>
          <a:prstGeom prst="rect">
            <a:avLst/>
          </a:prstGeom>
        </p:spPr>
        <p:txBody>
          <a:bodyPr vert="horz" lIns="92104" tIns="46051" rIns="92104" bIns="460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3" y="8829824"/>
            <a:ext cx="3037627" cy="464980"/>
          </a:xfrm>
          <a:prstGeom prst="rect">
            <a:avLst/>
          </a:prstGeom>
        </p:spPr>
        <p:txBody>
          <a:bodyPr vert="horz" lIns="92104" tIns="46051" rIns="92104" bIns="46051" rtlCol="0" anchor="b"/>
          <a:lstStyle>
            <a:lvl1pPr algn="r">
              <a:defRPr sz="1200"/>
            </a:lvl1pPr>
          </a:lstStyle>
          <a:p>
            <a:fld id="{D8C84EA6-B099-42AF-8210-256D75A46E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50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3CE83D91-BBED-44BF-A0DF-F536837BEC40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3" tIns="46581" rIns="93163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53EEC1B0-E68B-43A8-BB7E-28E622780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5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EC1B0-E68B-43A8-BB7E-28E62278045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9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22D2-48CB-4458-AEAD-E7A7CF5EC556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5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C5E-A591-4BAD-A3D6-C93F551681DF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0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627A-0E03-49C9-9173-B8A32692C7B7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6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7437-F073-4A41-98F2-7706AFB8B0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010-6847-4430-B3C3-B7C15C446B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6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CCE3-024F-43BE-A139-006306DAA4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44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B645-C7ED-4BE8-9361-022B707C3E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79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6815-93ED-4DDE-9C44-FE02B17896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5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DFD2-A8C7-42FB-9409-30E243E787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46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1785-CDF4-49D1-9103-0025C05D63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60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41DD-4A5A-4706-9A56-28C732420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0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FFF3-77F0-4497-92A6-1E861CBDD97E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19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229-778B-4BF0-9896-E294EAE778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18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F4B-72F4-4AD3-AB44-70A75EAB18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6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4263-E01C-4B04-A811-53DEF04946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5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C0B1-6DAA-4A84-9DA0-E5373128FF02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6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FF2-B66B-4947-81C7-0B1382D63F36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8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0DD0-44F1-4340-8405-33E9732F5162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6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A067-7F6A-4270-9D25-3B73AD095FCB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9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0D09-66DC-4AC2-AD21-21B90BBF3B03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8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AFAD-1162-431C-BF9A-5954E239D221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740A-970A-4318-8945-B4F1D759543E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3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557E-F5CE-491B-BB99-D1F6E8EAC8EC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9FC3-2351-4164-B751-4A496B93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6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44BA-FCB3-4C25-8C40-B03ACAB857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emf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421" y="1032318"/>
            <a:ext cx="4042570" cy="13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88845" y="5961905"/>
            <a:ext cx="48169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FD8511-BC73-4FB6-9DF3-0089254F3CBB}" type="slidenum">
              <a:rPr lang="en-US" sz="1000">
                <a:solidFill>
                  <a:srgbClr val="AFABAB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000" dirty="0">
              <a:solidFill>
                <a:srgbClr val="AFABAB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5639DD-ED7F-42B5-9C45-34D2CEE7C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648" y="530970"/>
            <a:ext cx="4402221" cy="5641230"/>
          </a:xfrm>
          <a:solidFill>
            <a:srgbClr val="0070C0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FY 2020-2021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Second Quarter Budget Report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/>
            </a:br>
            <a:br>
              <a:rPr lang="en-US" dirty="0"/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May 17, 2021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A4514E8-C628-42EA-8DA3-9A264DF40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91" y="35052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0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Parks and Leisure and Civic Center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957DB6-AA53-41C6-BA2D-BF0DF61A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09" y="1519944"/>
            <a:ext cx="5715000" cy="44881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200" dirty="0"/>
              <a:t>Parks and Leisure revenues of $597K represent 25.1% of the original budget of $2.4M, which is down from $1.3M through the second quarter last year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The budget for parks revenues is based on limited facility and program offerings through the first half of the year with a modest recovery beginning in the second half of the fiscal year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200" dirty="0"/>
          </a:p>
          <a:p>
            <a:pPr>
              <a:spcBef>
                <a:spcPts val="0"/>
              </a:spcBef>
              <a:defRPr/>
            </a:pPr>
            <a:r>
              <a:rPr lang="en-US" sz="2200" dirty="0"/>
              <a:t>Civic Center revenues reflect a hold on facilities bookings as a result of the current pandemic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4B9981-790A-47CA-B291-7C8AF54FF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9" y="1219200"/>
            <a:ext cx="2349322" cy="165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6A2FD3-9D32-4780-9F09-A7B7ADAC9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3" y="3010210"/>
            <a:ext cx="2397967" cy="167207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761628E-7E21-414F-936A-10E778D9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4930"/>
            <a:ext cx="2349322" cy="1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1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Remaining General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957DB6-AA53-41C6-BA2D-BF0DF61A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257"/>
            <a:ext cx="5715000" cy="48833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Library fines are down slightly from last year but even with budgeted expectations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Interest earnings continue to track behind last year and the budgeted expectations due to lower interest rates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The Other Revenue category revenue of $3.5M represents 73.6% of the budgeted $4.7M.  Included in the $3.5M is $1.4M of additional CARES funding that was not factored into this year’s budget.  The remaining revenues in this category are preforming as anticipated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General and Administrative Charges are even with budget expectations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B4B84AEF-116A-4F2A-A8EA-41666D62F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569291"/>
            <a:ext cx="240453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2694FA65-BC0E-44F8-AB1E-F71DEC82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73494"/>
            <a:ext cx="2404532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D26B762-A78D-4ABB-8EB6-79AA2F42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93" y="4575416"/>
            <a:ext cx="2458544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1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General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DA3ABE-01E6-41D7-B3F4-6D07FD7B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251853"/>
            <a:ext cx="8153401" cy="498577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YTD Expenditures for Fiscal Year 2020-2021 of $76.4M represent 57.1% of the budgeted expenditures, compared to $75.9M or 53.9% of the year-end actual last year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The Contracts category expenses of $5.3M includes $1.3M for COVID-19 related expenses that are covered through a reserve of fund balance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  <a:defRPr/>
            </a:pPr>
            <a:r>
              <a:rPr lang="en-US" sz="2000" dirty="0"/>
              <a:t>Reserve for COVID-19 related expenses totals $3.8M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Expenses in the Supplies category increase $1.6M over this time last year as the result of recording $3.3M in expenses related to prior year encumbrances that are also covered by a reserve of fund balance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  <a:defRPr/>
            </a:pPr>
            <a:r>
              <a:rPr lang="en-US" sz="2000" dirty="0"/>
              <a:t>Reserve for Prior Year Encumbrances related expenses totals $4.2M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The remaining expenditure categories are performing as anticipated</a:t>
            </a:r>
          </a:p>
        </p:txBody>
      </p:sp>
    </p:spTree>
    <p:extLst>
      <p:ext uri="{BB962C8B-B14F-4D97-AF65-F5344CB8AC3E}">
        <p14:creationId xmlns:p14="http://schemas.microsoft.com/office/powerpoint/2010/main" val="301066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Water and Sewer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CE827E-59B6-4711-9369-398F249E314E}"/>
              </a:ext>
            </a:extLst>
          </p:cNvPr>
          <p:cNvSpPr txBox="1"/>
          <p:nvPr/>
        </p:nvSpPr>
        <p:spPr>
          <a:xfrm>
            <a:off x="466531" y="1637183"/>
            <a:ext cx="37338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 enterprise fund and the second largest of the City’s five operating funds.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for administration, operation and maintenance of the City’s water and wastewater system.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Revenue from water and sewer sales make up 98% of the fund’s total revenues.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Expenses for wholesale water and sewer treatment services make up about 65% of the fund’s total expenses.</a:t>
            </a:r>
          </a:p>
        </p:txBody>
      </p:sp>
      <p:pic>
        <p:nvPicPr>
          <p:cNvPr id="8" name="Picture 2" descr="Budget 2020-21: A fiscal law perspective | The Daily Star">
            <a:extLst>
              <a:ext uri="{FF2B5EF4-FFF2-40B4-BE49-F238E27FC236}">
                <a16:creationId xmlns:a16="http://schemas.microsoft.com/office/drawing/2014/main" id="{34E0FF1C-CA89-4D22-A189-D66D5C46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275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0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Water and Sewer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381000" y="1236699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Total Water and Sewer Fund Revenues through the second quarter of FY 2020-2021 are $38.9M, or 44.8% of the budget compared to $41.2M or 47.2% of the year-end actual last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5FB89-9C97-44EA-BAB1-10BF6D431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2504115"/>
            <a:ext cx="7486650" cy="34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Rainfall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647699" y="1140894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 following graph compares rainfall YTD of 16.7” compared to last years 24.7” and the 5-year average 27.1”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D7B4D-D61D-46AC-BEB0-86D550F84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65" y="2525889"/>
            <a:ext cx="7070035" cy="34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7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Water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647699" y="1137784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 following graph compares total water sales, in 1,000 gallon increments, by month for both this year and last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77505-11C8-4BB0-B593-6535C79AD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634336"/>
            <a:ext cx="7105652" cy="34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Water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647698" y="1127359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Water Revenues $22.7M represent 43.3% of the budget compared to $23.8M or 44.9% last year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dirty="0"/>
              <a:t>March revenue includes drip credits of $15 per account totaling ($451K)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0D598-FD05-480D-A81D-7B091C43E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28" y="2081466"/>
            <a:ext cx="7767846" cy="3496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5C8A2-2C25-4707-867E-E7FDE2876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35" y="5578226"/>
            <a:ext cx="7791037" cy="5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2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Sewer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647698" y="1150686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Sewer Revenues $15.9M represent 47.5% of the budget compared to $16.4M or 50.1% last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435B2-88E3-45D5-935E-66D608C61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8" y="2104793"/>
            <a:ext cx="7753344" cy="34559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6015F8-C0EE-4F0E-838B-E9756F22C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8" y="5560714"/>
            <a:ext cx="7753344" cy="5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7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Remaining Water and Sewer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957DB6-AA53-41C6-BA2D-BF0DF61A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8281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950" dirty="0"/>
              <a:t>The remaining revenues in the Water and Sewer fund of $317K through the second quarter are ($692K) below this time last year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950" dirty="0"/>
              <a:t>Late Fees are currently being waived, a reduction of ($509K)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950" dirty="0"/>
              <a:t>Interest Earnings through the second quarter total $30K compared to $171K at this point last year due to lower interest rates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950" dirty="0"/>
              <a:t>Installation Charges of $20K are up from $17K at this point last year but trailing budgeted expectations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950" dirty="0"/>
              <a:t>Other miscellaneous charges are ($24K) below last year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A19F78-78D8-4F8C-94D9-52193D712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74" y="1521629"/>
            <a:ext cx="2480732" cy="16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74093E-BDB0-4C37-A193-78499C785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74" y="3505830"/>
            <a:ext cx="2480732" cy="21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6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7FEC-6A51-47E5-838A-B2B77067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0229"/>
            <a:ext cx="8290354" cy="50608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Review of the second quarter performance of the City’s five main operating funds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General Fund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Water and Sewer Fund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Solid Waste Services Fund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Golf Fund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Hotel/Motel Tax Fund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The focus is on the second quarter performance of revenues and expenditures against the same period last fiscal year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2400" dirty="0"/>
              <a:t>This presentation also includes additional insight on the Hotel/Motel </a:t>
            </a:r>
            <a:r>
              <a:rPr lang="en-US" sz="2400"/>
              <a:t>Tax Fund </a:t>
            </a:r>
            <a:r>
              <a:rPr lang="en-US" sz="2400" dirty="0"/>
              <a:t>in preparation for the FY21-22 budget discussions this summer</a:t>
            </a:r>
          </a:p>
          <a:p>
            <a:pPr marL="457200" lvl="1" indent="0">
              <a:lnSpc>
                <a:spcPct val="140000"/>
              </a:lnSpc>
              <a:spcBef>
                <a:spcPct val="0"/>
              </a:spcBef>
              <a:buNone/>
            </a:pPr>
            <a:endParaRPr lang="en-US" sz="22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pic>
        <p:nvPicPr>
          <p:cNvPr id="24580" name="Picture 4" descr="2020-21 Budget | ISD 191">
            <a:extLst>
              <a:ext uri="{FF2B5EF4-FFF2-40B4-BE49-F238E27FC236}">
                <a16:creationId xmlns:a16="http://schemas.microsoft.com/office/drawing/2014/main" id="{D49C7FDF-F08E-4799-8A19-94D427736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886200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9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Water and Sewer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957DB6-AA53-41C6-BA2D-BF0DF61A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73096"/>
            <a:ext cx="7848600" cy="3475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Total Expenditures and Transfers for the Water and Sewer Fund of $39.7M represent 46.2% of the budgeted $86.1M compared to last years $41.1M or 48.2% of last years actuals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All expenditure categories are within established parameters for their category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1CF3BE1-5EF3-4ECE-AB11-329602207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20" y="3972269"/>
            <a:ext cx="2298700" cy="177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8777D95-F3D5-4827-85C0-B0CF6C02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80" y="3972268"/>
            <a:ext cx="2354864" cy="17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82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5419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Solid Waste Services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55696-24AC-497A-A934-214660EA7BBE}"/>
              </a:ext>
            </a:extLst>
          </p:cNvPr>
          <p:cNvSpPr txBox="1"/>
          <p:nvPr/>
        </p:nvSpPr>
        <p:spPr>
          <a:xfrm>
            <a:off x="737716" y="1828800"/>
            <a:ext cx="3733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 enterprise fund and the third largest of the City’s five operating funds.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for residential and commercial solid waste collection services, including recycling and bulky item collection.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Revenue from solid waste collections make up 95% of the fund’s total revenues.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Disposal fees make up 25% of the fund’s total expenses.</a:t>
            </a:r>
          </a:p>
        </p:txBody>
      </p:sp>
      <p:pic>
        <p:nvPicPr>
          <p:cNvPr id="9" name="Picture 2" descr="Budget 2020-21: A fiscal law perspective | The Daily Star">
            <a:extLst>
              <a:ext uri="{FF2B5EF4-FFF2-40B4-BE49-F238E27FC236}">
                <a16:creationId xmlns:a16="http://schemas.microsoft.com/office/drawing/2014/main" id="{67C12A78-4C0D-4F4C-8A7E-9D5C4024B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84" y="174169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79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Solid Waste Services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381000" y="1236699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Total Solid Waste Services Fund Revenues through the second quarter of FY 2020-2021 are $7.5M, or 48.0% of the budgeted $15.5M compared to $7.8M or 51.3% of the year-end actual last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EEB7D-CE1F-464C-91EC-6A940B538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" y="2786481"/>
            <a:ext cx="7570470" cy="32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82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Solid Waste Services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381000" y="12954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Residential collections of $3.0M are even with last year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Commercial collection fees of $4.1M are ($152K) below last year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Other Revenue category is ($202K) below last year.  The majority of this decrease, or $178K, is due to auction revenue received in the first half of last year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Interest Earnings through the second quarter total $4K compared to $25K at this point last year due to lower interest rates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The BABIC program support from the Water and Sewer Fund of $233K is even with last year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9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Solid Waste Services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381000" y="1417638"/>
            <a:ext cx="8229600" cy="1978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YTD expenditures of $7.9M are 50.7% of the budget compared with 51.5% or $7.8M of the year-end actual at this time last year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All expenditure categories are performing within established parameters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F4F0BE89-86E4-4B7D-9151-1EF7945E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38" y="3642940"/>
            <a:ext cx="4526406" cy="15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845B21C-0563-428E-A371-F81EDDB19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42940"/>
            <a:ext cx="2212462" cy="15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21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27" y="502671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Golf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55696-24AC-497A-A934-214660EA7BBE}"/>
              </a:ext>
            </a:extLst>
          </p:cNvPr>
          <p:cNvSpPr txBox="1"/>
          <p:nvPr/>
        </p:nvSpPr>
        <p:spPr>
          <a:xfrm>
            <a:off x="823127" y="1981200"/>
            <a:ext cx="3733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special revenue fund.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for the administration, operations and maintenance of Sherrill Park Golf Course.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Revenue from green fees make up roughly 65% of the fund’s total revenues.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Personal services expenses make up roughly 50% of the fund’s total expenses.</a:t>
            </a:r>
          </a:p>
        </p:txBody>
      </p:sp>
      <p:pic>
        <p:nvPicPr>
          <p:cNvPr id="9" name="Picture 2" descr="Budget 2020-21: A fiscal law perspective | The Daily Star">
            <a:extLst>
              <a:ext uri="{FF2B5EF4-FFF2-40B4-BE49-F238E27FC236}">
                <a16:creationId xmlns:a16="http://schemas.microsoft.com/office/drawing/2014/main" id="{89EC86AA-4CC2-4302-9AC6-2CAF69C7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94" y="163048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63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Golf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381000" y="1236699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Total Golf Fund Revenues through the second quarter of FY 2020-2021 are $1.4M, or 59.3% of the budgeted $2.3M compared to $908K or 30.8% of the year-end actual last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561E2C-439A-4D77-A082-76A083052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90800"/>
            <a:ext cx="7543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4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Golf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609599" y="1417023"/>
            <a:ext cx="79248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Green Fees of $927K are $315K over last year actuals and $368K over the budgeted target for the year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Cart Fees of $351K are $113K over last year and $103K over expected FY21 target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Remaining revenues of $106K are $48K over last year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3B7104B4-52BF-45CC-A13B-EB585AA1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96" y="4638700"/>
            <a:ext cx="3283607" cy="16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16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Golf Fund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609599" y="1417023"/>
            <a:ext cx="7924800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Total Expenditures and Transfers of $1.1M represent 47.6% of the budgeted $2.3M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All expenditure categories are within established second quarter parameters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EAD3CC91-B6ED-4B19-9A10-A293F938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4" y="3567010"/>
            <a:ext cx="45148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07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E389-C9C7-4A76-BD11-1AD16BF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4613"/>
            <a:ext cx="8229600" cy="112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Hotel/Motel Tax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16CB0-D755-49D8-BD30-497BDE0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6186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7337-C3F0-4F59-8A73-7E1A47D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026813"/>
            <a:ext cx="1981372" cy="67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55696-24AC-497A-A934-214660EA7BBE}"/>
              </a:ext>
            </a:extLst>
          </p:cNvPr>
          <p:cNvSpPr txBox="1"/>
          <p:nvPr/>
        </p:nvSpPr>
        <p:spPr>
          <a:xfrm>
            <a:off x="743997" y="1442431"/>
            <a:ext cx="373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for the administration, operations and maintenance of the Charles W. Eisemann Center, parking garage, Convention and Visitors Bureau and annual grants to local arts organizations.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Revenue from hotel/motel occupancy taxes and revenue from the operation of the Charles W. Eisemann Center and Parking garage are the main sources of the fund’s total revenues.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Eisemann Center operations historically make up roughly 75% of the fund’s total expenses.</a:t>
            </a:r>
          </a:p>
        </p:txBody>
      </p:sp>
      <p:pic>
        <p:nvPicPr>
          <p:cNvPr id="9" name="Picture 2" descr="Budget 2020-21: A fiscal law perspective | The Daily Star">
            <a:extLst>
              <a:ext uri="{FF2B5EF4-FFF2-40B4-BE49-F238E27FC236}">
                <a16:creationId xmlns:a16="http://schemas.microsoft.com/office/drawing/2014/main" id="{160327EB-F67C-49D6-A41A-ECF4C25CF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69" y="173803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9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General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F11EF5-AE40-4957-82AD-0B1418AB19E1}"/>
              </a:ext>
            </a:extLst>
          </p:cNvPr>
          <p:cNvSpPr txBox="1"/>
          <p:nvPr/>
        </p:nvSpPr>
        <p:spPr>
          <a:xfrm>
            <a:off x="466531" y="17526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largest of the City’s five operating funds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Provides for basic services like public safety, parks, health and community services and administration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Revenue from property taxes, sales taxes and franchise fees typically make up 80-85% of the fund’s total revenues</a:t>
            </a:r>
          </a:p>
        </p:txBody>
      </p:sp>
      <p:pic>
        <p:nvPicPr>
          <p:cNvPr id="1026" name="Picture 2" descr="Budget 2020-21: A fiscal law perspective | The Daily Star">
            <a:extLst>
              <a:ext uri="{FF2B5EF4-FFF2-40B4-BE49-F238E27FC236}">
                <a16:creationId xmlns:a16="http://schemas.microsoft.com/office/drawing/2014/main" id="{068EACD8-4006-48E8-A869-8C8746DF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35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Hotel/Motel Tax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419100" y="123669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Total revenues of $754K, or 45.2% of the original budget compared to $2.9M, or 63.7% of FY2019-20 YTD actuals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4EE88-98CB-4242-AE1D-47C8888AC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7391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67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Hotel/Motel Tax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381000" y="1236699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Hotel occupancy taxes of $583K are ($1.1M) below last year and $40K above the budgeted target through the end of the second quarter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BD778-1855-435A-BF48-F36EE0BD7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90800"/>
            <a:ext cx="7391400" cy="34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08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Hotel/Motel Tax Revenue 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381000" y="1168167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Not included in this report, April receipts from March stays saw a bump from winter storm related stays for insurance adjusters and restoration companies, as well as from weekend stays related to weddings, sports groups and spring break traffic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F2DCA-C901-4780-8A97-ABBE11074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162113"/>
            <a:ext cx="7543800" cy="39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88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Hotel/Motel Tax Revenue 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381000" y="1168167"/>
            <a:ext cx="83058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Current trends point to a modest boost from leisure travel during the summer months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Multi-year recovery for business travel still expected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96EDA-5709-4984-A3F4-08DDDF7B5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14600"/>
            <a:ext cx="7543800" cy="34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45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Hospitality Forecast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B7C358-520E-4A46-BC0F-44AB2710F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>
            <a:normAutofit fontScale="55000" lnSpcReduction="20000"/>
          </a:bodyPr>
          <a:lstStyle/>
          <a:p>
            <a:pPr marL="342900" lvl="1" indent="0">
              <a:buNone/>
            </a:pPr>
            <a:r>
              <a:rPr lang="en-US" sz="3600" dirty="0"/>
              <a:t>Promising Signs: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Spending on business travel fell 70% in 2020.  Business travel is projected to increase 21% in 2021 with further acceleration in 2022 due to significant pick-up in group meeting activity and international business travel*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The hotel industry is projected to recapture 80% demand by the end of 2021, but RevPAR (revenue per available room) will be 34.2% lower than 2019. Occupancy is projected to rise from 42.2% in 2020 to 52.2% in 2021**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Full recovery in average daily rate is projected by the end of 2023 and recovery in RevPAR is projected for 2024**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The week of April 10</a:t>
            </a:r>
            <a:r>
              <a:rPr lang="en-US" sz="3600" baseline="30000" dirty="0"/>
              <a:t>th</a:t>
            </a:r>
            <a:r>
              <a:rPr lang="en-US" sz="3600" dirty="0"/>
              <a:t> resulted in the highest U.S. hotel occupancy of 56.6% in the pandemic-era for hotels in the U.S. since March 2019**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3E7A9-A9A1-4D30-8732-292485B4EC1B}"/>
              </a:ext>
            </a:extLst>
          </p:cNvPr>
          <p:cNvSpPr txBox="1"/>
          <p:nvPr/>
        </p:nvSpPr>
        <p:spPr>
          <a:xfrm>
            <a:off x="914400" y="5413653"/>
            <a:ext cx="720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  Business Travel Industry Outlook, January 2021 and U.S. Travel Association</a:t>
            </a:r>
          </a:p>
          <a:p>
            <a:r>
              <a:rPr lang="en-US" sz="1600" dirty="0"/>
              <a:t>**  STR and Tourism Economics</a:t>
            </a:r>
          </a:p>
        </p:txBody>
      </p:sp>
    </p:spTree>
    <p:extLst>
      <p:ext uri="{BB962C8B-B14F-4D97-AF65-F5344CB8AC3E}">
        <p14:creationId xmlns:p14="http://schemas.microsoft.com/office/powerpoint/2010/main" val="3054757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Hospitality Forecast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089AF-6C7F-4CF9-85D8-18D83DF0F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34" y="1441719"/>
            <a:ext cx="7963766" cy="44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11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Hotel Inventory – Richardson, Texas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268F9E-27A7-44F4-BCDC-CFD00625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88" y="4603362"/>
            <a:ext cx="3555993" cy="16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6E7EEE-4894-4D94-AD1F-32396284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67" y="4355158"/>
            <a:ext cx="290717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F48BB4-812A-4F32-9505-91DBAB1C2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588" y="1237565"/>
            <a:ext cx="7351352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E9F2-1C51-4558-AE71-FF7060C5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Richardson Hotel Market Segment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F3DA302-56AB-48CE-B725-D2A44C915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094950"/>
              </p:ext>
            </p:extLst>
          </p:nvPr>
        </p:nvGraphicFramePr>
        <p:xfrm>
          <a:off x="533400" y="1840922"/>
          <a:ext cx="8077200" cy="317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321414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1172366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92429512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7568983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8764664"/>
                    </a:ext>
                  </a:extLst>
                </a:gridCol>
              </a:tblGrid>
              <a:tr h="630382">
                <a:tc>
                  <a:txBody>
                    <a:bodyPr/>
                    <a:lstStyle/>
                    <a:p>
                      <a:r>
                        <a:rPr lang="en-US" sz="2200" dirty="0"/>
                        <a:t>Hotel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Leisure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Long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51290"/>
                  </a:ext>
                </a:extLst>
              </a:tr>
              <a:tr h="431569">
                <a:tc>
                  <a:txBody>
                    <a:bodyPr/>
                    <a:lstStyle/>
                    <a:p>
                      <a:r>
                        <a:rPr lang="en-US" sz="2200" dirty="0"/>
                        <a:t>Full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60327"/>
                  </a:ext>
                </a:extLst>
              </a:tr>
              <a:tr h="630382">
                <a:tc>
                  <a:txBody>
                    <a:bodyPr/>
                    <a:lstStyle/>
                    <a:p>
                      <a:r>
                        <a:rPr lang="en-US" sz="2200" dirty="0"/>
                        <a:t>Select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400639"/>
                  </a:ext>
                </a:extLst>
              </a:tr>
              <a:tr h="630382">
                <a:tc>
                  <a:txBody>
                    <a:bodyPr/>
                    <a:lstStyle/>
                    <a:p>
                      <a:r>
                        <a:rPr lang="en-US" sz="2200" dirty="0"/>
                        <a:t>Extended Stay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427517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r>
                        <a:rPr lang="en-US" sz="2200" dirty="0"/>
                        <a:t>Economy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27%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73%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572741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r>
                        <a:rPr lang="en-US" sz="2200" dirty="0"/>
                        <a:t>City-Wide Makeup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24%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26628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42C20-69D6-4CBB-8460-F9ABA484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71800" y="6400799"/>
            <a:ext cx="2133600" cy="365125"/>
          </a:xfrm>
        </p:spPr>
        <p:txBody>
          <a:bodyPr/>
          <a:lstStyle/>
          <a:p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CE7D6-B436-420A-8C5F-BB1DC6C0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998428"/>
            <a:ext cx="237764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7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Occupancy Rates by Category (OCC)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7C4E30-C478-4E0D-B458-619325D7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58980"/>
            <a:ext cx="7924800" cy="47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15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Average Daily Rate by Category (ADR)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CC38D9-51B0-435D-A4ED-1054C7E60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4" y="1295400"/>
            <a:ext cx="7753349" cy="470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4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General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DA3ABE-01E6-41D7-B3F4-6D07FD7B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19200"/>
            <a:ext cx="8572500" cy="2058531"/>
          </a:xfrm>
        </p:spPr>
        <p:txBody>
          <a:bodyPr>
            <a:normAutofit/>
          </a:bodyPr>
          <a:lstStyle/>
          <a:p>
            <a:r>
              <a:rPr lang="en-US" sz="2200" dirty="0"/>
              <a:t>In response to the COVID-19 pandemic, the City took a conservative approach to </a:t>
            </a:r>
            <a:r>
              <a:rPr lang="en-US" sz="2200" u="sng" dirty="0"/>
              <a:t>all</a:t>
            </a:r>
            <a:r>
              <a:rPr lang="en-US" sz="2200" dirty="0"/>
              <a:t> revenues as part of the budget development process for FY 2020-2021</a:t>
            </a:r>
          </a:p>
          <a:p>
            <a:r>
              <a:rPr lang="en-US" sz="2200" dirty="0"/>
              <a:t>Total revenues of $102.6M, or 78.6% of the original budget compared to $99.4M, or 64.99% of FY2019-2020 YTD actual collections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BD4BD-F290-4495-A389-CDE6375BA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3124188"/>
            <a:ext cx="7696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33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Hotel/Motel Tax 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147028-F203-44DC-A314-A7C5B02D5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4" y="1868419"/>
            <a:ext cx="4393765" cy="3553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8427B-ED48-484A-91FD-154D36798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92" y="1868419"/>
            <a:ext cx="4406170" cy="35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39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Eisemann Center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457198" y="1413389"/>
            <a:ext cx="5980924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Eisemann Center and Eisemann Center Presents Revenues of $130K represent 84.7% of the original budget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Eisemann Center revenues of $109K currently exceed the original budget for this category of $100K</a:t>
            </a:r>
          </a:p>
          <a:p>
            <a:pPr marL="1257300" lvl="2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  <a:defRPr/>
            </a:pPr>
            <a:r>
              <a:rPr lang="en-US" dirty="0"/>
              <a:t>Eisemann Center has seen an increase in activity since COVID restrictions have been eased</a:t>
            </a:r>
          </a:p>
          <a:p>
            <a:pPr marL="1257300" lvl="2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  <a:defRPr/>
            </a:pPr>
            <a:r>
              <a:rPr lang="en-US" dirty="0"/>
              <a:t>Bookings include from both the Richardson and Plano Symphony Orchestras, various dance recitals and from the Eisemann Center’s streaming offerings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Eisemann Center Presents revenue of $21K is mainly attributed to sponsorships related to cancelled offerings and Friends memberships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Interest earnings and parking fees continue to track below last fiscal year</a:t>
            </a:r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8069D4C5-A529-4872-8AD6-DDFD75DE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67" y="1704873"/>
            <a:ext cx="2213833" cy="147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e the source image">
            <a:extLst>
              <a:ext uri="{FF2B5EF4-FFF2-40B4-BE49-F238E27FC236}">
                <a16:creationId xmlns:a16="http://schemas.microsoft.com/office/drawing/2014/main" id="{A3E74053-0697-4409-BAC9-804328DC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67" y="3851650"/>
            <a:ext cx="2213835" cy="147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43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Hotel/Motel Tax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CA8FA-A599-4028-B8C2-45D05A7676ED}"/>
              </a:ext>
            </a:extLst>
          </p:cNvPr>
          <p:cNvSpPr/>
          <p:nvPr/>
        </p:nvSpPr>
        <p:spPr>
          <a:xfrm>
            <a:off x="381000" y="1236699"/>
            <a:ext cx="8305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Total expenditures of $1.5M, or 50.4% of the original budget compared to $3.3M, or 72.0% of FY2019-2020 YTD actuals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Eisemann Center continued to work with arts organizations on options for hosting performing arts offerings in a “modified environment” with additional capacity in venues this spring and summer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All expenditures are performing as expected</a:t>
            </a:r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88920EA9-ED3B-4D3E-BCAF-327086CC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4288843"/>
            <a:ext cx="57054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35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Performing Arts Forecast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B7C358-520E-4A46-BC0F-44AB2710F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2385"/>
            <a:ext cx="7924800" cy="4452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Hopeful Signs: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As of February 2021, the estimated financial impact on the arts and culture sector of the U.S. was $30.7 billion with an estimated loss in attendance of 488 million attendees*.  Many arts organizations have replaced in-person offerings with virtual arts experiences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Congress created the “Shuttered Venue Operators Grant” as part of the coronavirus relief package and government spending bill.  This act created a grant program to aid financially distressed venue operators, etc.  The Eisemann Center applied for $976,764.40 in funding in late April 2021 to provide funding for equipment, contractual services and other business expenses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Broadway is reopening at 100% capacity on September 14, 2021.  Actors Equity approved the first live theater performance in North Texas on May 7, 2021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Eisemann Center rental events increased from 3 total usage days in April 2020 – September 2020 to 67 total usage days from October 2020 – March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3E7A9-A9A1-4D30-8732-292485B4EC1B}"/>
              </a:ext>
            </a:extLst>
          </p:cNvPr>
          <p:cNvSpPr txBox="1"/>
          <p:nvPr/>
        </p:nvSpPr>
        <p:spPr>
          <a:xfrm>
            <a:off x="929847" y="569512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 Americans for the Arts</a:t>
            </a:r>
          </a:p>
          <a:p>
            <a:r>
              <a:rPr lang="en-US" sz="1600" dirty="0"/>
              <a:t>** Playbill, April 2021</a:t>
            </a:r>
          </a:p>
        </p:txBody>
      </p:sp>
    </p:spTree>
    <p:extLst>
      <p:ext uri="{BB962C8B-B14F-4D97-AF65-F5344CB8AC3E}">
        <p14:creationId xmlns:p14="http://schemas.microsoft.com/office/powerpoint/2010/main" val="276633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Eisemann Center – Usage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CCC8D4-E875-4141-8F19-84E38BF18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69" y="1417638"/>
            <a:ext cx="8071061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EFEB2-BA3D-417B-8CAA-8F3835A7AD43}"/>
              </a:ext>
            </a:extLst>
          </p:cNvPr>
          <p:cNvSpPr txBox="1"/>
          <p:nvPr/>
        </p:nvSpPr>
        <p:spPr>
          <a:xfrm>
            <a:off x="536469" y="5740177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* </a:t>
            </a:r>
            <a:r>
              <a:rPr lang="en-US" sz="1400" dirty="0"/>
              <a:t>Events on calendar as of April 21, 2021</a:t>
            </a:r>
          </a:p>
        </p:txBody>
      </p:sp>
    </p:spTree>
    <p:extLst>
      <p:ext uri="{BB962C8B-B14F-4D97-AF65-F5344CB8AC3E}">
        <p14:creationId xmlns:p14="http://schemas.microsoft.com/office/powerpoint/2010/main" val="13601970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Hotel/Motel Fund Projection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B7C358-520E-4A46-BC0F-44AB2710F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295400"/>
            <a:ext cx="7886700" cy="45550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500" dirty="0"/>
              <a:t>Based on FY 2021 year-to-date actuals as well as projections for the remainder of FY 2021, the Hotel/Motel Fund is projected to end FY 2021 within budget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A multi-year recovery strategy is still anticipated for the Hotel/Motel Fund, which will most likely result in expenses exceeding revenues in FY 2022 and in future years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Additional analysis regarding the Hotel/Motel Fund will be reviewed during the Budget Workshop scheduled for July 26-27, 2021</a:t>
            </a:r>
          </a:p>
          <a:p>
            <a:pPr mar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133409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5EE434-3410-4F14-B8E4-FA79AF301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76" y="1066800"/>
            <a:ext cx="6251448" cy="44988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C6B69-5144-4883-9795-27176960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0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Property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957DB6-AA53-41C6-BA2D-BF0DF61A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23918"/>
            <a:ext cx="6294223" cy="48244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/>
              <a:t>Property Tax collections of $65.3M through the second quarter are 105.3% of the budget compared to $62.0M or 98.8% of last year’s total collections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Property Taxes make up of 47.5% of the City’s budgeted revenues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Reminder that the adopted budget was based on a Certified Tax Estimate, with the final Certified Tax Roll being received after budget adoption</a:t>
            </a:r>
          </a:p>
          <a:p>
            <a:pPr lvl="2">
              <a:defRPr/>
            </a:pPr>
            <a:r>
              <a:rPr lang="en-US" sz="2200" dirty="0"/>
              <a:t>Certified Estimate: -1.81% </a:t>
            </a:r>
            <a:r>
              <a:rPr lang="en-US" sz="2200" u="sng" dirty="0"/>
              <a:t>decrease</a:t>
            </a:r>
          </a:p>
          <a:p>
            <a:pPr lvl="2">
              <a:defRPr/>
            </a:pPr>
            <a:r>
              <a:rPr lang="en-US" sz="2200" dirty="0"/>
              <a:t>Certified Tax Roll: 4.81% </a:t>
            </a:r>
            <a:r>
              <a:rPr lang="en-US" sz="2200" u="sng" dirty="0"/>
              <a:t>increase</a:t>
            </a:r>
            <a:endParaRPr lang="en-US" sz="2200" dirty="0"/>
          </a:p>
        </p:txBody>
      </p:sp>
      <p:pic>
        <p:nvPicPr>
          <p:cNvPr id="1032" name="Picture 8" descr="Dallas Central Appraisal District Careers &amp; Jobs - Zippia">
            <a:extLst>
              <a:ext uri="{FF2B5EF4-FFF2-40B4-BE49-F238E27FC236}">
                <a16:creationId xmlns:a16="http://schemas.microsoft.com/office/drawing/2014/main" id="{B950B18F-79C3-4987-AF0F-F5490643F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88" y="2112186"/>
            <a:ext cx="2377647" cy="12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llin Central Appraisal District">
            <a:extLst>
              <a:ext uri="{FF2B5EF4-FFF2-40B4-BE49-F238E27FC236}">
                <a16:creationId xmlns:a16="http://schemas.microsoft.com/office/drawing/2014/main" id="{6D65D142-0376-46A2-A36D-17555147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77" y="3962400"/>
            <a:ext cx="1600200" cy="10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0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Sales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957DB6-AA53-41C6-BA2D-BF0DF61A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257"/>
            <a:ext cx="8229600" cy="3740343"/>
          </a:xfrm>
        </p:spPr>
        <p:txBody>
          <a:bodyPr>
            <a:noAutofit/>
          </a:bodyPr>
          <a:lstStyle/>
          <a:p>
            <a:r>
              <a:rPr lang="en-US" sz="2000" dirty="0"/>
              <a:t>Sales and Other Business Tax collections of $19.0M represent 62.1% of the budget and even with last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 Second Quarter ends with Sales Tax $48K over last years actual, $5.8M over the budget target, and ($409K) below last years “base-to-base” collections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4E028D-AF5F-462D-962F-64DB8CF5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00400"/>
            <a:ext cx="7315200" cy="27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2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Sales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957DB6-AA53-41C6-BA2D-BF0DF61A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257"/>
            <a:ext cx="8229600" cy="374034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Not part of this report, both the April and May 2021 remittance have been received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After 7 months of collections, Fiscal Year 2020-2021 is $1.1M over last year’s actual, $8.4M above the original budget, and $673K above “base-to-base” collections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B8D9AA-BD98-417C-8689-5B7629C50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16" y="3118282"/>
            <a:ext cx="7301883" cy="28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7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Franchise 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957DB6-AA53-41C6-BA2D-BF0DF61A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257"/>
            <a:ext cx="8229600" cy="473094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YTD Franchise Fees of $6.1M represent 36.2% of the original budget, down from last year’s collections of $6.9M or 39.4% last year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The electric franchise fees of $1.8M is down from $2.0M through this point last year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Telecommunications franchise fees continue to decline as  residential accounts eliminate their landline.  Down below last year and slightly behind what was anticipated this year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Cable Franchise Fees continue to decline as we begin to see the impact of SB 1152 from the 2019 session.  This subcategory has declined from $551K last year to $302K this year, or a reduction of $249K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8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1CE-77A9-466D-98A3-01BF0800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License and Permits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8DBE-310F-4746-A635-0CC63AA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11072"/>
            <a:ext cx="2133600" cy="365125"/>
          </a:xfrm>
        </p:spPr>
        <p:txBody>
          <a:bodyPr/>
          <a:lstStyle/>
          <a:p>
            <a:pPr algn="ctr"/>
            <a:fld id="{F7FD8511-BC73-4FB6-9DF3-0089254F3C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043F-B2B5-453C-B8C5-129241B4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5998428"/>
            <a:ext cx="2377646" cy="8047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957DB6-AA53-41C6-BA2D-BF0DF61A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257"/>
            <a:ext cx="8229600" cy="47309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License and Permits of $1.7M represent 85.0% of the budgeted $2.1M compared to the $1.5M or 54.0% of last years actual of $2.7M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First quarter included permits for Texas Instruments, Richardson Industrial Park and West Coast University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Second quarter includes permits for Digital Realty’s new data center, the Amazon Warehouse development and for the Shiloh Commercial Center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D9A0D5B-59E0-46A3-A5E6-088A9F64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960062" cy="18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C981255-381C-4170-A5BC-18933A18F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40" y="4021494"/>
            <a:ext cx="3960062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034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12499</TotalTime>
  <Words>2597</Words>
  <Application>Microsoft Office PowerPoint</Application>
  <PresentationFormat>On-screen Show (4:3)</PresentationFormat>
  <Paragraphs>239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Courier New</vt:lpstr>
      <vt:lpstr>Custom Design</vt:lpstr>
      <vt:lpstr>1_Office Theme</vt:lpstr>
      <vt:lpstr>FY 2020-2021  Second Quarter Budget Report    May 17, 2021</vt:lpstr>
      <vt:lpstr>Presentation Overview</vt:lpstr>
      <vt:lpstr>General Fund</vt:lpstr>
      <vt:lpstr>General Fund Revenues</vt:lpstr>
      <vt:lpstr>Property Taxes</vt:lpstr>
      <vt:lpstr>Sales Taxes</vt:lpstr>
      <vt:lpstr>Sales Taxes</vt:lpstr>
      <vt:lpstr>Franchise Fees</vt:lpstr>
      <vt:lpstr>License and Permits</vt:lpstr>
      <vt:lpstr>Parks and Leisure and Civic Center Revenues</vt:lpstr>
      <vt:lpstr>Remaining General Fund Revenues</vt:lpstr>
      <vt:lpstr>General Fund Expenditures</vt:lpstr>
      <vt:lpstr>Water and Sewer Fund</vt:lpstr>
      <vt:lpstr>Water and Sewer Fund Revenues</vt:lpstr>
      <vt:lpstr>Rainfall</vt:lpstr>
      <vt:lpstr>Water Sales</vt:lpstr>
      <vt:lpstr>Water Revenue</vt:lpstr>
      <vt:lpstr>Sewer Revenue</vt:lpstr>
      <vt:lpstr>Remaining Water and Sewer Fund Revenues</vt:lpstr>
      <vt:lpstr>Water and Sewer Fund Expenditures</vt:lpstr>
      <vt:lpstr>PowerPoint Presentation</vt:lpstr>
      <vt:lpstr>Solid Waste Services Fund Revenues</vt:lpstr>
      <vt:lpstr>Solid Waste Services Fund Revenues</vt:lpstr>
      <vt:lpstr>Solid Waste Services Fund Expenditures</vt:lpstr>
      <vt:lpstr>PowerPoint Presentation</vt:lpstr>
      <vt:lpstr>Golf Fund Revenues</vt:lpstr>
      <vt:lpstr>Golf Fund Revenues</vt:lpstr>
      <vt:lpstr>Golf Fund Expenditures</vt:lpstr>
      <vt:lpstr>PowerPoint Presentation</vt:lpstr>
      <vt:lpstr>Hotel/Motel Tax Fund Revenues</vt:lpstr>
      <vt:lpstr>Hotel/Motel Tax Revenues</vt:lpstr>
      <vt:lpstr>Hotel/Motel Tax Revenue Outlook</vt:lpstr>
      <vt:lpstr>Hotel/Motel Tax Revenue Outlook</vt:lpstr>
      <vt:lpstr>Hospitality Forecast</vt:lpstr>
      <vt:lpstr>Hospitality Forecast</vt:lpstr>
      <vt:lpstr>Hotel Inventory – Richardson, Texas</vt:lpstr>
      <vt:lpstr>Richardson Hotel Market Segment </vt:lpstr>
      <vt:lpstr>Occupancy Rates by Category (OCC)</vt:lpstr>
      <vt:lpstr>Average Daily Rate by Category (ADR)</vt:lpstr>
      <vt:lpstr>Hotel/Motel Tax Composition</vt:lpstr>
      <vt:lpstr>Eisemann Center Revenues</vt:lpstr>
      <vt:lpstr>Hotel/Motel Tax Expenditures</vt:lpstr>
      <vt:lpstr>Performing Arts Forecast</vt:lpstr>
      <vt:lpstr>Eisemann Center – Usage Days</vt:lpstr>
      <vt:lpstr>Hotel/Motel Fund Projection</vt:lpstr>
      <vt:lpstr>PowerPoint Presentation</vt:lpstr>
    </vt:vector>
  </TitlesOfParts>
  <Company>City of Richardson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Sowell</dc:creator>
  <cp:lastModifiedBy>Robert Clymire</cp:lastModifiedBy>
  <cp:revision>763</cp:revision>
  <cp:lastPrinted>2021-05-17T15:05:17Z</cp:lastPrinted>
  <dcterms:created xsi:type="dcterms:W3CDTF">2015-10-29T17:21:06Z</dcterms:created>
  <dcterms:modified xsi:type="dcterms:W3CDTF">2021-05-17T15:05:18Z</dcterms:modified>
</cp:coreProperties>
</file>