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7" r:id="rId1"/>
    <p:sldMasterId id="2147483669" r:id="rId2"/>
  </p:sldMasterIdLst>
  <p:notesMasterIdLst>
    <p:notesMasterId r:id="rId65"/>
  </p:notesMasterIdLst>
  <p:handoutMasterIdLst>
    <p:handoutMasterId r:id="rId66"/>
  </p:handoutMasterIdLst>
  <p:sldIdLst>
    <p:sldId id="309" r:id="rId3"/>
    <p:sldId id="1968" r:id="rId4"/>
    <p:sldId id="1956" r:id="rId5"/>
    <p:sldId id="2043" r:id="rId6"/>
    <p:sldId id="1971" r:id="rId7"/>
    <p:sldId id="1972" r:id="rId8"/>
    <p:sldId id="1974" r:id="rId9"/>
    <p:sldId id="1975" r:id="rId10"/>
    <p:sldId id="2025" r:id="rId11"/>
    <p:sldId id="1976" r:id="rId12"/>
    <p:sldId id="1973" r:id="rId13"/>
    <p:sldId id="1978" r:id="rId14"/>
    <p:sldId id="1979" r:id="rId15"/>
    <p:sldId id="1980" r:id="rId16"/>
    <p:sldId id="1981" r:id="rId17"/>
    <p:sldId id="1982" r:id="rId18"/>
    <p:sldId id="1983" r:id="rId19"/>
    <p:sldId id="1984" r:id="rId20"/>
    <p:sldId id="1985" r:id="rId21"/>
    <p:sldId id="1986" r:id="rId22"/>
    <p:sldId id="1987" r:id="rId23"/>
    <p:sldId id="1988" r:id="rId24"/>
    <p:sldId id="2036" r:id="rId25"/>
    <p:sldId id="2026" r:id="rId26"/>
    <p:sldId id="2031" r:id="rId27"/>
    <p:sldId id="2032" r:id="rId28"/>
    <p:sldId id="1991" r:id="rId29"/>
    <p:sldId id="1993" r:id="rId30"/>
    <p:sldId id="1994" r:id="rId31"/>
    <p:sldId id="1995" r:id="rId32"/>
    <p:sldId id="2037" r:id="rId33"/>
    <p:sldId id="2038" r:id="rId34"/>
    <p:sldId id="2039" r:id="rId35"/>
    <p:sldId id="1999" r:id="rId36"/>
    <p:sldId id="2001" r:id="rId37"/>
    <p:sldId id="2002" r:id="rId38"/>
    <p:sldId id="2041" r:id="rId39"/>
    <p:sldId id="1992" r:id="rId40"/>
    <p:sldId id="2004" r:id="rId41"/>
    <p:sldId id="2006" r:id="rId42"/>
    <p:sldId id="2007" r:id="rId43"/>
    <p:sldId id="2008" r:id="rId44"/>
    <p:sldId id="2009" r:id="rId45"/>
    <p:sldId id="2010" r:id="rId46"/>
    <p:sldId id="2005" r:id="rId47"/>
    <p:sldId id="2011" r:id="rId48"/>
    <p:sldId id="2013" r:id="rId49"/>
    <p:sldId id="2015" r:id="rId50"/>
    <p:sldId id="2014" r:id="rId51"/>
    <p:sldId id="2016" r:id="rId52"/>
    <p:sldId id="2040" r:id="rId53"/>
    <p:sldId id="2012" r:id="rId54"/>
    <p:sldId id="2018" r:id="rId55"/>
    <p:sldId id="2020" r:id="rId56"/>
    <p:sldId id="2021" r:id="rId57"/>
    <p:sldId id="2030" r:id="rId58"/>
    <p:sldId id="2042" r:id="rId59"/>
    <p:sldId id="2044" r:id="rId60"/>
    <p:sldId id="2022" r:id="rId61"/>
    <p:sldId id="2023" r:id="rId62"/>
    <p:sldId id="2019" r:id="rId63"/>
    <p:sldId id="2029" r:id="rId6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8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20" autoAdjust="0"/>
    <p:restoredTop sz="94620" autoAdjust="0"/>
  </p:normalViewPr>
  <p:slideViewPr>
    <p:cSldViewPr>
      <p:cViewPr varScale="1">
        <p:scale>
          <a:sx n="108" d="100"/>
          <a:sy n="108" d="100"/>
        </p:scale>
        <p:origin x="5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24"/>
    </p:cViewPr>
  </p:sorterViewPr>
  <p:notesViewPr>
    <p:cSldViewPr>
      <p:cViewPr varScale="1">
        <p:scale>
          <a:sx n="86" d="100"/>
          <a:sy n="86" d="100"/>
        </p:scale>
        <p:origin x="298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627" cy="464980"/>
          </a:xfrm>
          <a:prstGeom prst="rect">
            <a:avLst/>
          </a:prstGeom>
        </p:spPr>
        <p:txBody>
          <a:bodyPr vert="horz" lIns="92104" tIns="46051" rIns="92104" bIns="460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3" y="2"/>
            <a:ext cx="3037627" cy="464980"/>
          </a:xfrm>
          <a:prstGeom prst="rect">
            <a:avLst/>
          </a:prstGeom>
        </p:spPr>
        <p:txBody>
          <a:bodyPr vert="horz" lIns="92104" tIns="46051" rIns="92104" bIns="46051" rtlCol="0"/>
          <a:lstStyle>
            <a:lvl1pPr algn="r">
              <a:defRPr sz="1200"/>
            </a:lvl1pPr>
          </a:lstStyle>
          <a:p>
            <a:fld id="{4412D18A-CA39-4413-ACD2-6F99DAD4FF93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4"/>
            <a:ext cx="3037627" cy="464980"/>
          </a:xfrm>
          <a:prstGeom prst="rect">
            <a:avLst/>
          </a:prstGeom>
        </p:spPr>
        <p:txBody>
          <a:bodyPr vert="horz" lIns="92104" tIns="46051" rIns="92104" bIns="460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3" y="8829824"/>
            <a:ext cx="3037627" cy="464980"/>
          </a:xfrm>
          <a:prstGeom prst="rect">
            <a:avLst/>
          </a:prstGeom>
        </p:spPr>
        <p:txBody>
          <a:bodyPr vert="horz" lIns="92104" tIns="46051" rIns="92104" bIns="46051" rtlCol="0" anchor="b"/>
          <a:lstStyle>
            <a:lvl1pPr algn="r">
              <a:defRPr sz="1200"/>
            </a:lvl1pPr>
          </a:lstStyle>
          <a:p>
            <a:fld id="{D8C84EA6-B099-42AF-8210-256D75A46E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50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fld id="{3CE83D91-BBED-44BF-A0DF-F536837BEC40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1" rIns="93163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63" tIns="46581" rIns="93163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53EEC1B0-E68B-43A8-BB7E-28E622780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5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EC1B0-E68B-43A8-BB7E-28E62278045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3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EC1B0-E68B-43A8-BB7E-28E62278045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EC1B0-E68B-43A8-BB7E-28E62278045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2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EC1B0-E68B-43A8-BB7E-28E622780458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5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EC1B0-E68B-43A8-BB7E-28E622780458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9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22D2-48CB-4458-AEAD-E7A7CF5EC556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5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C5E-A591-4BAD-A3D6-C93F551681DF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0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627A-0E03-49C9-9173-B8A32692C7B7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63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7437-F073-4A41-98F2-7706AFB8B0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4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0010-6847-4430-B3C3-B7C15C446B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60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CCE3-024F-43BE-A139-006306DAA4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44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B645-C7ED-4BE8-9361-022B707C3E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79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6815-93ED-4DDE-9C44-FE02B17896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54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DFD2-A8C7-42FB-9409-30E243E787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46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1785-CDF4-49D1-9103-0025C05D63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60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41DD-4A5A-4706-9A56-28C732420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0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FFF3-77F0-4497-92A6-1E861CBDD97E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19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229-778B-4BF0-9896-E294EAE778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18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F4B-72F4-4AD3-AB44-70A75EAB18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6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4263-E01C-4B04-A811-53DEF04946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5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C0B1-6DAA-4A84-9DA0-E5373128FF02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6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FF2-B66B-4947-81C7-0B1382D63F36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8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0DD0-44F1-4340-8405-33E9732F5162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6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A067-7F6A-4270-9D25-3B73AD095FCB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9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0D09-66DC-4AC2-AD21-21B90BBF3B03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8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AFAD-1162-431C-BF9A-5954E239D221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6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740A-970A-4318-8945-B4F1D759543E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3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557E-F5CE-491B-BB99-D1F6E8EAC8EC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6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444BA-FCB3-4C25-8C40-B03ACAB857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0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.xlsx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9421" y="1032318"/>
            <a:ext cx="4042570" cy="13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88845" y="5961905"/>
            <a:ext cx="48169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7FD8511-BC73-4FB6-9DF3-0089254F3CBB}" type="slidenum">
              <a:rPr lang="en-US" sz="1000">
                <a:solidFill>
                  <a:srgbClr val="AFABAB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000" dirty="0">
              <a:solidFill>
                <a:srgbClr val="AFABAB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5639DD-ED7F-42B5-9C45-34D2CEE7C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648" y="530970"/>
            <a:ext cx="4402221" cy="5641230"/>
          </a:xfrm>
          <a:solidFill>
            <a:schemeClr val="tx1">
              <a:lumMod val="65000"/>
              <a:lumOff val="35000"/>
            </a:schemeClr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FY 2020-2021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Year End Report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/>
            </a:br>
            <a:br>
              <a:rPr lang="en-US" dirty="0"/>
            </a:b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December 6, 2021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A4514E8-C628-42EA-8DA3-9A264DF40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91" y="3505200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0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E89444-ED1C-46A7-886E-8464B3766C21}"/>
              </a:ext>
            </a:extLst>
          </p:cNvPr>
          <p:cNvSpPr/>
          <p:nvPr/>
        </p:nvSpPr>
        <p:spPr>
          <a:xfrm>
            <a:off x="569118" y="5732353"/>
            <a:ext cx="80057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Note:  These figures represent Sales Tax receipts alone.  They do not include Other Business Taxes.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1912D-2B59-4D70-94CB-B268A82F8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17870"/>
            <a:ext cx="7889080" cy="487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2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Franchise Fees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533400" y="1637793"/>
            <a:ext cx="8153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US" sz="2200" dirty="0"/>
              <a:t>Franchise Fees ended the year $9,000 over year-end estimate.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Telecommunications franchise fees continue to decline as more and more customers drop their residential landlines.  These fees finish the year ($134,000) below the estimate of $1.8 M.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Electric franchise fees finished the year $81,000 above the year-end estimate as a result of higher usage this past summer.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Gas franchise fees finished the year $64,000 above the estimate as we recognized the full impact of the winter storm.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The remaining franchise fees finished the year a combined ($3,000) below their estimated year-end position.</a:t>
            </a:r>
          </a:p>
        </p:txBody>
      </p:sp>
    </p:spTree>
    <p:extLst>
      <p:ext uri="{BB962C8B-B14F-4D97-AF65-F5344CB8AC3E}">
        <p14:creationId xmlns:p14="http://schemas.microsoft.com/office/powerpoint/2010/main" val="193746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Fines and Forfeitures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533400" y="1637793"/>
            <a:ext cx="815340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•"/>
            </a:pPr>
            <a:r>
              <a:rPr lang="en-US" sz="2400" dirty="0"/>
              <a:t>The category increased $305,000 or 10.3% over year-end estimate of $3.0 million.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Municipal Court revenue increased $302,000 over the year-end estimate of $2.9 million.  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Library Fines finished the year at $42,000, an increase of $3,000 above the estimated $38,000.</a:t>
            </a:r>
          </a:p>
          <a:p>
            <a:pPr marL="342900" indent="-342900">
              <a:spcAft>
                <a:spcPts val="600"/>
              </a:spcAft>
              <a:buFontTx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1860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Recreation and Leisure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533400" y="1637793"/>
            <a:ext cx="81534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•"/>
            </a:pPr>
            <a:r>
              <a:rPr lang="en-US" sz="2400" dirty="0"/>
              <a:t>The category increased $209,000 or 11.8% from the year-end estimate of $1.8 million.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Class and Entry fees were up $110,000 from the mid-year projection of $482,000, as participation in the programs continues to recover from the impacts of the pandemic.  This is still roughly ($200,000) below the pre-pandemic average for this category.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Tennis fees finished the year $54,000 above its estimated position of $235,000.   Like in golf, we have seen an increase in  participation during the pandemic.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The remaining 9 categories finished the year $45,000 over the estimate of $1.1 million.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910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Other Revenue Category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533400" y="1589332"/>
            <a:ext cx="81534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•"/>
            </a:pPr>
            <a:r>
              <a:rPr lang="en-US" sz="2100" dirty="0"/>
              <a:t>The category increased $176,000 over year-end estimate of $6.1 million.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Ambulance Fees increase $187,000 primarily due to a $125,000  payment from the Texas Department of Health and Human Services; basically a “true-up” of the Medicaid program. 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100" dirty="0"/>
              <a:t>“Governmental ambulance providers may receive a supplemental payment if the governmental ambulance provider's allowable costs exceed the fee-for-service revenues received during the same period…”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The Miscellaneous sub-category finished the year $76,000 above its estimate mainly as a result of higher than anticipated insurance and workers compensation reimbursements.   </a:t>
            </a:r>
          </a:p>
        </p:txBody>
      </p:sp>
    </p:spTree>
    <p:extLst>
      <p:ext uri="{BB962C8B-B14F-4D97-AF65-F5344CB8AC3E}">
        <p14:creationId xmlns:p14="http://schemas.microsoft.com/office/powerpoint/2010/main" val="3412122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Other Revenue Category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533400" y="1637793"/>
            <a:ext cx="8153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Auction and Storage revenue finished the year down ($85,000) from it estimated position of $152,000.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Reimbursements from the Richardson Independent School District for School Resource Officers and 9-1-1 revenues finished the year as expected.</a:t>
            </a:r>
          </a:p>
        </p:txBody>
      </p:sp>
    </p:spTree>
    <p:extLst>
      <p:ext uri="{BB962C8B-B14F-4D97-AF65-F5344CB8AC3E}">
        <p14:creationId xmlns:p14="http://schemas.microsoft.com/office/powerpoint/2010/main" val="3508230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Remaining Revenue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533400" y="1637793"/>
            <a:ext cx="8153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300" dirty="0"/>
              <a:t>The three remaining revenue categories of Licenses and Permits, Money and Property (Interest and Civic Center) and General and Administrative Charges, which combine for a total $12.3 million in revenue, fell short of their combined year-end estimate by ($10,000) in total.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300" dirty="0"/>
              <a:t>Licenses and Permits increased by $35,000.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300" dirty="0"/>
              <a:t>Money and Property (Interest and Civic Center) decreased by ($28,000).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300" dirty="0"/>
              <a:t>General and Administrative Charges finished the year ($18,000) below its estimated position as a result of the transfer in in support of the CVB being matched to their year-end expenditures.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8134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33400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General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655AD4-EF7A-46E1-8D46-4AE37D0FA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" y="1752600"/>
            <a:ext cx="8191500" cy="39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6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General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533400" y="1637793"/>
            <a:ext cx="8153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Total Expenditures, </a:t>
            </a:r>
            <a:r>
              <a:rPr lang="en-US" sz="2400" b="1" dirty="0"/>
              <a:t>excluding transfers</a:t>
            </a:r>
            <a:r>
              <a:rPr lang="en-US" sz="2400" dirty="0"/>
              <a:t>, finished the year ($3.7 million) below the mid-year estimate of $131.1 million and $4.8 million or 3.9% above the original budget.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Personal Services ended the year ($1.8 million), or -1.9% below year end estimate as a result of vacancies across General Fund departments.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There were an average of 67 vacancies per month out of a total of 821 authorized positions.   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Recruiting challenges were also seen with part-time positions.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947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General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533400" y="1637793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Professional Services ended ($31,000), or -0.3% below the estimate of $10.7 million. 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Economic Development costs were $211,000 above the estimated amount.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The remaining accounts combined for ($242,000) in savings across many departments.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Of this savings, $67,000 has been encumbered and will be made available in FY 2021-22 as those services are completed.</a:t>
            </a:r>
          </a:p>
        </p:txBody>
      </p:sp>
    </p:spTree>
    <p:extLst>
      <p:ext uri="{BB962C8B-B14F-4D97-AF65-F5344CB8AC3E}">
        <p14:creationId xmlns:p14="http://schemas.microsoft.com/office/powerpoint/2010/main" val="254392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E7FEC-6A51-47E5-838A-B2B770676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0229"/>
            <a:ext cx="8290354" cy="506084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2400" dirty="0"/>
              <a:t>Year End Financials across all operating funds . . . </a:t>
            </a:r>
          </a:p>
          <a:p>
            <a:pPr lvl="1">
              <a:lnSpc>
                <a:spcPct val="140000"/>
              </a:lnSpc>
              <a:spcBef>
                <a:spcPct val="0"/>
              </a:spcBef>
            </a:pPr>
            <a:r>
              <a:rPr lang="en-US" sz="2400" dirty="0"/>
              <a:t>General Fund</a:t>
            </a:r>
          </a:p>
          <a:p>
            <a:pPr lvl="1">
              <a:lnSpc>
                <a:spcPct val="140000"/>
              </a:lnSpc>
              <a:spcBef>
                <a:spcPct val="0"/>
              </a:spcBef>
            </a:pPr>
            <a:r>
              <a:rPr lang="en-US" sz="2400" dirty="0"/>
              <a:t>Water and Sewer Fund</a:t>
            </a:r>
          </a:p>
          <a:p>
            <a:pPr lvl="1">
              <a:lnSpc>
                <a:spcPct val="140000"/>
              </a:lnSpc>
              <a:spcBef>
                <a:spcPct val="0"/>
              </a:spcBef>
            </a:pPr>
            <a:r>
              <a:rPr lang="en-US" sz="2400" dirty="0"/>
              <a:t>Solid Waste Services Fund</a:t>
            </a:r>
          </a:p>
          <a:p>
            <a:pPr lvl="1">
              <a:lnSpc>
                <a:spcPct val="140000"/>
              </a:lnSpc>
              <a:spcBef>
                <a:spcPct val="0"/>
              </a:spcBef>
            </a:pPr>
            <a:r>
              <a:rPr lang="en-US" sz="2400" dirty="0"/>
              <a:t>Golf Fund</a:t>
            </a:r>
          </a:p>
          <a:p>
            <a:pPr lvl="1">
              <a:lnSpc>
                <a:spcPct val="140000"/>
              </a:lnSpc>
              <a:spcBef>
                <a:spcPct val="0"/>
              </a:spcBef>
            </a:pPr>
            <a:r>
              <a:rPr lang="en-US" sz="2400" dirty="0"/>
              <a:t>Hotel/Motel Tax Fund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2400" dirty="0"/>
              <a:t>The focus is on the year-end performance of revenues and expenditures against the estimates developed in June 2021.</a:t>
            </a:r>
            <a:endParaRPr lang="en-US" sz="2400" dirty="0">
              <a:highlight>
                <a:srgbClr val="FFFF00"/>
              </a:highlight>
            </a:endParaRPr>
          </a:p>
          <a:p>
            <a:pPr marL="457200" lvl="1" indent="0">
              <a:lnSpc>
                <a:spcPct val="140000"/>
              </a:lnSpc>
              <a:spcBef>
                <a:spcPct val="0"/>
              </a:spcBef>
              <a:buNone/>
            </a:pPr>
            <a:endParaRPr lang="en-US" sz="22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A85720-5B53-40F5-9078-7C5410B8D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51" y="1981200"/>
            <a:ext cx="3486405" cy="2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9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General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533400" y="1637793"/>
            <a:ext cx="8153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en-US" sz="2300" dirty="0"/>
              <a:t>The Maintenance category came in ($578,000), or -14.6% below the year end estimate of $4.0 million.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300" dirty="0"/>
              <a:t>The City recognized ($249,000) in savings on computer hardware and software license and maintenance agreements.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300" dirty="0"/>
              <a:t>($78,000) of savings was recognized on irrigation repairs.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300" dirty="0"/>
              <a:t>Radio Maintenance came in ($51,000) below the estimate.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300" dirty="0"/>
              <a:t>Of this overall savings, $240,000 has been encumbered or reserved in fund balance for delivery or completion of the work in FY 2021-22.</a:t>
            </a:r>
          </a:p>
        </p:txBody>
      </p:sp>
    </p:spTree>
    <p:extLst>
      <p:ext uri="{BB962C8B-B14F-4D97-AF65-F5344CB8AC3E}">
        <p14:creationId xmlns:p14="http://schemas.microsoft.com/office/powerpoint/2010/main" val="1295409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General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533400" y="1637793"/>
            <a:ext cx="81534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en-US" sz="2100" dirty="0"/>
              <a:t>Contracts came in ($702,000) below its estimated position of $8.8 million.</a:t>
            </a:r>
          </a:p>
          <a:p>
            <a:pPr marL="800100" lvl="1" indent="-342900"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100" dirty="0"/>
              <a:t>Telephone and 911 related service charges are down ($110,000)</a:t>
            </a:r>
          </a:p>
          <a:p>
            <a:pPr marL="800100" lvl="1" indent="-342900"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100" dirty="0"/>
              <a:t>Costs associated with the winter storm came ($108,000) below the $275,000 set aside for the City’s response</a:t>
            </a:r>
          </a:p>
          <a:p>
            <a:pPr marL="800100" lvl="1" indent="-342900"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100" dirty="0"/>
              <a:t>Insurance premiums are down ($89,000)</a:t>
            </a:r>
          </a:p>
          <a:p>
            <a:pPr marL="800100" lvl="1" indent="-342900"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100" dirty="0"/>
              <a:t>Economic Development Costs are down ($87,000)</a:t>
            </a:r>
          </a:p>
          <a:p>
            <a:pPr marL="800100" lvl="1" indent="-342900"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100" dirty="0"/>
              <a:t>Election Expenses are down ($66,000)</a:t>
            </a:r>
          </a:p>
          <a:p>
            <a:pPr marL="800100" lvl="1" indent="-342900"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100" dirty="0"/>
              <a:t>Printing costs down ($62,000)</a:t>
            </a:r>
          </a:p>
          <a:p>
            <a:pPr marL="800100" lvl="1" indent="-342900"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100" dirty="0"/>
              <a:t>$40,000 of the savings has been encumbered or reserved in fund balance for delivery or completion of the work in FY 2021-2022</a:t>
            </a:r>
          </a:p>
        </p:txBody>
      </p:sp>
    </p:spTree>
    <p:extLst>
      <p:ext uri="{BB962C8B-B14F-4D97-AF65-F5344CB8AC3E}">
        <p14:creationId xmlns:p14="http://schemas.microsoft.com/office/powerpoint/2010/main" val="3510707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General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533400" y="1637793"/>
            <a:ext cx="8153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en-US" sz="2400" dirty="0"/>
              <a:t>Supplies finished the year with ($598,000) in savings from an estimated position of $11.8 million.</a:t>
            </a:r>
          </a:p>
          <a:p>
            <a:pPr marL="800100" lvl="1" indent="-342900"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($202,000) is savings was recognized on 3</a:t>
            </a:r>
            <a:r>
              <a:rPr lang="en-US" sz="2400" baseline="30000" dirty="0"/>
              <a:t>rd</a:t>
            </a:r>
            <a:r>
              <a:rPr lang="en-US" sz="2400" dirty="0"/>
              <a:t> party fleet repairs.</a:t>
            </a:r>
          </a:p>
          <a:p>
            <a:pPr marL="800100" lvl="1" indent="-342900"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The City recognized ($83,000) in savings for electricity.</a:t>
            </a:r>
          </a:p>
          <a:p>
            <a:pPr marL="800100" lvl="1" indent="-342900"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The remaining savings represents minor savings across multiple General Fund departments.</a:t>
            </a:r>
            <a:endParaRPr lang="en-US" sz="2200" dirty="0"/>
          </a:p>
          <a:p>
            <a:pPr marL="800100" lvl="1" indent="-342900"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$217,000 of this savings has either been encumbered or reserved in fund balance for delivery or completion of the items in FY 2021-2022.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52504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General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533400" y="1637793"/>
            <a:ext cx="81534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en-US" sz="2200" dirty="0"/>
              <a:t>The Capital category finished the year at $447,000, or $17,000 above its estimated position of $430,000.</a:t>
            </a:r>
          </a:p>
          <a:p>
            <a:pPr marL="800100" lvl="1" indent="-342900"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The $1.0 million that was originally budgeted in this category for repairs related to the October 2019 tornado have been transferred to a capital fund to better track the multi-year aspect of the repairs.</a:t>
            </a:r>
          </a:p>
          <a:p>
            <a:pPr marL="800100" lvl="1" indent="-342900"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$425,000 was made available for upgrades to the City’s outdoor warning system.  Of that, $315,000 has been spent with the remainder encumbered for the completion of the project.</a:t>
            </a:r>
          </a:p>
          <a:p>
            <a:pPr marL="800100" lvl="1" indent="-342900"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$132,000 was used to purchase equipment for the Police Department’s vehicle and body camera system.</a:t>
            </a:r>
          </a:p>
        </p:txBody>
      </p:sp>
    </p:spTree>
    <p:extLst>
      <p:ext uri="{BB962C8B-B14F-4D97-AF65-F5344CB8AC3E}">
        <p14:creationId xmlns:p14="http://schemas.microsoft.com/office/powerpoint/2010/main" val="3334549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General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533400" y="1637793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en-US" sz="2200" dirty="0"/>
              <a:t>Transfers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Street and Alley Rehabilitation, Parks Maintenance, Economic Development, and the Equipment Replacement Fund transfers remain as budgeted.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This category reflects the previously mentioned transfer $1.0 million of funding related to the tornado recovery being transferred to a capital fund.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No change is being made to the planned $1.0 million transfer to assist the Hotel/Motel Tax Fund to help ensure the stability of the fund during the slowdown in the hospitality industry as a result of the pandemic.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No additional support is expected to be needed in future years.</a:t>
            </a:r>
          </a:p>
        </p:txBody>
      </p:sp>
    </p:spTree>
    <p:extLst>
      <p:ext uri="{BB962C8B-B14F-4D97-AF65-F5344CB8AC3E}">
        <p14:creationId xmlns:p14="http://schemas.microsoft.com/office/powerpoint/2010/main" val="299340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General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533400" y="1637793"/>
            <a:ext cx="815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en-US" sz="2200" dirty="0"/>
              <a:t>Special Projects Transfers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As a result of the previously discussed revenue and expenditure performance, $16.9 million will be set aside to assist with the recently approved bond program and the City’s capital infrastructure programs. 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An additional $1.0 million will be reserved for special projects to be determined at a later date.</a:t>
            </a:r>
          </a:p>
        </p:txBody>
      </p:sp>
    </p:spTree>
    <p:extLst>
      <p:ext uri="{BB962C8B-B14F-4D97-AF65-F5344CB8AC3E}">
        <p14:creationId xmlns:p14="http://schemas.microsoft.com/office/powerpoint/2010/main" val="710773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General Fund - Fund Balance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948810" y="4395085"/>
            <a:ext cx="72463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$735,000 of fund balance is being reserved to fund FY 2020-21 encumbrances to be paid in FY 2021-22.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Unreserved fund balance will finish the year at $39.2 million, which equates to 90.12 days or 0.12 days over the recently adopted financial policy of 90.00 days.</a:t>
            </a:r>
          </a:p>
        </p:txBody>
      </p:sp>
      <p:graphicFrame>
        <p:nvGraphicFramePr>
          <p:cNvPr id="7" name="Object 15">
            <a:extLst>
              <a:ext uri="{FF2B5EF4-FFF2-40B4-BE49-F238E27FC236}">
                <a16:creationId xmlns:a16="http://schemas.microsoft.com/office/drawing/2014/main" id="{9A47FC44-4FFB-403F-9E8C-0182DF632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675862"/>
              </p:ext>
            </p:extLst>
          </p:nvPr>
        </p:nvGraphicFramePr>
        <p:xfrm>
          <a:off x="948811" y="1781727"/>
          <a:ext cx="7246377" cy="249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Worksheet" r:id="rId4" imgW="7353372" imgH="1809608" progId="Excel.Sheet.8">
                  <p:embed/>
                </p:oleObj>
              </mc:Choice>
              <mc:Fallback>
                <p:oleObj name="Worksheet" r:id="rId4" imgW="7353372" imgH="1809608" progId="Excel.Sheet.8">
                  <p:embed/>
                  <p:pic>
                    <p:nvPicPr>
                      <p:cNvPr id="8" name="Object 15">
                        <a:extLst>
                          <a:ext uri="{FF2B5EF4-FFF2-40B4-BE49-F238E27FC236}">
                            <a16:creationId xmlns:a16="http://schemas.microsoft.com/office/drawing/2014/main" id="{519D4FBD-2F40-4CFE-ACA3-A26C473383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811" y="1781727"/>
                        <a:ext cx="7246377" cy="2490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863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68900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/>
              <a:t>Water and Sewer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E55696-24AC-497A-A934-214660EA7BBE}"/>
              </a:ext>
            </a:extLst>
          </p:cNvPr>
          <p:cNvSpPr txBox="1"/>
          <p:nvPr/>
        </p:nvSpPr>
        <p:spPr>
          <a:xfrm>
            <a:off x="658169" y="1796718"/>
            <a:ext cx="37338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 enterprise fund and the second largest of the City’s five operating funds.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for administration, operation and maintenance of the City’s water and wastewater system.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Revenue from water and sewer sales make up 98% of the fund’s total revenues.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Expenses for wholesale water and sewer treatment services make up about 65% of the fund’s total expenses.</a:t>
            </a:r>
          </a:p>
        </p:txBody>
      </p:sp>
      <p:pic>
        <p:nvPicPr>
          <p:cNvPr id="8" name="Picture 7" descr="Budget 2020-21: A fiscal law perspective | The Daily Star">
            <a:extLst>
              <a:ext uri="{FF2B5EF4-FFF2-40B4-BE49-F238E27FC236}">
                <a16:creationId xmlns:a16="http://schemas.microsoft.com/office/drawing/2014/main" id="{E7154278-6452-4392-BB93-60E0AE5D524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33" y="201238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15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6783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Water and Sewer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5E8B43-2129-4758-AE99-31C9C42D4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09800"/>
            <a:ext cx="8229600" cy="21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36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Water and Sewer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495300" y="1676400"/>
            <a:ext cx="8153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Total revenues of $83.8 million are ($575,000) below the year-end estimates.  </a:t>
            </a:r>
          </a:p>
          <a:p>
            <a:pPr marL="804672" lvl="1" indent="-347472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Water Sales are ($1.0 million) below year-end estimate of $51.2 million and ($2.2 million) below the original budget of $52.3 million.</a:t>
            </a:r>
          </a:p>
          <a:p>
            <a:pPr marL="804672" lvl="1" indent="-347472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Sewer Sales finished the year $468,000 above the year end estimate of $32.5 million, but ($431,000) below the original budget.</a:t>
            </a:r>
          </a:p>
          <a:p>
            <a:pPr marL="804672" lvl="1" indent="-347472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Remaining revenue sources of $649,000 finished the year ($8,000) below the estimated $657,000.</a:t>
            </a:r>
          </a:p>
        </p:txBody>
      </p:sp>
    </p:spTree>
    <p:extLst>
      <p:ext uri="{BB962C8B-B14F-4D97-AF65-F5344CB8AC3E}">
        <p14:creationId xmlns:p14="http://schemas.microsoft.com/office/powerpoint/2010/main" val="94230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0465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/>
              <a:t>General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E55696-24AC-497A-A934-214660EA7BBE}"/>
              </a:ext>
            </a:extLst>
          </p:cNvPr>
          <p:cNvSpPr txBox="1"/>
          <p:nvPr/>
        </p:nvSpPr>
        <p:spPr>
          <a:xfrm>
            <a:off x="670006" y="1833073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largest of the City’s five operating funds.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Provides for basic services like public safety, parks, health and community services and administration.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Revenue from property taxes, sales taxes and franchise fees typically make up 80-85% of the fund’s total revenues. </a:t>
            </a:r>
          </a:p>
        </p:txBody>
      </p:sp>
      <p:pic>
        <p:nvPicPr>
          <p:cNvPr id="11" name="Picture 10" descr="Budget 2020-21: A fiscal law perspective | The Daily Star">
            <a:extLst>
              <a:ext uri="{FF2B5EF4-FFF2-40B4-BE49-F238E27FC236}">
                <a16:creationId xmlns:a16="http://schemas.microsoft.com/office/drawing/2014/main" id="{068EACD8-4006-48E8-A869-8C8746DFE9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92" y="191323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210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3577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Rainfall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496040" y="1360917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City received 47.87” of rain in FY 2020-21, compared to the 46.05” in the previous year and the five-year average of 49.31”.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044F7C-77A0-4D5B-8029-CB0CB82D0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61246"/>
            <a:ext cx="7962900" cy="34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26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3151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Total Water Sales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BDC2F0-3B3F-4A50-B000-A3172BC0B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33162"/>
            <a:ext cx="8229600" cy="47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72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3151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 Commercial Water Sales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4F00A7-E1EC-470C-BF40-55F4BEEE0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5344"/>
            <a:ext cx="8229600" cy="470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0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3151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 Residential Water Sales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A877B0-C34E-41AF-8E6E-CB0065BCE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2040"/>
            <a:ext cx="8229600" cy="47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33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33400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Water and Sewer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BC0AEA-586D-457F-9A6D-48D66983C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1897892"/>
            <a:ext cx="8229600" cy="306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85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Water and Sewer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533400" y="1575869"/>
            <a:ext cx="815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Total expenditures, </a:t>
            </a:r>
            <a:r>
              <a:rPr lang="en-US" sz="2200" b="1" dirty="0"/>
              <a:t>excluding transfers</a:t>
            </a:r>
            <a:r>
              <a:rPr lang="en-US" sz="2200" dirty="0"/>
              <a:t>, ended the year ($4.7 million) below year end estimates.</a:t>
            </a:r>
          </a:p>
          <a:p>
            <a:pPr marL="347472" indent="-347472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Personal Services ended the year ($684,000), below year end estimate due to personnel savings across many departments.  </a:t>
            </a:r>
          </a:p>
          <a:p>
            <a:pPr marL="347472" indent="-34747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Professional Services recognized a savings of ($1.2 million) in current year expenditures.  </a:t>
            </a:r>
          </a:p>
          <a:p>
            <a:pPr marL="804672" lvl="1" indent="-34747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$124,000 was deferred as a result of staffing shortages.</a:t>
            </a:r>
          </a:p>
          <a:p>
            <a:pPr marL="804672" lvl="1" indent="-34747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$380,000 was deferred as a result of weather-related issues.</a:t>
            </a:r>
          </a:p>
          <a:p>
            <a:pPr marL="804672" lvl="1" indent="-34747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$682,000 of these funds have been encumbered for expense in FY21-22 as those services are completed.</a:t>
            </a:r>
          </a:p>
        </p:txBody>
      </p:sp>
    </p:spTree>
    <p:extLst>
      <p:ext uri="{BB962C8B-B14F-4D97-AF65-F5344CB8AC3E}">
        <p14:creationId xmlns:p14="http://schemas.microsoft.com/office/powerpoint/2010/main" val="1635858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8005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Water and Sewer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495300" y="1371600"/>
            <a:ext cx="8153400" cy="277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Maintenance Category, which includes among other items, the cost of wholesale water and sewer treatment services, came in ($2.7 million) below estimates.</a:t>
            </a:r>
          </a:p>
          <a:p>
            <a:pPr marL="804672" lvl="2" indent="-34747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Wholesale water costs of $32.0 million include a rebate of ($1.3 million) based on $0.49 per 1,000 gallons of unused water.</a:t>
            </a:r>
          </a:p>
          <a:p>
            <a:pPr marL="1261872" lvl="3" indent="-34747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sz="2000" dirty="0"/>
              <a:t>Due to the revised rate methodology the District implemented; this rebate was not budgeted as in years past.</a:t>
            </a:r>
          </a:p>
          <a:p>
            <a:pPr marL="804672" lvl="2" indent="-34747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Sewer treatment costs of $20.2 million are ($887,000) lower than year-end estimates.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119F454-EDA5-4FF3-85DE-022F98B27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774739"/>
              </p:ext>
            </p:extLst>
          </p:nvPr>
        </p:nvGraphicFramePr>
        <p:xfrm>
          <a:off x="627113" y="4276712"/>
          <a:ext cx="8002722" cy="1750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1" name="Worksheet" r:id="rId4" imgW="10201373" imgH="1809608" progId="Excel.Sheet.12">
                  <p:embed/>
                </p:oleObj>
              </mc:Choice>
              <mc:Fallback>
                <p:oleObj name="Worksheet" r:id="rId4" imgW="10201373" imgH="18096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113" y="4276712"/>
                        <a:ext cx="8002722" cy="1750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069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Water and Sewer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548196" y="1494081"/>
            <a:ext cx="81534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The Contracts, Supplies and Capital expense categories combine for a decrease of ($55,000) below the estimated budget of $2.9 million.</a:t>
            </a:r>
          </a:p>
          <a:p>
            <a:pPr marL="347472" indent="-34747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Operating Transfers finished the year ($29,000) below the year-end estimate of $9.3 million as franchise fees are adjusted based on final water and sewer sales revenue.</a:t>
            </a:r>
          </a:p>
          <a:p>
            <a:pPr marL="804672" lvl="1" indent="-34747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Franchise fees are 5% of total water and sewer sales revenue.</a:t>
            </a:r>
          </a:p>
          <a:p>
            <a:pPr marL="347472" indent="-347472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The transfer to the debt service fund finishes the year up $10,000 from its estimate position in order to support the actual debt service requirement for the fund.</a:t>
            </a:r>
          </a:p>
          <a:p>
            <a:pPr marL="347472" indent="-347472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As a result of better-than-expected expenditure performance, $3.1 million will be transferred to a capital fund to support the City’s ongoing capital infrastructure program. </a:t>
            </a:r>
          </a:p>
          <a:p>
            <a:pPr marL="347472" indent="-347472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84079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7186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Water and Sewer Fund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graphicFrame>
        <p:nvGraphicFramePr>
          <p:cNvPr id="6" name="Object 2064">
            <a:extLst>
              <a:ext uri="{FF2B5EF4-FFF2-40B4-BE49-F238E27FC236}">
                <a16:creationId xmlns:a16="http://schemas.microsoft.com/office/drawing/2014/main" id="{541AF254-DE76-4B5F-ACD8-8BD345707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917338"/>
              </p:ext>
            </p:extLst>
          </p:nvPr>
        </p:nvGraphicFramePr>
        <p:xfrm>
          <a:off x="781049" y="1918949"/>
          <a:ext cx="7543800" cy="2043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Worksheet" r:id="rId4" imgW="6772112" imgH="1466940" progId="Excel.Sheet.8">
                  <p:embed/>
                </p:oleObj>
              </mc:Choice>
              <mc:Fallback>
                <p:oleObj name="Worksheet" r:id="rId4" imgW="6772112" imgH="1466940" progId="Excel.Sheet.8">
                  <p:embed/>
                  <p:pic>
                    <p:nvPicPr>
                      <p:cNvPr id="396304" name="Object 20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49" y="1918949"/>
                        <a:ext cx="7543800" cy="2043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C2AB6AE-935E-4566-AEC3-50B4D2851BB3}"/>
              </a:ext>
            </a:extLst>
          </p:cNvPr>
          <p:cNvSpPr/>
          <p:nvPr/>
        </p:nvSpPr>
        <p:spPr>
          <a:xfrm>
            <a:off x="772911" y="4157413"/>
            <a:ext cx="75818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fund finishes the year with 93.06 days of fund balance, 3.06 days over the adopted financial policy of 90.00 days.</a:t>
            </a:r>
          </a:p>
          <a:p>
            <a:pPr marL="804672" lvl="1" indent="-34747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These additional days will be used to support the cost of days of fund balance in FY 2021-22.</a:t>
            </a:r>
          </a:p>
        </p:txBody>
      </p:sp>
    </p:spTree>
    <p:extLst>
      <p:ext uri="{BB962C8B-B14F-4D97-AF65-F5344CB8AC3E}">
        <p14:creationId xmlns:p14="http://schemas.microsoft.com/office/powerpoint/2010/main" val="448214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20" y="680137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/>
              <a:t>Solid Waste Services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E55696-24AC-497A-A934-214660EA7BBE}"/>
              </a:ext>
            </a:extLst>
          </p:cNvPr>
          <p:cNvSpPr txBox="1"/>
          <p:nvPr/>
        </p:nvSpPr>
        <p:spPr>
          <a:xfrm>
            <a:off x="696678" y="1961925"/>
            <a:ext cx="37338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 enterprise fund and the third largest of the City’s five operating funds.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for residential and commercial solid waste collection services, including recycling and bulky item collection.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Revenue from solid waste collections make up 95% of the fund’s total revenues.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Disposal fees make up 25% of the fund’s total expenses.</a:t>
            </a:r>
          </a:p>
        </p:txBody>
      </p:sp>
      <p:pic>
        <p:nvPicPr>
          <p:cNvPr id="8" name="Picture 7" descr="Budget 2020-21: A fiscal law perspective | The Daily Star">
            <a:extLst>
              <a:ext uri="{FF2B5EF4-FFF2-40B4-BE49-F238E27FC236}">
                <a16:creationId xmlns:a16="http://schemas.microsoft.com/office/drawing/2014/main" id="{0A19044D-086D-48CA-ADCF-BE58BF3459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24" y="196192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67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8634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General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B8BB6-1D37-4185-8E69-AED1E27B3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66582"/>
            <a:ext cx="8229600" cy="25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99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8634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Solid Waste Services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08E2F5-8464-4E8B-9738-47B1A8C6D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24836"/>
            <a:ext cx="8229600" cy="18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41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Solid Waste Services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495300" y="1532539"/>
            <a:ext cx="815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en-US" sz="2400" dirty="0"/>
              <a:t>Total revenues finished the year $90,000 above the year-end estimate of $15.3 million.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en-US" sz="2400" dirty="0"/>
              <a:t>Residential revenues finished the year ($16,000) below the estimate of $6.1 million.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en-US" sz="2400" dirty="0"/>
              <a:t>Commercial Collections finished the year $142,000 above the estimate of $8.4 million.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en-US" sz="2400" dirty="0"/>
              <a:t>The category Other Revenue finished the year ($33,000) below the year end estimate of $271,000 as a result of lower auction revenue.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en-US" sz="2400" dirty="0"/>
              <a:t>Remaining revenues of $469,000 were ($3,000) below estimates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7718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678787"/>
            <a:ext cx="82296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b="1" dirty="0"/>
              <a:t>Solid Waste Services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471E66-9774-4B68-BDA5-F335A788E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3" y="2077018"/>
            <a:ext cx="8229600" cy="270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53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b="1" dirty="0"/>
              <a:t>Solid Waste Services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533400" y="1379395"/>
            <a:ext cx="815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/>
              <a:t>Total Expenditures, </a:t>
            </a:r>
            <a:r>
              <a:rPr lang="en-US" sz="2000" b="1" dirty="0"/>
              <a:t>excluding transfers</a:t>
            </a:r>
            <a:r>
              <a:rPr lang="en-US" sz="2000" dirty="0"/>
              <a:t>, ended the year ($452,000) below the estimate of $13.9 million.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/>
              <a:t>The Maintenance category recognized savings of ($15,000) ending the year at $3.9 million.</a:t>
            </a:r>
          </a:p>
          <a:p>
            <a:pPr marL="800100" lvl="2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Actual disposal costs of $37.46 per ton were ($0.79) lower than the original NTMWD estimate of $38.25.  The City’s final expense is based on a total tonnage of 97,361 tons or 14.80% of the total tonnage for the 5 member cities, compared to 95,000 tons and 14.50% used in the year-end estimate.  This is an increase of $14,000 from the estimated amount.</a:t>
            </a:r>
          </a:p>
          <a:p>
            <a:pPr marL="800100" lvl="2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The City’s composting expense increased $26,000 above its estimated position as a result of high BABIC usage.</a:t>
            </a:r>
          </a:p>
          <a:p>
            <a:pPr marL="800100" lvl="2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These increases were offset by savings for radio system and commercial container maintenance.  </a:t>
            </a:r>
          </a:p>
        </p:txBody>
      </p:sp>
    </p:spTree>
    <p:extLst>
      <p:ext uri="{BB962C8B-B14F-4D97-AF65-F5344CB8AC3E}">
        <p14:creationId xmlns:p14="http://schemas.microsoft.com/office/powerpoint/2010/main" val="4230921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b="1" dirty="0"/>
              <a:t>Solid Waste Services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495300" y="1524000"/>
            <a:ext cx="8153400" cy="4074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50" dirty="0"/>
              <a:t>Personal Services ended the year ($291,000), below year end estimate due to personnel savings across the fund.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250" dirty="0"/>
              <a:t>The City continues to face recruiting challenges for both full-time and contractual labor.  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50" dirty="0"/>
              <a:t>With combined expenses of $5.4 million, all other expenditure categories finished the year ($146,000) below year-end estimates. 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50" dirty="0"/>
              <a:t>With better-than-expected revenue and expenditure performance, $530,000 will be set aside for capital equipment replacement.</a:t>
            </a:r>
          </a:p>
        </p:txBody>
      </p:sp>
    </p:spTree>
    <p:extLst>
      <p:ext uri="{BB962C8B-B14F-4D97-AF65-F5344CB8AC3E}">
        <p14:creationId xmlns:p14="http://schemas.microsoft.com/office/powerpoint/2010/main" val="2515537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8634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Solid Waste Services Fund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graphicFrame>
        <p:nvGraphicFramePr>
          <p:cNvPr id="7" name="Object 15">
            <a:extLst>
              <a:ext uri="{FF2B5EF4-FFF2-40B4-BE49-F238E27FC236}">
                <a16:creationId xmlns:a16="http://schemas.microsoft.com/office/drawing/2014/main" id="{01A7C4D0-B6F4-4141-8508-C034E3CA6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336879"/>
              </p:ext>
            </p:extLst>
          </p:nvPr>
        </p:nvGraphicFramePr>
        <p:xfrm>
          <a:off x="685800" y="2179031"/>
          <a:ext cx="76549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9" name="Worksheet" r:id="rId4" imgW="6705484" imgH="1466940" progId="Excel.Sheet.8">
                  <p:embed/>
                </p:oleObj>
              </mc:Choice>
              <mc:Fallback>
                <p:oleObj name="Worksheet" r:id="rId4" imgW="6705484" imgH="1466940" progId="Excel.Sheet.8">
                  <p:embed/>
                  <p:pic>
                    <p:nvPicPr>
                      <p:cNvPr id="4055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79031"/>
                        <a:ext cx="765492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C2E4FD3-9D4B-45F8-B320-63CCB31AAF4F}"/>
              </a:ext>
            </a:extLst>
          </p:cNvPr>
          <p:cNvSpPr/>
          <p:nvPr/>
        </p:nvSpPr>
        <p:spPr>
          <a:xfrm>
            <a:off x="533400" y="4404735"/>
            <a:ext cx="8153400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25" dirty="0"/>
              <a:t>Solid Waste will end the year with 91.77 days in fund balance, or 1.77 days in excess of the Council approved policy of 90.00 Days.  </a:t>
            </a:r>
          </a:p>
        </p:txBody>
      </p:sp>
    </p:spTree>
    <p:extLst>
      <p:ext uri="{BB962C8B-B14F-4D97-AF65-F5344CB8AC3E}">
        <p14:creationId xmlns:p14="http://schemas.microsoft.com/office/powerpoint/2010/main" val="3160972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27" y="762537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/>
              <a:t>Golf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E55696-24AC-497A-A934-214660EA7BBE}"/>
              </a:ext>
            </a:extLst>
          </p:cNvPr>
          <p:cNvSpPr txBox="1"/>
          <p:nvPr/>
        </p:nvSpPr>
        <p:spPr>
          <a:xfrm>
            <a:off x="823127" y="2209800"/>
            <a:ext cx="3733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special revenue fund.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for the administration, operations and maintenance of Sherrill Park Golf Course.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Revenue from green fees make up roughly 65% of the fund’s total revenues.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Personal services expenses make up roughly 50% of the fund’s total expenses.</a:t>
            </a:r>
          </a:p>
        </p:txBody>
      </p:sp>
      <p:pic>
        <p:nvPicPr>
          <p:cNvPr id="8" name="Picture 7" descr="Budget 2020-21: A fiscal law perspective | The Daily Star">
            <a:extLst>
              <a:ext uri="{FF2B5EF4-FFF2-40B4-BE49-F238E27FC236}">
                <a16:creationId xmlns:a16="http://schemas.microsoft.com/office/drawing/2014/main" id="{03BDECF0-356C-4DA6-917D-99B5FCA803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9035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63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841544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Golf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3778A-C36E-45C1-8F0F-562FD012C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2256145"/>
            <a:ext cx="8229601" cy="23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005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Golf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1126A3-5ADB-4E63-983D-C2255301962C}"/>
              </a:ext>
            </a:extLst>
          </p:cNvPr>
          <p:cNvSpPr/>
          <p:nvPr/>
        </p:nvSpPr>
        <p:spPr>
          <a:xfrm>
            <a:off x="533400" y="1637793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Total Golf Fund revenues finished the year $88,000 over the year end estimate of $2.9 million and $583,000 over the original budget of $2.8 million.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Revenue from green fees finished the year $165,000 over year-end estimates of $1.8 million.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Cart Fees decreased ($63,000) from the $829,000 year end estimate.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Remaining revenues totaling $187,000 are ($14,000) below estimates.</a:t>
            </a:r>
          </a:p>
        </p:txBody>
      </p:sp>
    </p:spTree>
    <p:extLst>
      <p:ext uri="{BB962C8B-B14F-4D97-AF65-F5344CB8AC3E}">
        <p14:creationId xmlns:p14="http://schemas.microsoft.com/office/powerpoint/2010/main" val="35666831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660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Rounds Played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840604" y="1152126"/>
            <a:ext cx="7769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sz="2000" dirty="0"/>
              <a:t>Rounds played of 93,352 are (2,337) below the 95,689 played in 2019-2020. </a:t>
            </a:r>
          </a:p>
          <a:p>
            <a:pPr marL="804672" lvl="1" indent="-347472">
              <a:buFont typeface="Courier New" panose="02070309020205020404" pitchFamily="49" charset="0"/>
              <a:buChar char="o"/>
            </a:pPr>
            <a:r>
              <a:rPr lang="en-US" sz="2000" dirty="0"/>
              <a:t>Rounds played continue to trend above pre-pandemic levels.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7B30E-8315-4A9E-A7D4-C46C6E5A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04" y="2329396"/>
            <a:ext cx="7615191" cy="37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9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347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General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ADAC42-C55A-4BF0-B3F4-4A4E3EA4F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50010"/>
            <a:ext cx="8153400" cy="4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55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678787"/>
            <a:ext cx="82296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Golf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B8311-9AA6-4B70-BAB0-A075C82A2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3" y="2256145"/>
            <a:ext cx="8229600" cy="23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534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Golf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1126A3-5ADB-4E63-983D-C2255301962C}"/>
              </a:ext>
            </a:extLst>
          </p:cNvPr>
          <p:cNvSpPr/>
          <p:nvPr/>
        </p:nvSpPr>
        <p:spPr>
          <a:xfrm>
            <a:off x="647700" y="1752600"/>
            <a:ext cx="784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Total Expenditures, </a:t>
            </a:r>
            <a:r>
              <a:rPr lang="en-US" sz="2400" b="1" dirty="0"/>
              <a:t>excluding transfers</a:t>
            </a:r>
            <a:r>
              <a:rPr lang="en-US" sz="2400" dirty="0"/>
              <a:t>, finished the year ($133,000) below the year-end estimate of $2.5 million. 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As a result of the better than anticipated revenue and expenditure performance of the fund, the operations reserve transfer is being increased from $333,000 to $480,000. </a:t>
            </a:r>
          </a:p>
        </p:txBody>
      </p:sp>
    </p:spTree>
    <p:extLst>
      <p:ext uri="{BB962C8B-B14F-4D97-AF65-F5344CB8AC3E}">
        <p14:creationId xmlns:p14="http://schemas.microsoft.com/office/powerpoint/2010/main" val="2039337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656411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Golf Fund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graphicFrame>
        <p:nvGraphicFramePr>
          <p:cNvPr id="6" name="Object 16">
            <a:extLst>
              <a:ext uri="{FF2B5EF4-FFF2-40B4-BE49-F238E27FC236}">
                <a16:creationId xmlns:a16="http://schemas.microsoft.com/office/drawing/2014/main" id="{35ED1B34-C23F-45A8-8B23-360E2FC97C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73289"/>
              </p:ext>
            </p:extLst>
          </p:nvPr>
        </p:nvGraphicFramePr>
        <p:xfrm>
          <a:off x="876298" y="1915130"/>
          <a:ext cx="7391401" cy="190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5" name="Worksheet" r:id="rId5" imgW="6086399" imgH="1724115" progId="Excel.Sheet.8">
                  <p:embed/>
                </p:oleObj>
              </mc:Choice>
              <mc:Fallback>
                <p:oleObj name="Worksheet" r:id="rId5" imgW="6086399" imgH="1724115" progId="Excel.Sheet.8">
                  <p:embed/>
                  <p:pic>
                    <p:nvPicPr>
                      <p:cNvPr id="4198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298" y="1915130"/>
                        <a:ext cx="7391401" cy="190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4A8DE90-54F5-464A-992B-CD27995FC228}"/>
              </a:ext>
            </a:extLst>
          </p:cNvPr>
          <p:cNvSpPr/>
          <p:nvPr/>
        </p:nvSpPr>
        <p:spPr>
          <a:xfrm>
            <a:off x="685799" y="3954379"/>
            <a:ext cx="76961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The fund will end the year with 61.09 days in fund balance, in compliance with the adopted financial policy of “30 building to 60 days”.  </a:t>
            </a:r>
          </a:p>
        </p:txBody>
      </p:sp>
    </p:spTree>
    <p:extLst>
      <p:ext uri="{BB962C8B-B14F-4D97-AF65-F5344CB8AC3E}">
        <p14:creationId xmlns:p14="http://schemas.microsoft.com/office/powerpoint/2010/main" val="25674121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2300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/>
              <a:t>Hotel/Motel Tax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E55696-24AC-497A-A934-214660EA7BBE}"/>
              </a:ext>
            </a:extLst>
          </p:cNvPr>
          <p:cNvSpPr txBox="1"/>
          <p:nvPr/>
        </p:nvSpPr>
        <p:spPr>
          <a:xfrm>
            <a:off x="685801" y="1582886"/>
            <a:ext cx="373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for the administration, operations and maintenance of the Charles W. Eisemann Center, parking garage, Convention and Visitors Bureau and annual grants to local arts organizations.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Revenue from hotel/motel occupancy taxes and revenue from the operation of the Charles W. Eisemann Center and Parking garage are the main sources of the fund’s total revenues.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Eisemann Center operations make up roughly 75% of the fund’s total expenses.</a:t>
            </a:r>
          </a:p>
        </p:txBody>
      </p:sp>
      <p:pic>
        <p:nvPicPr>
          <p:cNvPr id="8" name="Picture 7" descr="Budget 2020-21: A fiscal law perspective | The Daily Star">
            <a:extLst>
              <a:ext uri="{FF2B5EF4-FFF2-40B4-BE49-F238E27FC236}">
                <a16:creationId xmlns:a16="http://schemas.microsoft.com/office/drawing/2014/main" id="{ED1DD049-D27F-4B03-8545-003CFCC400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9035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4969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4553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Hotel/Motel Tax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E25425-A286-4812-9E64-BF7398FCD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35272"/>
            <a:ext cx="8229600" cy="19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519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31" y="685800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Hotel/Motel Tax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1126A3-5ADB-4E63-983D-C2255301962C}"/>
              </a:ext>
            </a:extLst>
          </p:cNvPr>
          <p:cNvSpPr/>
          <p:nvPr/>
        </p:nvSpPr>
        <p:spPr>
          <a:xfrm>
            <a:off x="533400" y="1661558"/>
            <a:ext cx="815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Total revenues finished the year $705,000 over year-end estimates. 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Hotel occupancy taxes ended the year at $2.3 million, or $317,000 over the estimate $2.0 million.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The five-year pre-pandemic average is $4.3 million.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First seven month averaged 40.4% of average monthly tax receipts.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Last five months averaged 72.9% of average monthly tax receipt.</a:t>
            </a:r>
          </a:p>
        </p:txBody>
      </p:sp>
    </p:spTree>
    <p:extLst>
      <p:ext uri="{BB962C8B-B14F-4D97-AF65-F5344CB8AC3E}">
        <p14:creationId xmlns:p14="http://schemas.microsoft.com/office/powerpoint/2010/main" val="31054398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Hotel/Motel Occupancy Taxes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56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62AD0C-0450-4491-8A7E-27FDD1307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8153400" cy="45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043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8154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Hotel/Motel Tax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57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1126A3-5ADB-4E63-983D-C2255301962C}"/>
              </a:ext>
            </a:extLst>
          </p:cNvPr>
          <p:cNvSpPr/>
          <p:nvPr/>
        </p:nvSpPr>
        <p:spPr>
          <a:xfrm>
            <a:off x="533400" y="1429767"/>
            <a:ext cx="81534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Eisemann</a:t>
            </a:r>
            <a:r>
              <a:rPr lang="en-US" sz="2000" dirty="0"/>
              <a:t> Center revenues finished the year ($47,000) below the mid-year estimate of $484,000.   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Pre-pandemic Eisenmann Center revenues averaged around $2.0 million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We remain cautiously optimistic about a gradual return to normal usage levels after the significant impact of the COVID-19 pandemic.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Parking Fees finished the year $27,000 over mid-year estimates of $24,000.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Interest earnings finished the year down slightly from the year-end estimate of $5,000.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 an effort to continue to ensure the stability of the fund, no change is being made to the planned $1.0 million transfer from the General Fund.</a:t>
            </a:r>
          </a:p>
        </p:txBody>
      </p:sp>
    </p:spTree>
    <p:extLst>
      <p:ext uri="{BB962C8B-B14F-4D97-AF65-F5344CB8AC3E}">
        <p14:creationId xmlns:p14="http://schemas.microsoft.com/office/powerpoint/2010/main" val="6508957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8154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Hotel/Motel Tax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58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1126A3-5ADB-4E63-983D-C2255301962C}"/>
              </a:ext>
            </a:extLst>
          </p:cNvPr>
          <p:cNvSpPr/>
          <p:nvPr/>
        </p:nvSpPr>
        <p:spPr>
          <a:xfrm>
            <a:off x="533400" y="1363262"/>
            <a:ext cx="81534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Shuttered Venue Operations Grant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900" b="0" i="0" dirty="0">
                <a:solidFill>
                  <a:srgbClr val="111111"/>
                </a:solidFill>
                <a:effectLst/>
              </a:rPr>
              <a:t>The Shuttered Venue Operators Grant (SVOG) program was established by the Economic Aid to Hard-Hit Small Businesses, Nonprofits, and Venues Act, and amended by the American Rescue Plan Act. The program includes over</a:t>
            </a:r>
            <a:r>
              <a:rPr lang="en-US" sz="1900" i="0" dirty="0">
                <a:solidFill>
                  <a:srgbClr val="111111"/>
                </a:solidFill>
                <a:effectLst/>
              </a:rPr>
              <a:t> $16 billion </a:t>
            </a:r>
            <a:r>
              <a:rPr lang="en-US" sz="1900" b="0" i="0" dirty="0">
                <a:solidFill>
                  <a:srgbClr val="111111"/>
                </a:solidFill>
                <a:effectLst/>
              </a:rPr>
              <a:t>in grants to shuttered venues, to be administered by SBA’s Office of Disaster Assistance.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rgbClr val="111111"/>
                </a:solidFill>
              </a:rPr>
              <a:t>The City was awarded $1,226,764</a:t>
            </a:r>
          </a:p>
          <a:p>
            <a:pPr marL="1257300" lvl="2" indent="-342900">
              <a:spcBef>
                <a:spcPct val="5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Initial award - $976,764</a:t>
            </a:r>
          </a:p>
          <a:p>
            <a:pPr marL="1257300" lvl="2" indent="-342900">
              <a:spcBef>
                <a:spcPct val="5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Supplemental award - $250,000</a:t>
            </a:r>
          </a:p>
          <a:p>
            <a:pPr marL="800100" lvl="1" indent="-342900">
              <a:spcBef>
                <a:spcPct val="500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900" dirty="0"/>
              <a:t>Grant funds have been recorded in the Federal Grant Fund and will be transferred to the Hotel/Motel Tax Fund as authorized uses are identified and booked</a:t>
            </a:r>
          </a:p>
          <a:p>
            <a:pPr marL="1257300" lvl="2" indent="-342900">
              <a:spcBef>
                <a:spcPct val="5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For FY 2020-21, that amount was $408,917 (equal revenues and expenditures)</a:t>
            </a:r>
          </a:p>
        </p:txBody>
      </p:sp>
    </p:spTree>
    <p:extLst>
      <p:ext uri="{BB962C8B-B14F-4D97-AF65-F5344CB8AC3E}">
        <p14:creationId xmlns:p14="http://schemas.microsoft.com/office/powerpoint/2010/main" val="36167840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678787"/>
            <a:ext cx="82296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Hotel/Motel Tax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59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660A25-06FF-4B05-A77E-E88C3825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3" y="2256145"/>
            <a:ext cx="8229600" cy="23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5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General Property Taxes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495300" y="1676400"/>
            <a:ext cx="8153400" cy="435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General Fund Property Tax came in $686,000 or 1.0% over year end estimates and 6.7% above the original budget.</a:t>
            </a:r>
          </a:p>
          <a:p>
            <a:pPr marL="800100" lvl="1" indent="-34290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Current Year taxes finished the year $745,000 over the estimate and $4.7 M over the original budget.</a:t>
            </a:r>
          </a:p>
          <a:p>
            <a:pPr marL="1257300" lvl="2" indent="-34290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Reminder that the original budget for FY 2020-21 was based on a Certified Estimated Tax Roll and not a final Certified Tax Roll, which was received after the budget was adopted.</a:t>
            </a:r>
          </a:p>
          <a:p>
            <a:pPr marL="800100" lvl="1" indent="-34290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Prior Year Taxes and Penalties and Interest ended the year ($58,000) below the estimate.</a:t>
            </a:r>
          </a:p>
        </p:txBody>
      </p:sp>
    </p:spTree>
    <p:extLst>
      <p:ext uri="{BB962C8B-B14F-4D97-AF65-F5344CB8AC3E}">
        <p14:creationId xmlns:p14="http://schemas.microsoft.com/office/powerpoint/2010/main" val="24086266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Hotel/Motel Tax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60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1126A3-5ADB-4E63-983D-C2255301962C}"/>
              </a:ext>
            </a:extLst>
          </p:cNvPr>
          <p:cNvSpPr/>
          <p:nvPr/>
        </p:nvSpPr>
        <p:spPr>
          <a:xfrm>
            <a:off x="495300" y="1507656"/>
            <a:ext cx="81534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Total Expenditures and Transfers are $150,000 above year-end estimate.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Eisemann Center operating expenditures finished the year ($255,000) below the year-end estimates.</a:t>
            </a:r>
          </a:p>
          <a:p>
            <a:pPr marL="800100" lvl="3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Eisemann Operations contributing ($240,000) of that savings.</a:t>
            </a:r>
          </a:p>
          <a:p>
            <a:pPr marL="800100" lvl="3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Eisemann Presents an additional ($15,000) in cost savings.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The Parking Garage finished $15,000 over the year-end estimates.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Capital Renewal expenditures finished even with their year-end estimate of $2,000 for work that began in FY20 but finished in FY21.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Convention and Visitors Bureau support transfer to the General Fund was reduced to match the actual CVB expenditures recorded in that fund.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Qualified Shuttered Venue Operations Grant expenditures of $409,000 were recorded in the Hotel/Motel Fund in FY 2020-21 and offset by grant revenue in the same amount.</a:t>
            </a:r>
          </a:p>
        </p:txBody>
      </p:sp>
    </p:spTree>
    <p:extLst>
      <p:ext uri="{BB962C8B-B14F-4D97-AF65-F5344CB8AC3E}">
        <p14:creationId xmlns:p14="http://schemas.microsoft.com/office/powerpoint/2010/main" val="9845239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8634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Hotel/Motel Tax Fund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61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graphicFrame>
        <p:nvGraphicFramePr>
          <p:cNvPr id="7" name="Object 15">
            <a:extLst>
              <a:ext uri="{FF2B5EF4-FFF2-40B4-BE49-F238E27FC236}">
                <a16:creationId xmlns:a16="http://schemas.microsoft.com/office/drawing/2014/main" id="{AEF26B20-0213-4CD6-88D2-734B61FC9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094746"/>
              </p:ext>
            </p:extLst>
          </p:nvPr>
        </p:nvGraphicFramePr>
        <p:xfrm>
          <a:off x="509587" y="2483643"/>
          <a:ext cx="8124825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6" name="Worksheet" r:id="rId5" imgW="6677029" imgH="1533667" progId="Excel.Sheet.8">
                  <p:embed/>
                </p:oleObj>
              </mc:Choice>
              <mc:Fallback>
                <p:oleObj name="Worksheet" r:id="rId5" imgW="6677029" imgH="1533667" progId="Excel.Sheet.8">
                  <p:embed/>
                  <p:pic>
                    <p:nvPicPr>
                      <p:cNvPr id="4126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" y="2483643"/>
                        <a:ext cx="8124825" cy="189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283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5EE434-3410-4F14-B8E4-FA79AF301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76" y="1066800"/>
            <a:ext cx="6251448" cy="44988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C6B69-5144-4883-9795-27176960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62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0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800" b="1" dirty="0"/>
              <a:t>Sales and Other Business Taxes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21339-2192-4365-8D89-42DDCB34E75E}"/>
              </a:ext>
            </a:extLst>
          </p:cNvPr>
          <p:cNvSpPr/>
          <p:nvPr/>
        </p:nvSpPr>
        <p:spPr>
          <a:xfrm>
            <a:off x="495300" y="1466815"/>
            <a:ext cx="8153400" cy="497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Sales and Other Business Taxes finished the year $2.8 million over the year-end estimate of $44.7 million.</a:t>
            </a:r>
          </a:p>
          <a:p>
            <a:pPr marL="800100" lvl="1" indent="-342900">
              <a:lnSpc>
                <a:spcPct val="140000"/>
              </a:lnSpc>
              <a:spcBef>
                <a:spcPts val="6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Total collections were $16.8 million over the original budget.</a:t>
            </a:r>
          </a:p>
          <a:p>
            <a:pPr marL="342900" indent="-342900">
              <a:lnSpc>
                <a:spcPct val="14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Sales Tax increased $2.6 million from year end estimates, ending the year at $44.3 million.  This is an increase of $16.8 million from the original budget. </a:t>
            </a:r>
          </a:p>
          <a:p>
            <a:pPr marL="800100" lvl="1" indent="-342900">
              <a:lnSpc>
                <a:spcPct val="140000"/>
              </a:lnSpc>
              <a:spcBef>
                <a:spcPts val="6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Audit adjustments totaled $1.6 million.</a:t>
            </a:r>
          </a:p>
          <a:p>
            <a:pPr marL="342900" indent="-3429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Mixed Beverage and Bingo tax finished the year $133,000 above the combined year end estimate of $474,000 as a result of stronger than anticipated mixed beverage taxes.</a:t>
            </a:r>
          </a:p>
        </p:txBody>
      </p:sp>
    </p:spTree>
    <p:extLst>
      <p:ext uri="{BB962C8B-B14F-4D97-AF65-F5344CB8AC3E}">
        <p14:creationId xmlns:p14="http://schemas.microsoft.com/office/powerpoint/2010/main" val="93745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800" b="1" dirty="0"/>
              <a:t>Sales Taxes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92B4068-7B80-4396-BA38-DB9B8B694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320823"/>
              </p:ext>
            </p:extLst>
          </p:nvPr>
        </p:nvGraphicFramePr>
        <p:xfrm>
          <a:off x="546354" y="1752600"/>
          <a:ext cx="805129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Worksheet" r:id="rId4" imgW="9315428" imgH="3962233" progId="Excel.Sheet.12">
                  <p:embed/>
                </p:oleObj>
              </mc:Choice>
              <mc:Fallback>
                <p:oleObj name="Worksheet" r:id="rId4" imgW="9315428" imgH="39622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6354" y="1752600"/>
                        <a:ext cx="8051292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6A8E11E-BBBD-4BD5-BF82-2013A8BDD7BD}"/>
              </a:ext>
            </a:extLst>
          </p:cNvPr>
          <p:cNvSpPr txBox="1"/>
          <p:nvPr/>
        </p:nvSpPr>
        <p:spPr>
          <a:xfrm>
            <a:off x="479394" y="5578894"/>
            <a:ext cx="8051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 Actuals do not include sales taxes retained by the City.  For FY21, that amount is $136,274.</a:t>
            </a:r>
          </a:p>
        </p:txBody>
      </p:sp>
    </p:spTree>
    <p:extLst>
      <p:ext uri="{BB962C8B-B14F-4D97-AF65-F5344CB8AC3E}">
        <p14:creationId xmlns:p14="http://schemas.microsoft.com/office/powerpoint/2010/main" val="311517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20F0E5-85E5-4C23-9565-7AF8F8A74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88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000" b="1" dirty="0"/>
              <a:t>Sale Taxes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CD273-D518-44FE-94F2-F0A8B25A2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20" y="1451497"/>
            <a:ext cx="8229599" cy="45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998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8559</TotalTime>
  <Words>3517</Words>
  <Application>Microsoft Office PowerPoint</Application>
  <PresentationFormat>On-screen Show (4:3)</PresentationFormat>
  <Paragraphs>297</Paragraphs>
  <Slides>62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Courier New</vt:lpstr>
      <vt:lpstr>Wingdings</vt:lpstr>
      <vt:lpstr>Custom Design</vt:lpstr>
      <vt:lpstr>1_Office Theme</vt:lpstr>
      <vt:lpstr>Worksheet</vt:lpstr>
      <vt:lpstr>FY 2020-2021  Year End Report    December 6, 2021</vt:lpstr>
      <vt:lpstr>Presentation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Richardson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Sowell</dc:creator>
  <cp:lastModifiedBy>Robert Clymire</cp:lastModifiedBy>
  <cp:revision>719</cp:revision>
  <cp:lastPrinted>2021-12-03T22:12:08Z</cp:lastPrinted>
  <dcterms:created xsi:type="dcterms:W3CDTF">2015-10-29T17:21:06Z</dcterms:created>
  <dcterms:modified xsi:type="dcterms:W3CDTF">2021-12-06T16:21:59Z</dcterms:modified>
</cp:coreProperties>
</file>