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7" r:id="rId1"/>
    <p:sldMasterId id="2147483669" r:id="rId2"/>
  </p:sldMasterIdLst>
  <p:notesMasterIdLst>
    <p:notesMasterId r:id="rId39"/>
  </p:notesMasterIdLst>
  <p:handoutMasterIdLst>
    <p:handoutMasterId r:id="rId40"/>
  </p:handoutMasterIdLst>
  <p:sldIdLst>
    <p:sldId id="309" r:id="rId3"/>
    <p:sldId id="1968" r:id="rId4"/>
    <p:sldId id="1971" r:id="rId5"/>
    <p:sldId id="1972" r:id="rId6"/>
    <p:sldId id="1973" r:id="rId7"/>
    <p:sldId id="1974" r:id="rId8"/>
    <p:sldId id="2032" r:id="rId9"/>
    <p:sldId id="1976" r:id="rId10"/>
    <p:sldId id="1979" r:id="rId11"/>
    <p:sldId id="1978" r:id="rId12"/>
    <p:sldId id="2035" r:id="rId13"/>
    <p:sldId id="1980" r:id="rId14"/>
    <p:sldId id="1992" r:id="rId15"/>
    <p:sldId id="1993" r:id="rId16"/>
    <p:sldId id="1994" r:id="rId17"/>
    <p:sldId id="2034" r:id="rId18"/>
    <p:sldId id="2004" r:id="rId19"/>
    <p:sldId id="2033" r:id="rId20"/>
    <p:sldId id="2006" r:id="rId21"/>
    <p:sldId id="2007" r:id="rId22"/>
    <p:sldId id="2008" r:id="rId23"/>
    <p:sldId id="2009" r:id="rId24"/>
    <p:sldId id="2010" r:id="rId25"/>
    <p:sldId id="2011" r:id="rId26"/>
    <p:sldId id="2036" r:id="rId27"/>
    <p:sldId id="2012" r:id="rId28"/>
    <p:sldId id="2013" r:id="rId29"/>
    <p:sldId id="2014" r:id="rId30"/>
    <p:sldId id="2019" r:id="rId31"/>
    <p:sldId id="2018" r:id="rId32"/>
    <p:sldId id="2020" r:id="rId33"/>
    <p:sldId id="2023" r:id="rId34"/>
    <p:sldId id="2022" r:id="rId35"/>
    <p:sldId id="2037" r:id="rId36"/>
    <p:sldId id="2024" r:id="rId37"/>
    <p:sldId id="2029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C4"/>
    <a:srgbClr val="F38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20" autoAdjust="0"/>
    <p:restoredTop sz="95887" autoAdjust="0"/>
  </p:normalViewPr>
  <p:slideViewPr>
    <p:cSldViewPr>
      <p:cViewPr varScale="1">
        <p:scale>
          <a:sx n="109" d="100"/>
          <a:sy n="109" d="100"/>
        </p:scale>
        <p:origin x="12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324"/>
    </p:cViewPr>
  </p:sorterViewPr>
  <p:notesViewPr>
    <p:cSldViewPr>
      <p:cViewPr varScale="1">
        <p:scale>
          <a:sx n="86" d="100"/>
          <a:sy n="86" d="100"/>
        </p:scale>
        <p:origin x="298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3" y="2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/>
          <a:lstStyle>
            <a:lvl1pPr algn="r">
              <a:defRPr sz="1200"/>
            </a:lvl1pPr>
          </a:lstStyle>
          <a:p>
            <a:fld id="{4412D18A-CA39-4413-ACD2-6F99DAD4FF93}" type="datetimeFigureOut">
              <a:rPr lang="en-US" smtClean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4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3" y="8829824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 anchor="b"/>
          <a:lstStyle>
            <a:lvl1pPr algn="r">
              <a:defRPr sz="1200"/>
            </a:lvl1pPr>
          </a:lstStyle>
          <a:p>
            <a:fld id="{D8C84EA6-B099-42AF-8210-256D75A46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50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/>
          <a:lstStyle>
            <a:lvl1pPr algn="r">
              <a:defRPr sz="1200"/>
            </a:lvl1pPr>
          </a:lstStyle>
          <a:p>
            <a:fld id="{3CE83D91-BBED-44BF-A0DF-F536837BEC40}" type="datetimeFigureOut">
              <a:rPr lang="en-US" smtClean="0"/>
              <a:t>2/7/2022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1" rIns="93163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3" tIns="46581" rIns="93163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 anchor="b"/>
          <a:lstStyle>
            <a:lvl1pPr algn="r">
              <a:defRPr sz="1200"/>
            </a:lvl1pPr>
          </a:lstStyle>
          <a:p>
            <a:fld id="{53EEC1B0-E68B-43A8-BB7E-28E622780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5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EC1B0-E68B-43A8-BB7E-28E62278045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9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22D2-48CB-4458-AEAD-E7A7CF5EC556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5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4C5E-A591-4BAD-A3D6-C93F551681DF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0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627A-0E03-49C9-9173-B8A32692C7B7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63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7437-F073-4A41-98F2-7706AFB8B0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4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0010-6847-4430-B3C3-B7C15C446B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60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CCE3-024F-43BE-A139-006306DAA4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4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B645-C7ED-4BE8-9361-022B707C3E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7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6815-93ED-4DDE-9C44-FE02B17896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5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DFD2-A8C7-42FB-9409-30E243E787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46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785-CDF4-49D1-9103-0025C05D63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60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41DD-4A5A-4706-9A56-28C732420D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0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FFF3-77F0-4497-92A6-1E861CBDD97E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19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DB229-778B-4BF0-9896-E294EAE778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18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4F4B-72F4-4AD3-AB44-70A75EAB18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6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4263-E01C-4B04-A811-53DEF04946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5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C0B1-6DAA-4A84-9DA0-E5373128FF02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6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1FF2-B66B-4947-81C7-0B1382D63F36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8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0DD0-44F1-4340-8405-33E9732F5162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6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A067-7F6A-4270-9D25-3B73AD095FCB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9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0D09-66DC-4AC2-AD21-21B90BBF3B03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8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AFAD-1162-431C-BF9A-5954E239D221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6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740A-970A-4318-8945-B4F1D759543E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3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557E-F5CE-491B-BB99-D1F6E8EAC8EC}" type="datetime1">
              <a:rPr lang="en-US" smtClean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9FC3-2351-4164-B751-4A496B933C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6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44BA-FCB3-4C25-8C40-B03ACAB857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421" y="1032318"/>
            <a:ext cx="4042570" cy="13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988845" y="5961905"/>
            <a:ext cx="4816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7FD8511-BC73-4FB6-9DF3-0089254F3CBB}" type="slidenum">
              <a:rPr lang="en-US" sz="1000">
                <a:solidFill>
                  <a:srgbClr val="AFABAB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000" dirty="0">
              <a:solidFill>
                <a:srgbClr val="AFABAB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5639DD-ED7F-42B5-9C45-34D2CEE7C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648" y="530970"/>
            <a:ext cx="4402221" cy="5641230"/>
          </a:xfrm>
          <a:solidFill>
            <a:srgbClr val="0070C0"/>
          </a:solidFill>
          <a:ln w="6350">
            <a:solidFill>
              <a:schemeClr val="tx1"/>
            </a:solidFill>
          </a:ln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FY 2021-2022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First Quarter Budget Report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/>
            </a:br>
            <a:br>
              <a:rPr lang="en-US" dirty="0"/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February 7, 2022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A4514E8-C628-42EA-8DA3-9A264DF4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91" y="3505200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0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Other/Miscellaneous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967"/>
            <a:ext cx="5638800" cy="514210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dirty="0"/>
              <a:t>The Other/Miscellaneous category finished the 1</a:t>
            </a:r>
            <a:r>
              <a:rPr lang="en-US" sz="1600" baseline="30000" dirty="0"/>
              <a:t>st</a:t>
            </a:r>
            <a:r>
              <a:rPr lang="en-US" sz="1600" dirty="0"/>
              <a:t> quarter at $1.1M or ($1.4M) below last year.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The Miscellaneous sub-category revenue of $249K is a reduction of ($1.6M) from FY 2020-2021.  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Included in the first quarter of last year was $1.5M of CARES funding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This revenue sub-category is down $134K from last year once the CARES funding is removed, mainly due the timing of City auctions and the sale of general fixed assets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Ambulance revenue is outpacing last year by $122K as transport levels are beginning to return to pre-pandemic levels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9-1-1 Revenues are $85K above FY 2020-21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Resulting from catch up payments from voice over IP providers</a:t>
            </a:r>
          </a:p>
          <a:p>
            <a:pPr lvl="2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We will continue to monitor this situation over the next couple of months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C9989-E00C-4140-89ED-2E41488EC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183" y="1458139"/>
            <a:ext cx="2421549" cy="1350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58488-1462-4AEF-803B-825F84D9A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183" y="3015794"/>
            <a:ext cx="2421548" cy="1341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64E6F-4CA7-4376-9F33-EFAC34027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193" y="4575415"/>
            <a:ext cx="2431538" cy="14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1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Remaining General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835821"/>
            <a:ext cx="5715000" cy="362450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dirty="0"/>
              <a:t>License and Permit revenues are slightly down for last year but performing in line with budget expectations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dirty="0"/>
              <a:t>Interest earning continue to be down as a result of the current low interest rates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dirty="0"/>
              <a:t>Municipal Court revenue of $504K is down $213K from last year’s $717K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dirty="0"/>
              <a:t>General and Administrative Charges and Transfers In are even with budget expectations</a:t>
            </a:r>
            <a:endParaRPr lang="en-US" sz="2400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B4B84AEF-116A-4F2A-A8EA-41666D62F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03" y="2971800"/>
            <a:ext cx="240453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D26B762-A78D-4ABB-8EB6-79AA2F42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34" y="4525242"/>
            <a:ext cx="2458544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10CC945-FE7D-4476-A665-2232F5A0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18358"/>
            <a:ext cx="243154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5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63" y="22608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General Fund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DA3ABE-01E6-41D7-B3F4-6D07FD7B1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69" y="1066800"/>
            <a:ext cx="8153401" cy="49857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600" dirty="0"/>
              <a:t>Year-To-Date Operating Expenditures (excluding transfers out) for Fiscal Year 2021-2022 of $31.9M represent 23.65% of the budgeted expenditures, compared to $33.1M or 25.96% of the year-end actual last year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All expense categories performing as expected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The Maintenance category is being impacted by the timing of payments for software licenses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FY 2020-21 Supplies reflect expenses for prior year encumbrance paid during the first quarter last year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D48632-3459-4E78-95F6-89841D42A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63" y="3124200"/>
            <a:ext cx="7467600" cy="32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6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Water and Sewer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CE827E-59B6-4711-9369-398F249E314E}"/>
              </a:ext>
            </a:extLst>
          </p:cNvPr>
          <p:cNvSpPr txBox="1"/>
          <p:nvPr/>
        </p:nvSpPr>
        <p:spPr>
          <a:xfrm>
            <a:off x="466531" y="1637183"/>
            <a:ext cx="37338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 enterprise fund and the second largest of the City’s five operating funds.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for administration, operation and maintenance of the City’s water and wastewater system.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Revenue from water and sewer sales make up 98% of the fund’s total revenues.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Expenses for wholesale water and sewer treatment services make up about 65% of the fund’s total expenses.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13F6A9-E0A6-4459-84F7-C053161F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882684"/>
            <a:ext cx="3364731" cy="40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0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Water and Sewer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381000" y="1236699"/>
            <a:ext cx="8305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Total Water and Sewer Fund Revenues through the first quarter of FY 2021-2022 are $23.4M, or 26.04% of the budget compared to $21.7M or 25.84% of the year-end actual last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49126A-E748-4139-A41F-8C9C490E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60990"/>
            <a:ext cx="8229600" cy="353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46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Rainfall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533400" y="1140894"/>
            <a:ext cx="81533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/>
              <a:t>The following graph compares rainfall year-to-date of 7.23” compared to last years 7.90” and the 5-year average 11.28”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45982-5218-474C-A338-68853DE3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8" y="2525889"/>
            <a:ext cx="7962901" cy="34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7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905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Water Sales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647698" y="997101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The following graph compares total water sales, in 1,000 gallons increments, by month for both this year and last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A05D0-31DA-4155-B46E-B92DDA83B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55" y="1581876"/>
            <a:ext cx="7810498" cy="3529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CD7A26-E4A2-459E-8CD6-8F920C644820}"/>
              </a:ext>
            </a:extLst>
          </p:cNvPr>
          <p:cNvSpPr txBox="1"/>
          <p:nvPr/>
        </p:nvSpPr>
        <p:spPr>
          <a:xfrm>
            <a:off x="629947" y="5111115"/>
            <a:ext cx="78841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Residential sales are up 7.72%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Up 25.8% in October but down each of the last two months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Commercial sales are up 9.75%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Up 13.68% in October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Up roughly 7.50% in November and December</a:t>
            </a:r>
          </a:p>
        </p:txBody>
      </p:sp>
    </p:spTree>
    <p:extLst>
      <p:ext uri="{BB962C8B-B14F-4D97-AF65-F5344CB8AC3E}">
        <p14:creationId xmlns:p14="http://schemas.microsoft.com/office/powerpoint/2010/main" val="19756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1839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Water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576260" y="1008795"/>
            <a:ext cx="7991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Water Revenues $14.6M represent 26.71% of the budget compared to $13.3M or 26.52% last year</a:t>
            </a: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r>
              <a:rPr lang="en-US" dirty="0"/>
              <a:t>The 2.5% rate increase went into effect beginning with November billings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8EE71-08A2-4F65-B970-11BEBEC7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2" y="5496608"/>
            <a:ext cx="7753352" cy="571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702CC-B5FA-4654-B4A7-049BBDC8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81" y="1977502"/>
            <a:ext cx="7735759" cy="35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2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0339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Sewer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561976" y="997548"/>
            <a:ext cx="7905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Sewer Revenues $8.7M represent 25.55% of the budget compared to $8.1M or 24.70% last year</a:t>
            </a: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r>
              <a:rPr lang="en-US" dirty="0"/>
              <a:t>The 2.5% rate increase went into effect beginning with November billings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83BDBB-15CB-4B35-8C51-134A0FBFF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17" y="5480527"/>
            <a:ext cx="7753352" cy="57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7C2C6-0C71-4E69-9022-0725A1CD3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1" y="1973061"/>
            <a:ext cx="7790338" cy="35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7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b="1" dirty="0"/>
              <a:t>Remaining Water and Sewer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4047"/>
            <a:ext cx="5486400" cy="423199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dirty="0"/>
              <a:t>The remaining revenues in the Water and Sewer fund of $127K through the first quarter are ($73K) below this time last year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100" dirty="0"/>
              <a:t>Interest earning continue to be down as a result of the current low interest rates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100" dirty="0"/>
              <a:t>Installation Charges of $17K are up $5K from last year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100" dirty="0"/>
              <a:t>Other miscellaneous charges are ($57K) below last year as a result of the timing of antenna licenses payments and of City auctions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A19F78-78D8-4F8C-94D9-52193D71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74" y="1521629"/>
            <a:ext cx="2480732" cy="16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674093E-BDB0-4C37-A193-78499C78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74" y="3670042"/>
            <a:ext cx="2480732" cy="21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06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E7FEC-6A51-47E5-838A-B2B770676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0229"/>
            <a:ext cx="8290354" cy="50608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Review of the first quarter performance of the City’s five main operating funds</a:t>
            </a:r>
          </a:p>
          <a:p>
            <a:pPr lvl="1"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General Fund</a:t>
            </a:r>
          </a:p>
          <a:p>
            <a:pPr lvl="1"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Water and Sewer Fund</a:t>
            </a:r>
          </a:p>
          <a:p>
            <a:pPr lvl="1"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Solid Waste Services Fund</a:t>
            </a:r>
          </a:p>
          <a:p>
            <a:pPr lvl="1"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Golf Fund</a:t>
            </a:r>
          </a:p>
          <a:p>
            <a:pPr lvl="1"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Hotel/Motel Tax Fund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2400" dirty="0"/>
              <a:t>The focus is on the first quarter performance of revenues and expenditures against the same period last fiscal year</a:t>
            </a:r>
            <a:endParaRPr lang="en-US" sz="2400" dirty="0">
              <a:highlight>
                <a:srgbClr val="FFFF00"/>
              </a:highlight>
            </a:endParaRPr>
          </a:p>
          <a:p>
            <a:pPr marL="457200" lvl="1" indent="0">
              <a:lnSpc>
                <a:spcPct val="140000"/>
              </a:lnSpc>
              <a:spcBef>
                <a:spcPct val="0"/>
              </a:spcBef>
              <a:buNone/>
            </a:pPr>
            <a:endParaRPr lang="en-US" sz="22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1F21E-82AA-4FB2-94E4-29AA3463B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73" y="2041160"/>
            <a:ext cx="2504361" cy="30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b="1" dirty="0"/>
              <a:t>Water and Sewer Fund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73096"/>
            <a:ext cx="5978955" cy="53039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/>
              <a:t>Total Expenditures and Transfers for the Water and Sewer Fund of $21.9M represent 24.52% of the budgeted $89.1M compared to last years $20.3M or 24.21% of last years actuals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Year-to-date Maintenance expenditures are $1.4M above last year as a result of increases in the contracts for sewer treatment services, but even with budgeted expectations through the first quarter of the year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Personal Services is trending below last year and budget as Public Services continues to face staffing challenges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All other expenditure categories are within established parameters for their category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1CF3BE1-5EF3-4ECE-AB11-329602207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35" y="1811031"/>
            <a:ext cx="22987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8777D95-F3D5-4827-85C0-B0CF6C02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35" y="3987066"/>
            <a:ext cx="2354864" cy="17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82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1E389-C9C7-4A76-BD11-1AD16BFFB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5419"/>
            <a:ext cx="8229600" cy="11278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/>
              <a:t>Solid Waste Services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16CB0-D755-49D8-BD30-497BDE09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26186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97337-C3F0-4F59-8A73-7E1A47D4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6026813"/>
            <a:ext cx="1981372" cy="670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E55696-24AC-497A-A934-214660EA7BBE}"/>
              </a:ext>
            </a:extLst>
          </p:cNvPr>
          <p:cNvSpPr txBox="1"/>
          <p:nvPr/>
        </p:nvSpPr>
        <p:spPr>
          <a:xfrm>
            <a:off x="737716" y="1828800"/>
            <a:ext cx="3733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 enterprise fund and the third largest of the City’s five operating funds.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for residential and commercial solid waste collection services, including recycling and bulky item collection.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Revenue from solid waste collections make up 95% of the fund’s total revenues.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Disposal fees make up 25% of the fund’s total expenses.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126BA-EC9A-4F66-897B-D643F2E78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18" y="1796988"/>
            <a:ext cx="3364731" cy="40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Solid Waste Services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533398" y="1236699"/>
            <a:ext cx="81534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Total Solid Waste Services Fund Revenues through the first quarter of FY 2021-2022 are $4.0M, or 24.96% of the budgeted $15.9M compared to $3.7M or 24.21% of the year-end actual last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BAC8E-7C15-45C1-AB6B-508732D8A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526741"/>
            <a:ext cx="8077199" cy="32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8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Solid Waste Services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609600" y="1330903"/>
            <a:ext cx="7924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Residential collections of $1.5M are even with last year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Commercial collection fees of $2.3M, representing 25.37% of the budget, are $256K above last year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Includes the market driven rate increases adopted as part of the FY 2021-2022 budget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Other/Miscellaneous revenue of $24K is flat from last year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Interest earning continue to be down as a result of the current low interest rates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The BABIC program support from the Water and Sewer Fund of $167K is even with last year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9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/>
              <a:t>Solid Waste Services Fund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685800" y="1360450"/>
            <a:ext cx="7772400" cy="299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Year-To-Date expenditures of $4.3M are 27.22% of the budget compared with 28.27% or $4.3M of the year-end actual at this time last year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Personal Services is tracking slightly below budget through the end of the first quarter</a:t>
            </a:r>
          </a:p>
          <a:p>
            <a:pPr marL="800100" lvl="1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Solid Waste continues to have recruitment issues and is relying on contract labor to cover shortages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All other expenditure categories are performing within established parameters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4F0BE89-86E4-4B7D-9151-1EF7945E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38" y="4435953"/>
            <a:ext cx="4526406" cy="15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845B21C-0563-428E-A371-F81EDDB1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08610"/>
            <a:ext cx="2212462" cy="15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21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/>
              <a:t>Solid Waste Tonnage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504092" y="5409758"/>
            <a:ext cx="8047892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Year-to-date tonnage hauled by Solid Waste Services totals 24,484 tons, an increase of 1,432 tons or 6.21% from last year</a:t>
            </a:r>
          </a:p>
          <a:p>
            <a:pPr marL="800100" lvl="1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Budgeted NTMWD landfill rate of $38.25 per 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3EAD4-81F3-4207-9126-8AF42C631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5" y="1143000"/>
            <a:ext cx="795996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7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1E389-C9C7-4A76-BD11-1AD16BFFB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27" y="502671"/>
            <a:ext cx="8229600" cy="11278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/>
              <a:t>Golf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16CB0-D755-49D8-BD30-497BDE09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26186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97337-C3F0-4F59-8A73-7E1A47D4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6026813"/>
            <a:ext cx="1981372" cy="670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E55696-24AC-497A-A934-214660EA7BBE}"/>
              </a:ext>
            </a:extLst>
          </p:cNvPr>
          <p:cNvSpPr txBox="1"/>
          <p:nvPr/>
        </p:nvSpPr>
        <p:spPr>
          <a:xfrm>
            <a:off x="823127" y="1981200"/>
            <a:ext cx="37338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special revenue fund.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for the administration, operations and maintenance of Sherrill Park Golf Course.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Revenue from green fees make up roughly 65% of the fund’s total revenues.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Personal services expenses make up roughly 50% of the fund’s total expenses.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F67B9-DD44-4095-9D13-6269D2F3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28" y="1595198"/>
            <a:ext cx="3364731" cy="40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3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Golf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381000" y="1236699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Total Golf Fund Revenues through the first quarter of FY 2021-2022 are $737K, or 30.54% of the budgeted $2.4M compared to $808K or 27.69% of the year-end actual last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6A289-B728-4F4E-8CD5-113CB65F3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61" y="2553460"/>
            <a:ext cx="7910270" cy="354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4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Golf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723899" y="1417638"/>
            <a:ext cx="7696200" cy="288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Green Fees of $495K are ($59K) below last year’s actual, but $158K over the budgeted target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Cart Fees of $195K are ($21K) below last year, but $25K above the expected FY22 target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Lesson revenue of $11K is $6K above this time last year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Remaining revenues of $36K are $2K over last year and exceeding expectations through the 1</a:t>
            </a:r>
            <a:r>
              <a:rPr lang="en-US" sz="2400" baseline="30000" dirty="0"/>
              <a:t>st</a:t>
            </a:r>
            <a:r>
              <a:rPr lang="en-US" sz="2400" dirty="0"/>
              <a:t> quarter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3B7104B4-52BF-45CC-A13B-EB585AA1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96" y="4638700"/>
            <a:ext cx="3283607" cy="16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16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Golf Fund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685800" y="1566485"/>
            <a:ext cx="7696200" cy="1633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Total Expenditures and Transfers of $686K represent 27.81% of the budgeted $2.5M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All expenditure categories are within established first quarter parameters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EAD3CC91-B6ED-4B19-9A10-A293F938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3" y="3657864"/>
            <a:ext cx="45148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0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General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F11EF5-AE40-4957-82AD-0B1418AB19E1}"/>
              </a:ext>
            </a:extLst>
          </p:cNvPr>
          <p:cNvSpPr txBox="1"/>
          <p:nvPr/>
        </p:nvSpPr>
        <p:spPr>
          <a:xfrm>
            <a:off x="466531" y="1752600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largest of the City’s five operating funds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Provides for basic services like public safety, parks, health and community services and administration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Revenue from property taxes, sales taxes and franchise fees typically make up 80-85% of the fund’s total revenues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DBD5D-DA89-43E5-8C08-D89350655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92895"/>
            <a:ext cx="3364731" cy="40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1E389-C9C7-4A76-BD11-1AD16BFFB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4613"/>
            <a:ext cx="8229600" cy="11278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/>
              <a:t>Hotel/Motel Tax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16CB0-D755-49D8-BD30-497BDE09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26186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97337-C3F0-4F59-8A73-7E1A47D4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6026813"/>
            <a:ext cx="1981372" cy="670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E55696-24AC-497A-A934-214660EA7BBE}"/>
              </a:ext>
            </a:extLst>
          </p:cNvPr>
          <p:cNvSpPr txBox="1"/>
          <p:nvPr/>
        </p:nvSpPr>
        <p:spPr>
          <a:xfrm>
            <a:off x="743997" y="1442431"/>
            <a:ext cx="373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for the administration, operations and maintenance of the Charles W. Eisemann Center, parking garage, Convention and Visitors Bureau and annual grants to local arts organizations.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Revenue from hotel/motel occupancy taxes and revenue from the operation of the Charles W. Eisemann Center and Parking garage are the main sources of the fund’s total revenues.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Eisemann Center operations historically make up roughly 75% of the fund’s total expenses.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41A1D3-AC9A-43B6-A731-F36779E1D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476" y="1734334"/>
            <a:ext cx="3364731" cy="40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96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Hotel/Motel Tax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685801" y="1236698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Total revenues of $1.0M, or 26.04% of the original budget compared to $358K, or 8.53% of FY 2020-21 year-to-date actuals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F1ABA-A6BA-4B3E-A318-873D3902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8" y="2133600"/>
            <a:ext cx="7737233" cy="35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67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Hotel/Motel Tax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609600" y="1079163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/>
              <a:t>Hotel occupancy taxes of $538K are $311K above last year and $97K above the budgeted target through the end of the first quarter</a:t>
            </a:r>
          </a:p>
          <a:p>
            <a:pPr marL="800100" lvl="1" indent="-342900">
              <a:spcBef>
                <a:spcPct val="50000"/>
              </a:spcBef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dirty="0"/>
              <a:t>Budget was based on a recovery to 60% of 5-year average through April and to 70% for the rest of the year</a:t>
            </a:r>
          </a:p>
          <a:p>
            <a:pPr marL="800100" lvl="1" indent="-342900">
              <a:spcBef>
                <a:spcPct val="50000"/>
              </a:spcBef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Quarter is at 73% of 5-year average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95FEB-4FD6-4E8F-868C-7B0E419C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33489"/>
            <a:ext cx="7848600" cy="3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8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Eisemann Center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37322" y="1276598"/>
            <a:ext cx="64008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Eisemann Center and Eisemann Center Presents Revenues of $411K represent 39.15% of the original budget</a:t>
            </a:r>
          </a:p>
          <a:p>
            <a:pPr marL="1257300" lvl="2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/>
            </a:pPr>
            <a:r>
              <a:rPr lang="en-US" sz="2000" dirty="0"/>
              <a:t>The budget is based on conservative booking assumptions </a:t>
            </a:r>
          </a:p>
          <a:p>
            <a:pPr marL="1257300" lvl="2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/>
            </a:pPr>
            <a:r>
              <a:rPr lang="en-US" sz="2000" dirty="0"/>
              <a:t>Eisemann Center revenues of $337K includes bookings for both the Richardson and Plano Symphony Orchestras, numerous Nutcracker performances as well as performances by the Pegasus Theatre and the Vocal Majority</a:t>
            </a:r>
          </a:p>
          <a:p>
            <a:pPr marL="1257300" lvl="2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  <a:defRPr/>
            </a:pPr>
            <a:r>
              <a:rPr lang="en-US" sz="2000" dirty="0"/>
              <a:t>Eisemann Center Presents revenue of $74K is largely related to the Keyboard Conversations performance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With the exception of interest earnings, the remaining revenues are performing as expected</a:t>
            </a: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8069D4C5-A529-4872-8AD6-DDFD75DE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67" y="1704873"/>
            <a:ext cx="2213833" cy="14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A3E74053-0697-4409-BAC9-804328DC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67" y="3851650"/>
            <a:ext cx="2213835" cy="14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43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Eisemann Center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ECE46C-3AC5-4978-8483-D279B600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8229600" cy="45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6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Hotel/Motel Tax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CA8FA-A599-4028-B8C2-45D05A7676ED}"/>
              </a:ext>
            </a:extLst>
          </p:cNvPr>
          <p:cNvSpPr/>
          <p:nvPr/>
        </p:nvSpPr>
        <p:spPr>
          <a:xfrm>
            <a:off x="381000" y="1236699"/>
            <a:ext cx="830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Total expenditures of $1.0M, or 30.76% of the original budget compared to $867K, or 28.40% of FY2020-2021 YTD actuals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The Eisemann Center continues to work with arts organizations and other rental groups on options for hosting events in compliance with state and local health and safe protocols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Total expenses include $124K for expenses that qualified for reimbursement from the Shuttered Venue Grant and will be offset by grant revenue by the end of the fiscal year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All other expenditures are performing as expected</a:t>
            </a:r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88920EA9-ED3B-4D3E-BCAF-327086CC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2" y="4283687"/>
            <a:ext cx="5705475" cy="18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835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5EE434-3410-4F14-B8E4-FA79AF301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6" y="1066800"/>
            <a:ext cx="6251448" cy="44988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C6B69-5144-4883-9795-27176960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0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General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DA3ABE-01E6-41D7-B3F4-6D07FD7B1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2058531"/>
          </a:xfrm>
        </p:spPr>
        <p:txBody>
          <a:bodyPr>
            <a:normAutofit/>
          </a:bodyPr>
          <a:lstStyle/>
          <a:p>
            <a:r>
              <a:rPr lang="en-US" sz="2200" dirty="0"/>
              <a:t>Total revenues of $43.5M, or 29.52% of the original budget compared to $44.7M, or 29.03% of FY 2020-2021 Year-To-Date actual collections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E9899-F551-4FE5-BD43-4BF5B06D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27682"/>
            <a:ext cx="8229600" cy="37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3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Property Taxes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924800" cy="35879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/>
              <a:t>Property Tax collections of $27.4M through the first quarter are 40.28% of the budget compared to $28.5M or 43.02% of last year’s total collections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dirty="0"/>
              <a:t>The variance is the result of the timing of receipt of the large tax remittances from the mortgage companies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dirty="0"/>
              <a:t>Property Taxes are not delinquent until February 1</a:t>
            </a:r>
          </a:p>
        </p:txBody>
      </p:sp>
      <p:pic>
        <p:nvPicPr>
          <p:cNvPr id="6" name="Picture 8" descr="Dallas Central Appraisal District Careers &amp; Jobs - Zippia">
            <a:extLst>
              <a:ext uri="{FF2B5EF4-FFF2-40B4-BE49-F238E27FC236}">
                <a16:creationId xmlns:a16="http://schemas.microsoft.com/office/drawing/2014/main" id="{4AA7028B-24D2-420E-BE19-E79912E6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77" y="4898123"/>
            <a:ext cx="2377647" cy="1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ollin Central Appraisal District">
            <a:extLst>
              <a:ext uri="{FF2B5EF4-FFF2-40B4-BE49-F238E27FC236}">
                <a16:creationId xmlns:a16="http://schemas.microsoft.com/office/drawing/2014/main" id="{72DC5D41-893E-45F0-AF25-BF41C892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52" y="4946445"/>
            <a:ext cx="1600200" cy="10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0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Sales and Other Business Taxes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740343"/>
          </a:xfrm>
        </p:spPr>
        <p:txBody>
          <a:bodyPr>
            <a:noAutofit/>
          </a:bodyPr>
          <a:lstStyle/>
          <a:p>
            <a:r>
              <a:rPr lang="en-US" sz="1900" dirty="0"/>
              <a:t>Sales and Other Business Tax collections of $9.2M represent 23.43% of the budget, or $1.4M over last year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The First Quarter ends with Sales Tax $1.4M over last years actual, $2.7M over the budget target, and $1.4M over last years “base-to-base” collections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5A284-47EB-442B-BF5F-A99A6B666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1"/>
            <a:ext cx="8153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22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Sales 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7403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/>
              <a:t>Not part of this report, the January 2022 remittance has been received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After 3 months of collections, Fiscal Year 2021-2022 is $2.2M over last year’s actual, $3.8M above the original budget, and $2.3M above “base-to-base”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We continue to monitor sales tax receipts for the impact of the recently enacted Comptroller’s rule changes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DB9FF-84C6-43C7-A5F7-E3CA266B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0"/>
            <a:ext cx="8153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Franchise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7485"/>
            <a:ext cx="8229600" cy="51435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/>
              <a:t>Year-To-Date Franchise Fees of $2.0M represent 12.39% of the original budget, down slightly from last year’s collections of $2.1M or 12.58% last year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The 1st quarter payment of the electric franchise fee is not due for receipt until mid-February  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Telecommunications franchise fees continue to decline as  residential accounts eliminate their landline.  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/>
              <a:t>Down below last year and slightly below what was anticipated for this year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Year-to-date Cable franchise fees of $152K are up slightly from $144K last year.  </a:t>
            </a:r>
          </a:p>
          <a:p>
            <a:pPr lvl="2">
              <a:spcBef>
                <a:spcPts val="600"/>
              </a:spcBef>
              <a:defRPr/>
            </a:pPr>
            <a:r>
              <a:rPr lang="en-US" sz="2200" dirty="0"/>
              <a:t>Both FY21 and FY22 are reflective of the full year impacted of HB 1152, which reduced cable franchised from roughly $1.1M in FY19 to $585K in FY21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8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71CE-77A9-466D-98A3-01BF0800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b="1" dirty="0"/>
              <a:t>Parks and Leisure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E8DBE-310F-4746-A635-0CC63AAB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11072"/>
            <a:ext cx="2133600" cy="365125"/>
          </a:xfrm>
        </p:spPr>
        <p:txBody>
          <a:bodyPr/>
          <a:lstStyle/>
          <a:p>
            <a:pPr algn="ctr"/>
            <a:fld id="{F7FD8511-BC73-4FB6-9DF3-0089254F3C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0043F-B2B5-453C-B8C5-129241B4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54" y="5998428"/>
            <a:ext cx="2377646" cy="80474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57DB6-AA53-41C6-BA2D-BF0DF61A4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360" y="1193433"/>
            <a:ext cx="5575479" cy="50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/>
              <a:t>Parks and Leisure revenues of $409K represent 12.46% of the original budget of $3.3M, which is up from $268K through the first quarter last year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FY 2021-22 budget for parks revenues is based on an increase in participation levels, after being impacted by the COVID-19 pandemic the previous two years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Tennis revenues continue to exceed per-pandemic levels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Older Adults revenue are $32K above last year, primary due to the facility closure during last year’s remodel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Recreation Center and Gymnastics revenues are outpacing last year by a combined $76K as a result of high participation levels, which is in line with the budgeted expectations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B9981-790A-47CA-B291-7C8AF54FF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9" y="1219200"/>
            <a:ext cx="2349322" cy="1658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10B37-31D8-4697-8C82-09B5D398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9" y="4814929"/>
            <a:ext cx="2396790" cy="1658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0A7E0-AB0D-4BC4-9D83-D376E43CE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71" y="3010211"/>
            <a:ext cx="2403828" cy="16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81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11689</TotalTime>
  <Words>2172</Words>
  <Application>Microsoft Office PowerPoint</Application>
  <PresentationFormat>On-screen Show (4:3)</PresentationFormat>
  <Paragraphs>186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Courier New</vt:lpstr>
      <vt:lpstr>Wingdings</vt:lpstr>
      <vt:lpstr>Custom Design</vt:lpstr>
      <vt:lpstr>1_Office Theme</vt:lpstr>
      <vt:lpstr>FY 2021-2022  First Quarter Budget Report    February 7, 2022</vt:lpstr>
      <vt:lpstr>Presentation Overview</vt:lpstr>
      <vt:lpstr>General Fund</vt:lpstr>
      <vt:lpstr>General Fund Revenues</vt:lpstr>
      <vt:lpstr>Property Taxes</vt:lpstr>
      <vt:lpstr>Sales and Other Business Taxes</vt:lpstr>
      <vt:lpstr>Sales Tax</vt:lpstr>
      <vt:lpstr>Franchise Fees</vt:lpstr>
      <vt:lpstr>Parks and Leisure Revenues</vt:lpstr>
      <vt:lpstr>Other/Miscellaneous Revenues</vt:lpstr>
      <vt:lpstr>Remaining General Fund Revenues</vt:lpstr>
      <vt:lpstr>General Fund Expenditures</vt:lpstr>
      <vt:lpstr>Water and Sewer Fund</vt:lpstr>
      <vt:lpstr>Water and Sewer Fund Revenues</vt:lpstr>
      <vt:lpstr>Rainfall</vt:lpstr>
      <vt:lpstr>Water Sales</vt:lpstr>
      <vt:lpstr>Water Revenue</vt:lpstr>
      <vt:lpstr>Sewer Revenue</vt:lpstr>
      <vt:lpstr>Remaining Water and Sewer Fund Revenues</vt:lpstr>
      <vt:lpstr>Water and Sewer Fund Expenditures</vt:lpstr>
      <vt:lpstr>PowerPoint Presentation</vt:lpstr>
      <vt:lpstr>Solid Waste Services Fund Revenues</vt:lpstr>
      <vt:lpstr>Solid Waste Services Fund Revenues</vt:lpstr>
      <vt:lpstr>Solid Waste Services Fund Expenditures</vt:lpstr>
      <vt:lpstr>Solid Waste Tonnage</vt:lpstr>
      <vt:lpstr>PowerPoint Presentation</vt:lpstr>
      <vt:lpstr>Golf Fund Revenues</vt:lpstr>
      <vt:lpstr>Golf Fund Revenues</vt:lpstr>
      <vt:lpstr>Golf Fund Expenditures</vt:lpstr>
      <vt:lpstr>PowerPoint Presentation</vt:lpstr>
      <vt:lpstr>Hotel/Motel Tax Fund Revenues</vt:lpstr>
      <vt:lpstr>Hotel/Motel Tax Revenues</vt:lpstr>
      <vt:lpstr>Eisemann Center Revenues</vt:lpstr>
      <vt:lpstr>Eisemann Center Activity</vt:lpstr>
      <vt:lpstr>Hotel/Motel Tax Expenditures</vt:lpstr>
      <vt:lpstr>PowerPoint Presentation</vt:lpstr>
    </vt:vector>
  </TitlesOfParts>
  <Company>City of Richardson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Sowell</dc:creator>
  <cp:lastModifiedBy>Robert Clymire</cp:lastModifiedBy>
  <cp:revision>773</cp:revision>
  <cp:lastPrinted>2022-02-07T20:50:00Z</cp:lastPrinted>
  <dcterms:created xsi:type="dcterms:W3CDTF">2015-10-29T17:21:06Z</dcterms:created>
  <dcterms:modified xsi:type="dcterms:W3CDTF">2022-02-07T22:51:11Z</dcterms:modified>
</cp:coreProperties>
</file>